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9.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8.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13.xml" ContentType="application/vnd.openxmlformats-officedocument.presentationml.notesSlide+xml"/>
  <Override PartName="/ppt/notesSlides/notesSlide17.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9"/>
  </p:notesMasterIdLst>
  <p:handoutMasterIdLst>
    <p:handoutMasterId r:id="rId30"/>
  </p:handoutMasterIdLst>
  <p:sldIdLst>
    <p:sldId id="256" r:id="rId2"/>
    <p:sldId id="258" r:id="rId3"/>
    <p:sldId id="261" r:id="rId4"/>
    <p:sldId id="289" r:id="rId5"/>
    <p:sldId id="742" r:id="rId6"/>
    <p:sldId id="290" r:id="rId7"/>
    <p:sldId id="969" r:id="rId8"/>
    <p:sldId id="312" r:id="rId9"/>
    <p:sldId id="739" r:id="rId10"/>
    <p:sldId id="740" r:id="rId11"/>
    <p:sldId id="738" r:id="rId12"/>
    <p:sldId id="293" r:id="rId13"/>
    <p:sldId id="970" r:id="rId14"/>
    <p:sldId id="971" r:id="rId15"/>
    <p:sldId id="972" r:id="rId16"/>
    <p:sldId id="973" r:id="rId17"/>
    <p:sldId id="974" r:id="rId18"/>
    <p:sldId id="264" r:id="rId19"/>
    <p:sldId id="268" r:id="rId20"/>
    <p:sldId id="304" r:id="rId21"/>
    <p:sldId id="305" r:id="rId22"/>
    <p:sldId id="306" r:id="rId23"/>
    <p:sldId id="307" r:id="rId24"/>
    <p:sldId id="308" r:id="rId25"/>
    <p:sldId id="309" r:id="rId26"/>
    <p:sldId id="310" r:id="rId27"/>
    <p:sldId id="274" r:id="rId2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eryl O'Connor" initials="SO" lastIdx="9"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3A8"/>
    <a:srgbClr val="444444"/>
    <a:srgbClr val="DC7A49"/>
    <a:srgbClr val="DC7A18"/>
    <a:srgbClr val="009BCF"/>
    <a:srgbClr val="D26757"/>
    <a:srgbClr val="1D307E"/>
    <a:srgbClr val="E46C0A"/>
    <a:srgbClr val="7F7F7F"/>
    <a:srgbClr val="32B3F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89" autoAdjust="0"/>
    <p:restoredTop sz="79056" autoAdjust="0"/>
  </p:normalViewPr>
  <p:slideViewPr>
    <p:cSldViewPr snapToGrid="0" snapToObjects="1">
      <p:cViewPr varScale="1">
        <p:scale>
          <a:sx n="164" d="100"/>
          <a:sy n="164" d="100"/>
        </p:scale>
        <p:origin x="1770" y="14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6930"/>
    </p:cViewPr>
  </p:sorterViewPr>
  <p:notesViewPr>
    <p:cSldViewPr snapToGrid="0" snapToObjects="1">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10yr Ret</c:v>
                </c:pt>
              </c:strCache>
            </c:strRef>
          </c:tx>
          <c:spPr>
            <a:solidFill>
              <a:schemeClr val="accent3"/>
            </a:solidFill>
            <a:ln>
              <a:noFill/>
            </a:ln>
            <a:effectLst/>
          </c:spPr>
          <c:invertIfNegative val="0"/>
          <c:dLbls>
            <c:dLbl>
              <c:idx val="0"/>
              <c:layout>
                <c:manualLayout>
                  <c:x val="0"/>
                  <c:y val="0.1232140429148403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54B-43A5-B966-94F151C3C47B}"/>
                </c:ext>
              </c:extLst>
            </c:dLbl>
            <c:dLbl>
              <c:idx val="1"/>
              <c:layout>
                <c:manualLayout>
                  <c:x val="0"/>
                  <c:y val="0.1271119879611813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54B-43A5-B966-94F151C3C47B}"/>
                </c:ext>
              </c:extLst>
            </c:dLbl>
            <c:dLbl>
              <c:idx val="2"/>
              <c:layout>
                <c:manualLayout>
                  <c:x val="0"/>
                  <c:y val="0.1232140429148403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54B-43A5-B966-94F151C3C47B}"/>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Stock</c:v>
                </c:pt>
                <c:pt idx="1">
                  <c:v>S&amp;P</c:v>
                </c:pt>
                <c:pt idx="2">
                  <c:v>60/40</c:v>
                </c:pt>
              </c:strCache>
            </c:strRef>
          </c:cat>
          <c:val>
            <c:numRef>
              <c:f>Sheet1!$B$2:$B$4</c:f>
              <c:numCache>
                <c:formatCode>General</c:formatCode>
                <c:ptCount val="3"/>
                <c:pt idx="0">
                  <c:v>6.02</c:v>
                </c:pt>
                <c:pt idx="1">
                  <c:v>6.99</c:v>
                </c:pt>
                <c:pt idx="2">
                  <c:v>6.45</c:v>
                </c:pt>
              </c:numCache>
            </c:numRef>
          </c:val>
          <c:extLst>
            <c:ext xmlns:c16="http://schemas.microsoft.com/office/drawing/2014/chart" uri="{C3380CC4-5D6E-409C-BE32-E72D297353CC}">
              <c16:uniqueId val="{00000000-454B-43A5-B966-94F151C3C47B}"/>
            </c:ext>
          </c:extLst>
        </c:ser>
        <c:ser>
          <c:idx val="1"/>
          <c:order val="1"/>
          <c:tx>
            <c:strRef>
              <c:f>Sheet1!$C$1</c:f>
              <c:strCache>
                <c:ptCount val="1"/>
                <c:pt idx="0">
                  <c:v>10yr Std D</c:v>
                </c:pt>
              </c:strCache>
            </c:strRef>
          </c:tx>
          <c:spPr>
            <a:solidFill>
              <a:schemeClr val="bg2"/>
            </a:solidFill>
            <a:ln>
              <a:noFill/>
            </a:ln>
            <a:effectLst/>
          </c:spPr>
          <c:invertIfNegative val="0"/>
          <c:dLbls>
            <c:dLbl>
              <c:idx val="0"/>
              <c:layout>
                <c:manualLayout>
                  <c:x val="-4.7640995339422919E-17"/>
                  <c:y val="0.11931609786849925"/>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54B-43A5-B966-94F151C3C47B}"/>
                </c:ext>
              </c:extLst>
            </c:dLbl>
            <c:dLbl>
              <c:idx val="1"/>
              <c:layout>
                <c:manualLayout>
                  <c:x val="-9.5281990678845837E-17"/>
                  <c:y val="0.1310099330075223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54B-43A5-B966-94F151C3C47B}"/>
                </c:ext>
              </c:extLst>
            </c:dLbl>
            <c:dLbl>
              <c:idx val="2"/>
              <c:layout>
                <c:manualLayout>
                  <c:x val="0"/>
                  <c:y val="0.1232140429148402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54B-43A5-B966-94F151C3C47B}"/>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Stock</c:v>
                </c:pt>
                <c:pt idx="1">
                  <c:v>S&amp;P</c:v>
                </c:pt>
                <c:pt idx="2">
                  <c:v>60/40</c:v>
                </c:pt>
              </c:strCache>
            </c:strRef>
          </c:cat>
          <c:val>
            <c:numRef>
              <c:f>Sheet1!$C$2:$C$4</c:f>
              <c:numCache>
                <c:formatCode>General</c:formatCode>
                <c:ptCount val="3"/>
                <c:pt idx="0">
                  <c:v>16.48</c:v>
                </c:pt>
                <c:pt idx="1">
                  <c:v>15.22</c:v>
                </c:pt>
                <c:pt idx="2">
                  <c:v>9.27</c:v>
                </c:pt>
              </c:numCache>
            </c:numRef>
          </c:val>
          <c:extLst>
            <c:ext xmlns:c16="http://schemas.microsoft.com/office/drawing/2014/chart" uri="{C3380CC4-5D6E-409C-BE32-E72D297353CC}">
              <c16:uniqueId val="{00000001-454B-43A5-B966-94F151C3C47B}"/>
            </c:ext>
          </c:extLst>
        </c:ser>
        <c:dLbls>
          <c:showLegendKey val="0"/>
          <c:showVal val="0"/>
          <c:showCatName val="0"/>
          <c:showSerName val="0"/>
          <c:showPercent val="0"/>
          <c:showBubbleSize val="0"/>
        </c:dLbls>
        <c:gapWidth val="95"/>
        <c:overlap val="-15"/>
        <c:axId val="258301096"/>
        <c:axId val="258300312"/>
      </c:barChart>
      <c:catAx>
        <c:axId val="258301096"/>
        <c:scaling>
          <c:orientation val="minMax"/>
        </c:scaling>
        <c:delete val="1"/>
        <c:axPos val="b"/>
        <c:numFmt formatCode="General" sourceLinked="1"/>
        <c:majorTickMark val="none"/>
        <c:minorTickMark val="none"/>
        <c:tickLblPos val="nextTo"/>
        <c:crossAx val="258300312"/>
        <c:crosses val="autoZero"/>
        <c:auto val="1"/>
        <c:lblAlgn val="ctr"/>
        <c:lblOffset val="100"/>
        <c:noMultiLvlLbl val="0"/>
      </c:catAx>
      <c:valAx>
        <c:axId val="258300312"/>
        <c:scaling>
          <c:orientation val="minMax"/>
          <c:max val="2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bg1">
                  <a:lumMod val="8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58301096"/>
        <c:crosses val="autoZero"/>
        <c:crossBetween val="between"/>
        <c:majorUnit val="5"/>
        <c:minorUnit val="2.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4DC84CC-BA4A-F848-9A0B-830DC49ED042}" type="datetimeFigureOut">
              <a:rPr lang="en-US" smtClean="0"/>
              <a:t>3/11/2020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A9CE414-4674-0841-A91A-174E80993B01}" type="slidenum">
              <a:rPr lang="en-US" smtClean="0"/>
              <a:t>‹#›</a:t>
            </a:fld>
            <a:endParaRPr lang="en-US"/>
          </a:p>
        </p:txBody>
      </p:sp>
    </p:spTree>
    <p:extLst>
      <p:ext uri="{BB962C8B-B14F-4D97-AF65-F5344CB8AC3E}">
        <p14:creationId xmlns:p14="http://schemas.microsoft.com/office/powerpoint/2010/main" val="37847143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E640A8-1EF1-FF4B-88EE-B7DFE4F45093}" type="datetimeFigureOut">
              <a:rPr lang="en-US" smtClean="0"/>
              <a:t>3/11/2020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985D48-2E65-8A48-A60B-E3488C264EAC}" type="slidenum">
              <a:rPr lang="en-US" smtClean="0"/>
              <a:t>‹#›</a:t>
            </a:fld>
            <a:endParaRPr lang="en-US"/>
          </a:p>
        </p:txBody>
      </p:sp>
    </p:spTree>
    <p:extLst>
      <p:ext uri="{BB962C8B-B14F-4D97-AF65-F5344CB8AC3E}">
        <p14:creationId xmlns:p14="http://schemas.microsoft.com/office/powerpoint/2010/main" val="383601773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Hello and welcome.  Thank you for taking the time to be here today.  I hope you find the contents of what I am about to discuss helpful.  (This can be</a:t>
            </a:r>
            <a:r>
              <a:rPr lang="en-US" baseline="0" dirty="0"/>
              <a:t> an opportunity to relate some humorous story about your drive to the seminar, or something that happened to you during the day)  You just want to say something that makes you appear to be a “human” and sets the stage for a relaxed evening.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You can also set the ground rules for the evening and tell people where the restrooms are, if there is going to be any refreshments, etc.  This is also a good time to address how you would like to handle questions.  Some advisors want questions held to the end, others like to address them along the way.  I always preferred to answer them along the way, but asked the audience to ask questions that would be more general in nature and beneficial to everyone in the room.  If they have questions that are more specific to their situation then I always say that I will be available during the break or after </a:t>
            </a:r>
            <a:r>
              <a:rPr lang="en-US" baseline="0"/>
              <a:t>the presentation.</a:t>
            </a:r>
            <a:endParaRPr lang="en-US" dirty="0"/>
          </a:p>
        </p:txBody>
      </p:sp>
      <p:sp>
        <p:nvSpPr>
          <p:cNvPr id="4" name="Slide Number Placeholder 3"/>
          <p:cNvSpPr>
            <a:spLocks noGrp="1"/>
          </p:cNvSpPr>
          <p:nvPr>
            <p:ph type="sldNum" sz="quarter" idx="10"/>
          </p:nvPr>
        </p:nvSpPr>
        <p:spPr/>
        <p:txBody>
          <a:bodyPr/>
          <a:lstStyle/>
          <a:p>
            <a:fld id="{49985D48-2E65-8A48-A60B-E3488C264EAC}" type="slidenum">
              <a:rPr lang="en-US" smtClean="0"/>
              <a:t>1</a:t>
            </a:fld>
            <a:endParaRPr lang="en-US"/>
          </a:p>
        </p:txBody>
      </p:sp>
    </p:spTree>
    <p:extLst>
      <p:ext uri="{BB962C8B-B14F-4D97-AF65-F5344CB8AC3E}">
        <p14:creationId xmlns:p14="http://schemas.microsoft.com/office/powerpoint/2010/main" val="1974555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As much as I wish there was a crystal ball that can warn us when the markets are going to go down, it doesn’t exist.  Some advisors claim that they can “time” the markets and strategically move your money in and out of the markets at the best time. There is no research that has shown this to work consistently. </a:t>
            </a:r>
          </a:p>
          <a:p>
            <a:endParaRPr lang="en-US" baseline="0" dirty="0"/>
          </a:p>
          <a:p>
            <a:r>
              <a:rPr lang="en-US" baseline="0" dirty="0"/>
              <a:t>Certainly, we all know someone who claims they got out of the markets before the 2008 crash, but did they know when to get back in?  There are 2 strategic moves when you are attempting market timing…”when to get out” and “when to get in”.  You must get </a:t>
            </a:r>
            <a:r>
              <a:rPr lang="en-US" u="sng" baseline="0" dirty="0"/>
              <a:t>both</a:t>
            </a:r>
            <a:r>
              <a:rPr lang="en-US" baseline="0" dirty="0"/>
              <a:t> moves right in order to be successful.  On the other hand, given time, markets recover.  </a:t>
            </a:r>
          </a:p>
          <a:p>
            <a:endParaRPr lang="en-US" baseline="0" dirty="0"/>
          </a:p>
          <a:p>
            <a:r>
              <a:rPr lang="en-US" baseline="0" dirty="0"/>
              <a:t>This chart shows the historic results of a single asset class, the S&amp;P 500, when held and allowing dividends to re-invest over varying time horizons.  As you can see, when held for 10 yrs.  The S&amp;P 500 only resulted in a loss 5% of the time.  To give this statistic more meaning, this analysis looked at 985 ten year rolling periods of time since 1926, through the end of 2017.  This means that only 5 times out of 985 did the S&amp;P result in a loss.  When investing in the stock market, TIME is your ally and can help in managing Loss of Principal Risk.  </a:t>
            </a:r>
          </a:p>
          <a:p>
            <a:endParaRPr lang="en-US" baseline="0" dirty="0"/>
          </a:p>
          <a:p>
            <a:r>
              <a:rPr lang="en-US" baseline="0" dirty="0"/>
              <a:t>Once again, I must remind you that past returns are no guarantee of future results and the S&amp;P 500 is an unmanaged index that you can’t invest directly in.</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49985D48-2E65-8A48-A60B-E3488C264EAC}" type="slidenum">
              <a:rPr lang="en-US" smtClean="0"/>
              <a:t>10</a:t>
            </a:fld>
            <a:endParaRPr lang="en-US"/>
          </a:p>
        </p:txBody>
      </p:sp>
    </p:spTree>
    <p:extLst>
      <p:ext uri="{BB962C8B-B14F-4D97-AF65-F5344CB8AC3E}">
        <p14:creationId xmlns:p14="http://schemas.microsoft.com/office/powerpoint/2010/main" val="2763584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0" dirty="0"/>
              <a:t>Of all the risks that can negatively influence investment success, one of the most damaging is behavior risk.  Many investors will move money in and out of the market based on the emotions of fear and greed.  Typically, they will get out when the market has dropped and then get back in when there has been enough growth that they feel safe.  Unfortunately, this results in a sell “low” and buy “high” pattern.</a:t>
            </a:r>
          </a:p>
          <a:p>
            <a:pPr eaLnBrk="1" hangingPunct="1">
              <a:spcBef>
                <a:spcPct val="0"/>
              </a:spcBef>
            </a:pPr>
            <a:r>
              <a:rPr lang="en-US" altLang="en-US" b="0" dirty="0"/>
              <a:t>A research group called </a:t>
            </a:r>
            <a:r>
              <a:rPr lang="en-US" altLang="en-US" b="0" dirty="0" err="1"/>
              <a:t>Dalbar</a:t>
            </a:r>
            <a:r>
              <a:rPr lang="en-US" altLang="en-US" b="0" dirty="0"/>
              <a:t> and Associates has been analyzing investor results for many years and they consistently find that investors are not achieving the same performance as the markets.  Consistently, on 20 yr. time horizons investors are falling short of markets returns by an average of 4%/year.</a:t>
            </a:r>
          </a:p>
          <a:p>
            <a:pPr eaLnBrk="1" hangingPunct="1">
              <a:spcBef>
                <a:spcPct val="0"/>
              </a:spcBef>
            </a:pPr>
            <a:r>
              <a:rPr lang="en-US" altLang="en-US" b="0" dirty="0"/>
              <a:t>As you can see on this summary report 40% of this underperformance is attributable to “investor behavior” or as I like to say investor “bad” behavior.</a:t>
            </a:r>
          </a:p>
          <a:p>
            <a:pPr eaLnBrk="1" hangingPunct="1">
              <a:spcBef>
                <a:spcPct val="0"/>
              </a:spcBef>
            </a:pPr>
            <a:r>
              <a:rPr lang="en-US" altLang="en-US" b="0" dirty="0"/>
              <a:t>(click):  I always remind my clients that bad markets do temporary damage, but bad behavior does permanent damage.</a:t>
            </a:r>
          </a:p>
          <a:p>
            <a:pPr eaLnBrk="1" hangingPunct="1">
              <a:spcBef>
                <a:spcPct val="0"/>
              </a:spcBef>
            </a:pPr>
            <a:endParaRPr lang="en-US" altLang="en-US" b="0" dirty="0"/>
          </a:p>
          <a:p>
            <a:pPr eaLnBrk="1" hangingPunct="1">
              <a:spcBef>
                <a:spcPct val="0"/>
              </a:spcBef>
            </a:pPr>
            <a:endParaRPr lang="en-US" altLang="en-US" b="0" baseline="0" dirty="0"/>
          </a:p>
          <a:p>
            <a:pPr marL="0" indent="0">
              <a:spcBef>
                <a:spcPct val="0"/>
              </a:spcBef>
              <a:buFontTx/>
              <a:buNone/>
            </a:pPr>
            <a:r>
              <a:rPr lang="en-US" altLang="en-US" b="0" dirty="0"/>
              <a:t>Allowing fear and greed to drive investment decisions can only result in poor returns. </a:t>
            </a:r>
            <a:endParaRPr lang="en-US" altLang="en-US" b="0" baseline="0" dirty="0"/>
          </a:p>
          <a:p>
            <a:pPr marL="0" indent="0">
              <a:spcBef>
                <a:spcPct val="0"/>
              </a:spcBef>
              <a:buFontTx/>
              <a:buNone/>
            </a:pPr>
            <a:endParaRPr lang="en-US" altLang="en-US" b="1" baseline="0" dirty="0"/>
          </a:p>
          <a:p>
            <a:pPr eaLnBrk="1" hangingPunct="1">
              <a:spcBef>
                <a:spcPct val="0"/>
              </a:spcBef>
            </a:pPr>
            <a:endParaRPr lang="en-US" altLang="en-US" b="1" baseline="0" dirty="0"/>
          </a:p>
          <a:p>
            <a:pPr eaLnBrk="1" hangingPunct="1">
              <a:spcBef>
                <a:spcPct val="0"/>
              </a:spcBef>
            </a:pPr>
            <a:endParaRPr lang="en-US" altLang="en-US" b="1" baseline="0" dirty="0"/>
          </a:p>
          <a:p>
            <a:pPr eaLnBrk="1" hangingPunct="1">
              <a:spcBef>
                <a:spcPct val="0"/>
              </a:spcBef>
            </a:pPr>
            <a:endParaRPr lang="en-US" altLang="en-US" b="1" baseline="0" dirty="0"/>
          </a:p>
          <a:p>
            <a:pPr eaLnBrk="1" hangingPunct="1">
              <a:spcBef>
                <a:spcPct val="0"/>
              </a:spcBef>
            </a:pPr>
            <a:endParaRPr lang="en-US" altLang="en-US" b="1" dirty="0"/>
          </a:p>
        </p:txBody>
      </p:sp>
    </p:spTree>
    <p:extLst>
      <p:ext uri="{BB962C8B-B14F-4D97-AF65-F5344CB8AC3E}">
        <p14:creationId xmlns:p14="http://schemas.microsoft.com/office/powerpoint/2010/main" val="181690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effectLst/>
              </a:rPr>
              <a:t>The strategy for providing income and managing risks</a:t>
            </a:r>
            <a:r>
              <a:rPr lang="en-US" baseline="0" dirty="0">
                <a:effectLst/>
              </a:rPr>
              <a:t> that I would like to share with you is called </a:t>
            </a:r>
            <a:r>
              <a:rPr lang="en-US" b="1" baseline="0" dirty="0">
                <a:effectLst/>
              </a:rPr>
              <a:t>IncomeConductor</a:t>
            </a:r>
            <a:r>
              <a:rPr lang="en-US" baseline="0" dirty="0">
                <a:effectLst/>
              </a:rPr>
              <a:t>.  It is based on a time-segmented approach</a:t>
            </a:r>
            <a:r>
              <a:rPr lang="en-US" dirty="0">
                <a:effectLst/>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effectLst/>
              </a:rPr>
              <a:t>By using the </a:t>
            </a:r>
            <a:r>
              <a:rPr lang="en-US" dirty="0" err="1">
                <a:effectLst/>
              </a:rPr>
              <a:t>IncomeConductor</a:t>
            </a:r>
            <a:r>
              <a:rPr lang="en-US" dirty="0">
                <a:effectLst/>
              </a:rPr>
              <a:t> technology I can divide your retirement into “bite size” time horizons.  In doing so, I can mathematically determine how much of your money will be needed for income in the short-term vs mid-term vs long-term.   I can then more confidently invest your long-term money more aggressively than your short-term money.  The number of segments in a plan can be customized, as can the number of years each segment lasts.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effectLst/>
              </a:rPr>
              <a:t>In this strategy, the first segment is always placed into an account that has NO stock market risk.  This is the “buffer” that I referred to earlier.  The remaining accounts are left to reinvest and grow while the first segment is delivering your income.</a:t>
            </a:r>
            <a:endParaRPr lang="en-US" dirty="0"/>
          </a:p>
        </p:txBody>
      </p:sp>
      <p:sp>
        <p:nvSpPr>
          <p:cNvPr id="4" name="Slide Number Placeholder 3"/>
          <p:cNvSpPr>
            <a:spLocks noGrp="1"/>
          </p:cNvSpPr>
          <p:nvPr>
            <p:ph type="sldNum" sz="quarter" idx="10"/>
          </p:nvPr>
        </p:nvSpPr>
        <p:spPr/>
        <p:txBody>
          <a:bodyPr/>
          <a:lstStyle/>
          <a:p>
            <a:fld id="{49985D48-2E65-8A48-A60B-E3488C264EAC}" type="slidenum">
              <a:rPr lang="en-US" smtClean="0"/>
              <a:t>13</a:t>
            </a:fld>
            <a:endParaRPr lang="en-US"/>
          </a:p>
        </p:txBody>
      </p:sp>
    </p:spTree>
    <p:extLst>
      <p:ext uri="{BB962C8B-B14F-4D97-AF65-F5344CB8AC3E}">
        <p14:creationId xmlns:p14="http://schemas.microsoft.com/office/powerpoint/2010/main" val="1300457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effectLst/>
              </a:rPr>
              <a:t>When the first segment has completed its job, then the second segment is converted to a similar “no market risk” account that will deliver income over the next time horizon.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effectLst/>
              </a:rPr>
              <a:t>This accomplishes several objectives:</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dirty="0">
                <a:effectLst/>
              </a:rPr>
              <a:t>It eliminates the “</a:t>
            </a:r>
            <a:r>
              <a:rPr lang="en-US" i="1" dirty="0">
                <a:effectLst/>
              </a:rPr>
              <a:t>Sequence of Returns</a:t>
            </a:r>
            <a:r>
              <a:rPr lang="en-US" dirty="0">
                <a:effectLst/>
              </a:rPr>
              <a:t>” risk that we just discussed because with this strategy you will never be taking income from an account that has market risk. Day-to-day and month-to-month market fluctuations will not affect your current income, because the income segment is not subject to those fluctuations.</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dirty="0">
                <a:effectLst/>
              </a:rPr>
              <a:t>It provides market opportunities that increase the probability of your income growing with inflation.</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dirty="0">
                <a:effectLst/>
              </a:rPr>
              <a:t>It easily allows for modifications along the way.  The segments are typically 3-5 years in length and allows us to constantly re-confirm your needs throughout retirement and update the plan accordingly.</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dirty="0">
                <a:effectLst/>
              </a:rPr>
              <a:t>It gives retirees the “confidence” to take some risk with their investments since the accounts that have market risk are typically held for 10 years and longer.</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dirty="0">
                <a:effectLst/>
              </a:rPr>
              <a:t>It helps you protect yourself against your emotions driving your investment decisions.  That is, if the market drops significantly you know that you don’t need to panic because the segments that are in the market won’t be needed until years in the future, thus allowing you to confidently “ride out” the market swings.</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dirty="0">
                <a:effectLst/>
              </a:rPr>
              <a:t>This strategy can be custom made for your needs in retirement.  With </a:t>
            </a:r>
            <a:r>
              <a:rPr lang="en-US" dirty="0" err="1">
                <a:effectLst/>
              </a:rPr>
              <a:t>IncomeConductor</a:t>
            </a:r>
            <a:r>
              <a:rPr lang="en-US" dirty="0">
                <a:effectLst/>
              </a:rPr>
              <a:t>, we can have as few as 2 segments or as many as 10.  Each segment can be as short as 1 year or as long as 10 years.  Consequently, we can develop a 2-year retirement income plan or a 100-year plan and everything in between.</a:t>
            </a: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9985D48-2E65-8A48-A60B-E3488C264EAC}" type="slidenum">
              <a:rPr lang="en-US" smtClean="0"/>
              <a:t>14</a:t>
            </a:fld>
            <a:endParaRPr lang="en-US"/>
          </a:p>
        </p:txBody>
      </p:sp>
    </p:spTree>
    <p:extLst>
      <p:ext uri="{BB962C8B-B14F-4D97-AF65-F5344CB8AC3E}">
        <p14:creationId xmlns:p14="http://schemas.microsoft.com/office/powerpoint/2010/main" val="36538060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As illustrated in our previous discussion on managing investment losses, you can see on this slide that the growth-oriented portfolios are not introduced until after the 2</a:t>
            </a:r>
            <a:r>
              <a:rPr lang="en-US" baseline="30000" dirty="0"/>
              <a:t>nd</a:t>
            </a:r>
            <a:r>
              <a:rPr lang="en-US" dirty="0"/>
              <a:t> segment</a:t>
            </a:r>
            <a:r>
              <a:rPr lang="en-US" baseline="0" dirty="0"/>
              <a:t> (assuming that each segment is 5 yrs. in length). </a:t>
            </a:r>
            <a:r>
              <a:rPr lang="en-US" dirty="0"/>
              <a:t>Thus applying the “time in the market” strategy.</a:t>
            </a:r>
          </a:p>
        </p:txBody>
      </p:sp>
      <p:sp>
        <p:nvSpPr>
          <p:cNvPr id="4" name="Slide Number Placeholder 3"/>
          <p:cNvSpPr>
            <a:spLocks noGrp="1"/>
          </p:cNvSpPr>
          <p:nvPr>
            <p:ph type="sldNum" sz="quarter" idx="10"/>
          </p:nvPr>
        </p:nvSpPr>
        <p:spPr/>
        <p:txBody>
          <a:bodyPr/>
          <a:lstStyle/>
          <a:p>
            <a:fld id="{49985D48-2E65-8A48-A60B-E3488C264EAC}" type="slidenum">
              <a:rPr lang="en-US" smtClean="0"/>
              <a:t>15</a:t>
            </a:fld>
            <a:endParaRPr lang="en-US"/>
          </a:p>
        </p:txBody>
      </p:sp>
    </p:spTree>
    <p:extLst>
      <p:ext uri="{BB962C8B-B14F-4D97-AF65-F5344CB8AC3E}">
        <p14:creationId xmlns:p14="http://schemas.microsoft.com/office/powerpoint/2010/main" val="19101898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If we never had inflation, then a portfolio of cash and bonds could provide you a level income for the rest of your life.  But, as soon as we need growth in your income then it means we need to introduce growth asset classes into your plan.  Once again, those growth asset classes are in portfolios that we will be holding for 10 yrs. and longer.</a:t>
            </a:r>
          </a:p>
          <a:p>
            <a:endParaRPr lang="en-US" sz="1200" dirty="0"/>
          </a:p>
          <a:p>
            <a:r>
              <a:rPr lang="en-US" sz="1200" dirty="0"/>
              <a:t>Although the strategy makes certain inflation assumptions at the beginning, segmentation allows for inflation adjustments at each segment based on how expenses have actually changed vs hypothetical assumptions.  </a:t>
            </a:r>
          </a:p>
          <a:p>
            <a:endParaRPr lang="en-US" sz="1200" dirty="0"/>
          </a:p>
          <a:p>
            <a:r>
              <a:rPr lang="en-US" sz="1200" dirty="0"/>
              <a:t>Additionally, the </a:t>
            </a:r>
            <a:r>
              <a:rPr lang="en-US" sz="1200" dirty="0" err="1"/>
              <a:t>IncomeConductor</a:t>
            </a:r>
            <a:r>
              <a:rPr lang="en-US" sz="1200" dirty="0"/>
              <a:t> technology allows me to apply different inflation assumptions for different expense categories.  Your travel expenses may increase at a different rate than your medical expenses.  You may have expenses that have no inflationary increases at all, like the principal and interest payment on your home mortgage.  This flexibility allows me to tailor your expense projections and easily monitor them during your retirement.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9985D48-2E65-8A48-A60B-E3488C264EAC}" type="slidenum">
              <a:rPr lang="en-US" smtClean="0"/>
              <a:t>16</a:t>
            </a:fld>
            <a:endParaRPr lang="en-US"/>
          </a:p>
        </p:txBody>
      </p:sp>
    </p:spTree>
    <p:extLst>
      <p:ext uri="{BB962C8B-B14F-4D97-AF65-F5344CB8AC3E}">
        <p14:creationId xmlns:p14="http://schemas.microsoft.com/office/powerpoint/2010/main" val="23742183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The other risk we discussed earlier was Longevity Risk.  The </a:t>
            </a:r>
            <a:r>
              <a:rPr lang="en-US" sz="1200" dirty="0" err="1"/>
              <a:t>IncomeConductor</a:t>
            </a:r>
            <a:r>
              <a:rPr lang="en-US" sz="1200" dirty="0"/>
              <a:t> methodology allows us to address this risk by adding an additional segment at the end of your plan which</a:t>
            </a:r>
            <a:r>
              <a:rPr lang="en-US" sz="1200" baseline="0" dirty="0"/>
              <a:t> could continue inflation adjusted income for several years beyond our original assumptions.  If the income is not needed then this segment would become a legacy segment for transferring assets to your heirs.</a:t>
            </a:r>
            <a:r>
              <a:rPr lang="en-US" sz="1200" dirty="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This ‘Longevity Segment’ may be funded using an investment account, or the Longevity Risk could be transferred to an insurance company with a longevity/legacy product.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9985D48-2E65-8A48-A60B-E3488C264EAC}" type="slidenum">
              <a:rPr lang="en-US" smtClean="0"/>
              <a:t>17</a:t>
            </a:fld>
            <a:endParaRPr lang="en-US"/>
          </a:p>
        </p:txBody>
      </p:sp>
    </p:spTree>
    <p:extLst>
      <p:ext uri="{BB962C8B-B14F-4D97-AF65-F5344CB8AC3E}">
        <p14:creationId xmlns:p14="http://schemas.microsoft.com/office/powerpoint/2010/main" val="11909000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As you can see there are many moving parts in a properly designed retirement income plan.  Not only is it important to consider these variables when creating a plan, it is also important to have someone to manage the overall plan moving forward.</a:t>
            </a:r>
          </a:p>
        </p:txBody>
      </p:sp>
      <p:sp>
        <p:nvSpPr>
          <p:cNvPr id="4" name="Slide Number Placeholder 3"/>
          <p:cNvSpPr>
            <a:spLocks noGrp="1"/>
          </p:cNvSpPr>
          <p:nvPr>
            <p:ph type="sldNum" sz="quarter" idx="10"/>
          </p:nvPr>
        </p:nvSpPr>
        <p:spPr/>
        <p:txBody>
          <a:bodyPr/>
          <a:lstStyle/>
          <a:p>
            <a:fld id="{49985D48-2E65-8A48-A60B-E3488C264EAC}" type="slidenum">
              <a:rPr lang="en-US" smtClean="0"/>
              <a:t>18</a:t>
            </a:fld>
            <a:endParaRPr lang="en-US"/>
          </a:p>
        </p:txBody>
      </p:sp>
    </p:spTree>
    <p:extLst>
      <p:ext uri="{BB962C8B-B14F-4D97-AF65-F5344CB8AC3E}">
        <p14:creationId xmlns:p14="http://schemas.microsoft.com/office/powerpoint/2010/main" val="11873515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Read the slide</a:t>
            </a:r>
          </a:p>
        </p:txBody>
      </p:sp>
      <p:sp>
        <p:nvSpPr>
          <p:cNvPr id="4" name="Slide Number Placeholder 3"/>
          <p:cNvSpPr>
            <a:spLocks noGrp="1"/>
          </p:cNvSpPr>
          <p:nvPr>
            <p:ph type="sldNum" sz="quarter" idx="10"/>
          </p:nvPr>
        </p:nvSpPr>
        <p:spPr/>
        <p:txBody>
          <a:bodyPr/>
          <a:lstStyle/>
          <a:p>
            <a:fld id="{49985D48-2E65-8A48-A60B-E3488C264EAC}" type="slidenum">
              <a:rPr lang="en-US" smtClean="0"/>
              <a:t>19</a:t>
            </a:fld>
            <a:endParaRPr lang="en-US"/>
          </a:p>
        </p:txBody>
      </p:sp>
    </p:spTree>
    <p:extLst>
      <p:ext uri="{BB962C8B-B14F-4D97-AF65-F5344CB8AC3E}">
        <p14:creationId xmlns:p14="http://schemas.microsoft.com/office/powerpoint/2010/main" val="31637666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There are 5 important components</a:t>
            </a:r>
            <a:r>
              <a:rPr lang="en-US" baseline="0" dirty="0"/>
              <a:t> to your retirement performance. (read slide)</a:t>
            </a:r>
            <a:endParaRPr lang="en-US" dirty="0"/>
          </a:p>
          <a:p>
            <a:endParaRPr lang="en-US" dirty="0"/>
          </a:p>
        </p:txBody>
      </p:sp>
      <p:sp>
        <p:nvSpPr>
          <p:cNvPr id="4" name="Slide Number Placeholder 3"/>
          <p:cNvSpPr>
            <a:spLocks noGrp="1"/>
          </p:cNvSpPr>
          <p:nvPr>
            <p:ph type="sldNum" sz="quarter" idx="10"/>
          </p:nvPr>
        </p:nvSpPr>
        <p:spPr/>
        <p:txBody>
          <a:bodyPr/>
          <a:lstStyle/>
          <a:p>
            <a:fld id="{49985D48-2E65-8A48-A60B-E3488C264EAC}" type="slidenum">
              <a:rPr lang="en-US" smtClean="0"/>
              <a:t>20</a:t>
            </a:fld>
            <a:endParaRPr lang="en-US"/>
          </a:p>
        </p:txBody>
      </p:sp>
    </p:spTree>
    <p:extLst>
      <p:ext uri="{BB962C8B-B14F-4D97-AF65-F5344CB8AC3E}">
        <p14:creationId xmlns:p14="http://schemas.microsoft.com/office/powerpoint/2010/main" val="2263165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Some of what we will be discussing today involves the use of various investment strategies.  Investments, by their very nature involve risks.  You should be aware of these risks as well as who some of our service providers are. . . . </a:t>
            </a:r>
            <a:r>
              <a:rPr lang="en-US" u="sng" dirty="0"/>
              <a:t>Read slide</a:t>
            </a:r>
          </a:p>
        </p:txBody>
      </p:sp>
      <p:sp>
        <p:nvSpPr>
          <p:cNvPr id="4" name="Slide Number Placeholder 3"/>
          <p:cNvSpPr>
            <a:spLocks noGrp="1"/>
          </p:cNvSpPr>
          <p:nvPr>
            <p:ph type="sldNum" sz="quarter" idx="10"/>
          </p:nvPr>
        </p:nvSpPr>
        <p:spPr/>
        <p:txBody>
          <a:bodyPr/>
          <a:lstStyle/>
          <a:p>
            <a:fld id="{49985D48-2E65-8A48-A60B-E3488C264EAC}" type="slidenum">
              <a:rPr lang="en-US" smtClean="0"/>
              <a:t>2</a:t>
            </a:fld>
            <a:endParaRPr lang="en-US"/>
          </a:p>
        </p:txBody>
      </p:sp>
    </p:spTree>
    <p:extLst>
      <p:ext uri="{BB962C8B-B14F-4D97-AF65-F5344CB8AC3E}">
        <p14:creationId xmlns:p14="http://schemas.microsoft.com/office/powerpoint/2010/main" val="20391744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a:t>
            </a:r>
          </a:p>
        </p:txBody>
      </p:sp>
      <p:sp>
        <p:nvSpPr>
          <p:cNvPr id="4" name="Slide Number Placeholder 3"/>
          <p:cNvSpPr>
            <a:spLocks noGrp="1"/>
          </p:cNvSpPr>
          <p:nvPr>
            <p:ph type="sldNum" sz="quarter" idx="10"/>
          </p:nvPr>
        </p:nvSpPr>
        <p:spPr/>
        <p:txBody>
          <a:bodyPr/>
          <a:lstStyle/>
          <a:p>
            <a:fld id="{49985D48-2E65-8A48-A60B-E3488C264EAC}" type="slidenum">
              <a:rPr lang="en-US" smtClean="0"/>
              <a:t>21</a:t>
            </a:fld>
            <a:endParaRPr lang="en-US"/>
          </a:p>
        </p:txBody>
      </p:sp>
    </p:spTree>
    <p:extLst>
      <p:ext uri="{BB962C8B-B14F-4D97-AF65-F5344CB8AC3E}">
        <p14:creationId xmlns:p14="http://schemas.microsoft.com/office/powerpoint/2010/main" val="2754001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Read the slide</a:t>
            </a:r>
          </a:p>
          <a:p>
            <a:endParaRPr lang="en-US" dirty="0"/>
          </a:p>
        </p:txBody>
      </p:sp>
      <p:sp>
        <p:nvSpPr>
          <p:cNvPr id="4" name="Slide Number Placeholder 3"/>
          <p:cNvSpPr>
            <a:spLocks noGrp="1"/>
          </p:cNvSpPr>
          <p:nvPr>
            <p:ph type="sldNum" sz="quarter" idx="10"/>
          </p:nvPr>
        </p:nvSpPr>
        <p:spPr/>
        <p:txBody>
          <a:bodyPr/>
          <a:lstStyle/>
          <a:p>
            <a:fld id="{49985D48-2E65-8A48-A60B-E3488C264EAC}" type="slidenum">
              <a:rPr lang="en-US" smtClean="0"/>
              <a:t>22</a:t>
            </a:fld>
            <a:endParaRPr lang="en-US"/>
          </a:p>
        </p:txBody>
      </p:sp>
    </p:spTree>
    <p:extLst>
      <p:ext uri="{BB962C8B-B14F-4D97-AF65-F5344CB8AC3E}">
        <p14:creationId xmlns:p14="http://schemas.microsoft.com/office/powerpoint/2010/main" val="13446530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Read the slide</a:t>
            </a:r>
          </a:p>
          <a:p>
            <a:endParaRPr lang="en-US" dirty="0"/>
          </a:p>
        </p:txBody>
      </p:sp>
      <p:sp>
        <p:nvSpPr>
          <p:cNvPr id="4" name="Slide Number Placeholder 3"/>
          <p:cNvSpPr>
            <a:spLocks noGrp="1"/>
          </p:cNvSpPr>
          <p:nvPr>
            <p:ph type="sldNum" sz="quarter" idx="10"/>
          </p:nvPr>
        </p:nvSpPr>
        <p:spPr/>
        <p:txBody>
          <a:bodyPr/>
          <a:lstStyle/>
          <a:p>
            <a:fld id="{49985D48-2E65-8A48-A60B-E3488C264EAC}" type="slidenum">
              <a:rPr lang="en-US" smtClean="0"/>
              <a:t>23</a:t>
            </a:fld>
            <a:endParaRPr lang="en-US"/>
          </a:p>
        </p:txBody>
      </p:sp>
    </p:spTree>
    <p:extLst>
      <p:ext uri="{BB962C8B-B14F-4D97-AF65-F5344CB8AC3E}">
        <p14:creationId xmlns:p14="http://schemas.microsoft.com/office/powerpoint/2010/main" val="4834765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Read the slide</a:t>
            </a:r>
          </a:p>
          <a:p>
            <a:endParaRPr lang="en-US" dirty="0"/>
          </a:p>
        </p:txBody>
      </p:sp>
      <p:sp>
        <p:nvSpPr>
          <p:cNvPr id="4" name="Slide Number Placeholder 3"/>
          <p:cNvSpPr>
            <a:spLocks noGrp="1"/>
          </p:cNvSpPr>
          <p:nvPr>
            <p:ph type="sldNum" sz="quarter" idx="10"/>
          </p:nvPr>
        </p:nvSpPr>
        <p:spPr/>
        <p:txBody>
          <a:bodyPr/>
          <a:lstStyle/>
          <a:p>
            <a:fld id="{49985D48-2E65-8A48-A60B-E3488C264EAC}" type="slidenum">
              <a:rPr lang="en-US" smtClean="0"/>
              <a:t>24</a:t>
            </a:fld>
            <a:endParaRPr lang="en-US"/>
          </a:p>
        </p:txBody>
      </p:sp>
    </p:spTree>
    <p:extLst>
      <p:ext uri="{BB962C8B-B14F-4D97-AF65-F5344CB8AC3E}">
        <p14:creationId xmlns:p14="http://schemas.microsoft.com/office/powerpoint/2010/main" val="16978050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Read the slide</a:t>
            </a:r>
          </a:p>
          <a:p>
            <a:endParaRPr lang="en-US" dirty="0"/>
          </a:p>
        </p:txBody>
      </p:sp>
      <p:sp>
        <p:nvSpPr>
          <p:cNvPr id="4" name="Slide Number Placeholder 3"/>
          <p:cNvSpPr>
            <a:spLocks noGrp="1"/>
          </p:cNvSpPr>
          <p:nvPr>
            <p:ph type="sldNum" sz="quarter" idx="10"/>
          </p:nvPr>
        </p:nvSpPr>
        <p:spPr/>
        <p:txBody>
          <a:bodyPr/>
          <a:lstStyle/>
          <a:p>
            <a:fld id="{49985D48-2E65-8A48-A60B-E3488C264EAC}" type="slidenum">
              <a:rPr lang="en-US" smtClean="0"/>
              <a:t>25</a:t>
            </a:fld>
            <a:endParaRPr lang="en-US"/>
          </a:p>
        </p:txBody>
      </p:sp>
    </p:spTree>
    <p:extLst>
      <p:ext uri="{BB962C8B-B14F-4D97-AF65-F5344CB8AC3E}">
        <p14:creationId xmlns:p14="http://schemas.microsoft.com/office/powerpoint/2010/main" val="5292161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As</a:t>
            </a:r>
            <a:r>
              <a:rPr lang="en-US" baseline="0" dirty="0"/>
              <a:t> a result of attending this presentation you are entitled to a “no cost” appointment for us to meet and determine if my/our services would be beneficial.  During this meeting we can discuss your specific goals and objectives and also review your current investment accounts.  With this information I can provide a personalized </a:t>
            </a:r>
            <a:r>
              <a:rPr lang="en-US" baseline="0" dirty="0" err="1"/>
              <a:t>IncomeConductor</a:t>
            </a:r>
            <a:r>
              <a:rPr lang="en-US" baseline="0" dirty="0"/>
              <a:t> report.  In your packet, I’ve included a sheet for you to provide me your contact information and also indicate if there are specific topics/questions you would like to discuss during our complimentary appointment.  I will collect these at the end of this evening.</a:t>
            </a:r>
            <a:endParaRPr lang="en-US" dirty="0"/>
          </a:p>
          <a:p>
            <a:endParaRPr lang="en-US" dirty="0"/>
          </a:p>
        </p:txBody>
      </p:sp>
      <p:sp>
        <p:nvSpPr>
          <p:cNvPr id="4" name="Slide Number Placeholder 3"/>
          <p:cNvSpPr>
            <a:spLocks noGrp="1"/>
          </p:cNvSpPr>
          <p:nvPr>
            <p:ph type="sldNum" sz="quarter" idx="10"/>
          </p:nvPr>
        </p:nvSpPr>
        <p:spPr/>
        <p:txBody>
          <a:bodyPr/>
          <a:lstStyle/>
          <a:p>
            <a:fld id="{49985D48-2E65-8A48-A60B-E3488C264EAC}" type="slidenum">
              <a:rPr lang="en-US" smtClean="0"/>
              <a:t>26</a:t>
            </a:fld>
            <a:endParaRPr lang="en-US"/>
          </a:p>
        </p:txBody>
      </p:sp>
    </p:spTree>
    <p:extLst>
      <p:ext uri="{BB962C8B-B14F-4D97-AF65-F5344CB8AC3E}">
        <p14:creationId xmlns:p14="http://schemas.microsoft.com/office/powerpoint/2010/main" val="11499121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I collect the forms from you are there any additional questions that you have.  Otherwise, I will be here afterward if any of you have  questions that might be more specific</a:t>
            </a:r>
            <a:r>
              <a:rPr lang="en-US" baseline="0" dirty="0"/>
              <a:t> to your situation.</a:t>
            </a:r>
            <a:endParaRPr lang="en-US" dirty="0"/>
          </a:p>
        </p:txBody>
      </p:sp>
      <p:sp>
        <p:nvSpPr>
          <p:cNvPr id="4" name="Slide Number Placeholder 3"/>
          <p:cNvSpPr>
            <a:spLocks noGrp="1"/>
          </p:cNvSpPr>
          <p:nvPr>
            <p:ph type="sldNum" sz="quarter" idx="10"/>
          </p:nvPr>
        </p:nvSpPr>
        <p:spPr/>
        <p:txBody>
          <a:bodyPr/>
          <a:lstStyle/>
          <a:p>
            <a:fld id="{49985D48-2E65-8A48-A60B-E3488C264EAC}" type="slidenum">
              <a:rPr lang="en-US" smtClean="0"/>
              <a:t>27</a:t>
            </a:fld>
            <a:endParaRPr lang="en-US"/>
          </a:p>
        </p:txBody>
      </p:sp>
    </p:spTree>
    <p:extLst>
      <p:ext uri="{BB962C8B-B14F-4D97-AF65-F5344CB8AC3E}">
        <p14:creationId xmlns:p14="http://schemas.microsoft.com/office/powerpoint/2010/main" val="3946987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a:buChar char="•"/>
            </a:pPr>
            <a:r>
              <a:rPr lang="en-US" dirty="0"/>
              <a:t>Looking back you can see the stages that you’ve already passed through to get to this point in life: Childhood, adolescence, higher education, raising a family and building a career to name a few. </a:t>
            </a:r>
          </a:p>
          <a:p>
            <a:pPr marL="181240" indent="-181240">
              <a:buFont typeface="Arial"/>
              <a:buChar char="•"/>
            </a:pPr>
            <a:r>
              <a:rPr lang="en-US" dirty="0"/>
              <a:t>Now you’re looking forward to the next stage.  Whether you’re considering a gradual transition or a totally different life experience,</a:t>
            </a:r>
            <a:r>
              <a:rPr lang="en-US" baseline="0" dirty="0"/>
              <a:t> there are issues and challenges that are very different than those you dealt with during your wealth accumulation years.</a:t>
            </a:r>
            <a:endParaRPr lang="en-US" dirty="0"/>
          </a:p>
          <a:p>
            <a:pPr marL="181240" indent="-181240" defTabSz="483306">
              <a:buFont typeface="Arial"/>
              <a:buChar char="•"/>
              <a:defRPr/>
            </a:pPr>
            <a:r>
              <a:rPr lang="en-US" dirty="0"/>
              <a:t>This next stage used to be called “retirement” but now many of us think of it as “a whole new chapter” in our life. </a:t>
            </a:r>
          </a:p>
          <a:p>
            <a:pPr marL="181240" indent="-181240">
              <a:buFont typeface="Arial"/>
              <a:buChar char="•"/>
            </a:pPr>
            <a:r>
              <a:rPr lang="en-US" dirty="0"/>
              <a:t>Retirement used to be thought of as a destination but we now understand that it is a process and a life stage.</a:t>
            </a:r>
          </a:p>
          <a:p>
            <a:pPr marL="181240" indent="-181240">
              <a:buFont typeface="Arial"/>
              <a:buChar char="•"/>
            </a:pPr>
            <a:r>
              <a:rPr lang="en-US" dirty="0"/>
              <a:t>Looking forward, sociologists tell us we will go through several stages in retirement. Each of these stages has both emotional and financial components and they are commonly referred to as </a:t>
            </a:r>
            <a:r>
              <a:rPr lang="en-US" dirty="0" err="1"/>
              <a:t>GoGo</a:t>
            </a:r>
            <a:r>
              <a:rPr lang="en-US" dirty="0"/>
              <a:t>, </a:t>
            </a:r>
            <a:r>
              <a:rPr lang="en-US" dirty="0" err="1"/>
              <a:t>SlowGo</a:t>
            </a:r>
            <a:r>
              <a:rPr lang="en-US" dirty="0"/>
              <a:t>, and </a:t>
            </a:r>
            <a:r>
              <a:rPr lang="en-US" dirty="0" err="1"/>
              <a:t>Nogo</a:t>
            </a:r>
            <a:r>
              <a:rPr lang="en-US" dirty="0"/>
              <a:t>.   Regardless</a:t>
            </a:r>
            <a:r>
              <a:rPr lang="en-US" baseline="0" dirty="0"/>
              <a:t> how you define the next stage you will need a lifetime income strategy that can adapt to your changing income needs.</a:t>
            </a:r>
            <a:endParaRPr lang="en-US" dirty="0"/>
          </a:p>
        </p:txBody>
      </p:sp>
      <p:sp>
        <p:nvSpPr>
          <p:cNvPr id="4" name="Slide Number Placeholder 3"/>
          <p:cNvSpPr>
            <a:spLocks noGrp="1"/>
          </p:cNvSpPr>
          <p:nvPr>
            <p:ph type="sldNum" sz="quarter" idx="10"/>
          </p:nvPr>
        </p:nvSpPr>
        <p:spPr/>
        <p:txBody>
          <a:bodyPr/>
          <a:lstStyle/>
          <a:p>
            <a:fld id="{49985D48-2E65-8A48-A60B-E3488C264EAC}" type="slidenum">
              <a:rPr lang="en-US" smtClean="0"/>
              <a:t>3</a:t>
            </a:fld>
            <a:endParaRPr lang="en-US"/>
          </a:p>
        </p:txBody>
      </p:sp>
    </p:spTree>
    <p:extLst>
      <p:ext uri="{BB962C8B-B14F-4D97-AF65-F5344CB8AC3E}">
        <p14:creationId xmlns:p14="http://schemas.microsoft.com/office/powerpoint/2010/main" val="2561197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The stages of retirement </a:t>
            </a:r>
            <a:r>
              <a:rPr lang="en-US" b="0" baseline="0" dirty="0"/>
              <a:t>are typically defined by our activity level.  These levels naturally slow down as we age.  Nevertheless, our income needs to continue.  The amount of income we need as we age may not go down, but rather be re-directed.  What we once spent on travel may now be needed for health care or helping our grandchildren.  Even though our activity may slow down, our expenses may not.</a:t>
            </a:r>
            <a:endParaRPr lang="en-US" b="0" dirty="0"/>
          </a:p>
          <a:p>
            <a:endParaRPr lang="en-US" dirty="0"/>
          </a:p>
        </p:txBody>
      </p:sp>
      <p:sp>
        <p:nvSpPr>
          <p:cNvPr id="4" name="Slide Number Placeholder 3"/>
          <p:cNvSpPr>
            <a:spLocks noGrp="1"/>
          </p:cNvSpPr>
          <p:nvPr>
            <p:ph type="sldNum" sz="quarter" idx="10"/>
          </p:nvPr>
        </p:nvSpPr>
        <p:spPr/>
        <p:txBody>
          <a:bodyPr/>
          <a:lstStyle/>
          <a:p>
            <a:fld id="{49985D48-2E65-8A48-A60B-E3488C264EAC}" type="slidenum">
              <a:rPr lang="en-US" smtClean="0"/>
              <a:t>4</a:t>
            </a:fld>
            <a:endParaRPr lang="en-US"/>
          </a:p>
        </p:txBody>
      </p:sp>
    </p:spTree>
    <p:extLst>
      <p:ext uri="{BB962C8B-B14F-4D97-AF65-F5344CB8AC3E}">
        <p14:creationId xmlns:p14="http://schemas.microsoft.com/office/powerpoint/2010/main" val="3153149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t>There</a:t>
            </a:r>
            <a:r>
              <a:rPr lang="en-US" sz="1200" b="0" baseline="0" dirty="0"/>
              <a:t> are many components to a retirement income plan.  Risk management is one of the most important.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baseline="0" dirty="0"/>
              <a:t>The four primary risks that need to be addressed are: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a:t>Longevity Risk,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a:t>Inflation Risk,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a:t>Investment Risk, and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a:t>Behavior Risk</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baseline="0" dirty="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baseline="0" dirty="0"/>
              <a:t>Let’s take a closer look at each of these risks.</a:t>
            </a:r>
            <a:endParaRPr lang="en-US" sz="1200" b="0" dirty="0"/>
          </a:p>
          <a:p>
            <a:endParaRPr lang="en-US" dirty="0"/>
          </a:p>
        </p:txBody>
      </p:sp>
      <p:sp>
        <p:nvSpPr>
          <p:cNvPr id="4" name="Slide Number Placeholder 3"/>
          <p:cNvSpPr>
            <a:spLocks noGrp="1"/>
          </p:cNvSpPr>
          <p:nvPr>
            <p:ph type="sldNum" sz="quarter" idx="10"/>
          </p:nvPr>
        </p:nvSpPr>
        <p:spPr/>
        <p:txBody>
          <a:bodyPr/>
          <a:lstStyle/>
          <a:p>
            <a:fld id="{49985D48-2E65-8A48-A60B-E3488C264EAC}" type="slidenum">
              <a:rPr lang="en-US" smtClean="0"/>
              <a:t>5</a:t>
            </a:fld>
            <a:endParaRPr lang="en-US"/>
          </a:p>
        </p:txBody>
      </p:sp>
    </p:spTree>
    <p:extLst>
      <p:ext uri="{BB962C8B-B14F-4D97-AF65-F5344CB8AC3E}">
        <p14:creationId xmlns:p14="http://schemas.microsoft.com/office/powerpoint/2010/main" val="4194686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483306">
              <a:buFont typeface="Arial" panose="020B0604020202020204" pitchFamily="34" charset="0"/>
              <a:buChar char="•"/>
              <a:defRPr/>
            </a:pPr>
            <a:r>
              <a:rPr lang="en-US" dirty="0"/>
              <a:t>This is a question that</a:t>
            </a:r>
            <a:r>
              <a:rPr lang="en-US" baseline="0" dirty="0"/>
              <a:t> is virtually impossible to answer.  </a:t>
            </a:r>
          </a:p>
          <a:p>
            <a:pPr marL="171450" indent="-171450" defTabSz="483306">
              <a:buFont typeface="Arial" panose="020B0604020202020204" pitchFamily="34" charset="0"/>
              <a:buChar char="•"/>
              <a:defRPr/>
            </a:pPr>
            <a:r>
              <a:rPr lang="en-US" baseline="0" dirty="0"/>
              <a:t>But many retirees are surprised by the current statistics provided by insurance mortality tables.  </a:t>
            </a:r>
          </a:p>
          <a:p>
            <a:pPr marL="171450" indent="-171450" defTabSz="483306">
              <a:buFont typeface="Arial" panose="020B0604020202020204" pitchFamily="34" charset="0"/>
              <a:buChar char="•"/>
              <a:defRPr/>
            </a:pPr>
            <a:r>
              <a:rPr lang="en-US" baseline="0" dirty="0"/>
              <a:t>As you can see a 65 yr. old married couple has a 50% probability of at least one partner living beyond 91 yrs. old.  </a:t>
            </a:r>
          </a:p>
          <a:p>
            <a:pPr marL="171450" indent="-171450" defTabSz="483306">
              <a:buFont typeface="Arial" panose="020B0604020202020204" pitchFamily="34" charset="0"/>
              <a:buChar char="•"/>
              <a:defRPr/>
            </a:pPr>
            <a:r>
              <a:rPr lang="en-US" baseline="0" dirty="0"/>
              <a:t>Retirements lasting 20, 30 and even 40 yrs. are becoming commonplace, and these longer time spans must be considered when planning for income. </a:t>
            </a:r>
            <a:endParaRPr lang="en-US" dirty="0"/>
          </a:p>
        </p:txBody>
      </p:sp>
      <p:sp>
        <p:nvSpPr>
          <p:cNvPr id="4" name="Slide Number Placeholder 3"/>
          <p:cNvSpPr>
            <a:spLocks noGrp="1"/>
          </p:cNvSpPr>
          <p:nvPr>
            <p:ph type="sldNum" sz="quarter" idx="10"/>
          </p:nvPr>
        </p:nvSpPr>
        <p:spPr/>
        <p:txBody>
          <a:bodyPr/>
          <a:lstStyle/>
          <a:p>
            <a:fld id="{49985D48-2E65-8A48-A60B-E3488C264EAC}" type="slidenum">
              <a:rPr lang="en-US" smtClean="0"/>
              <a:t>6</a:t>
            </a:fld>
            <a:endParaRPr lang="en-US"/>
          </a:p>
        </p:txBody>
      </p:sp>
    </p:spTree>
    <p:extLst>
      <p:ext uri="{BB962C8B-B14F-4D97-AF65-F5344CB8AC3E}">
        <p14:creationId xmlns:p14="http://schemas.microsoft.com/office/powerpoint/2010/main" val="2824010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483306">
              <a:buFontTx/>
              <a:buNone/>
              <a:defRPr/>
            </a:pPr>
            <a:r>
              <a:rPr lang="en-US" dirty="0"/>
              <a:t>Longevity Risk magnifies</a:t>
            </a:r>
            <a:r>
              <a:rPr lang="en-US" baseline="0" dirty="0"/>
              <a:t> Inflation Risk.  Over the past 25 years the cost of goods and services have doubled and even tripled. </a:t>
            </a:r>
          </a:p>
          <a:p>
            <a:pPr marL="0" indent="0" defTabSz="483306">
              <a:buFontTx/>
              <a:buNone/>
              <a:defRPr/>
            </a:pPr>
            <a:endParaRPr lang="en-US" baseline="0" dirty="0"/>
          </a:p>
          <a:p>
            <a:pPr marL="171450" indent="-171450" defTabSz="483306">
              <a:buFont typeface="Arial" panose="020B0604020202020204" pitchFamily="34" charset="0"/>
              <a:buChar char="•"/>
              <a:defRPr/>
            </a:pPr>
            <a:r>
              <a:rPr lang="en-US" baseline="0" dirty="0"/>
              <a:t> At a 3% inflation rate the value of $1 decreases 25% every 10 years.  A 25-year retirement could reduce the purchasing power of $1 to 40 cents. </a:t>
            </a:r>
          </a:p>
          <a:p>
            <a:pPr marL="0" indent="0" defTabSz="483306">
              <a:buFont typeface="Arial" panose="020B0604020202020204" pitchFamily="34" charset="0"/>
              <a:buNone/>
              <a:defRPr/>
            </a:pPr>
            <a:r>
              <a:rPr lang="en-US" baseline="0" dirty="0"/>
              <a:t> </a:t>
            </a:r>
          </a:p>
          <a:p>
            <a:pPr marL="171450" indent="-171450" defTabSz="483306">
              <a:buFont typeface="Arial" panose="020B0604020202020204" pitchFamily="34" charset="0"/>
              <a:buChar char="•"/>
              <a:defRPr/>
            </a:pPr>
            <a:r>
              <a:rPr lang="en-US" baseline="0" dirty="0"/>
              <a:t>A properly designed income plan will focus on maintaining purchasing power as a central goal.</a:t>
            </a:r>
          </a:p>
          <a:p>
            <a:pPr marL="0" indent="0" defTabSz="483306">
              <a:buFont typeface="Arial" panose="020B0604020202020204" pitchFamily="34" charset="0"/>
              <a:buNone/>
              <a:defRPr/>
            </a:pPr>
            <a:endParaRPr lang="en-US" baseline="0" dirty="0"/>
          </a:p>
          <a:p>
            <a:pPr marL="171450" indent="-171450" defTabSz="483306">
              <a:buFont typeface="Arial" panose="020B0604020202020204" pitchFamily="34" charset="0"/>
              <a:buChar char="•"/>
              <a:defRPr/>
            </a:pPr>
            <a:r>
              <a:rPr lang="en-US" baseline="0" dirty="0"/>
              <a:t>Currently, goods consumed heavily by seniors, such as medical services and prescription drugs, have been increasing at a much higher inflation rate than the overall average.  If health care increases over the next 25 yrs. at the same pace it has over the past 10 yrs. then retirees can expect their care and insurance costs to quadruple. </a:t>
            </a:r>
          </a:p>
          <a:p>
            <a:pPr marL="0" indent="0" defTabSz="483306">
              <a:buFont typeface="Arial" panose="020B0604020202020204" pitchFamily="34" charset="0"/>
              <a:buNone/>
              <a:defRPr/>
            </a:pPr>
            <a:endParaRPr lang="en-US" baseline="0" dirty="0"/>
          </a:p>
          <a:p>
            <a:pPr marL="171450" indent="-171450" defTabSz="483306">
              <a:buFont typeface="Arial" panose="020B0604020202020204" pitchFamily="34" charset="0"/>
              <a:buChar char="•"/>
              <a:defRPr/>
            </a:pPr>
            <a:r>
              <a:rPr lang="en-US" baseline="0" dirty="0"/>
              <a:t>Planning for inflation is a moving target for retirement income planning.  Holding frequent reviews of spending and providing course corrections to make sure assets are aligned with the dynamic inflation environment are critical to a retiree’s long-term success.</a:t>
            </a:r>
            <a:endParaRPr lang="en-US" dirty="0"/>
          </a:p>
        </p:txBody>
      </p:sp>
      <p:sp>
        <p:nvSpPr>
          <p:cNvPr id="4" name="Slide Number Placeholder 3"/>
          <p:cNvSpPr>
            <a:spLocks noGrp="1"/>
          </p:cNvSpPr>
          <p:nvPr>
            <p:ph type="sldNum" sz="quarter" idx="10"/>
          </p:nvPr>
        </p:nvSpPr>
        <p:spPr/>
        <p:txBody>
          <a:bodyPr/>
          <a:lstStyle/>
          <a:p>
            <a:fld id="{49985D48-2E65-8A48-A60B-E3488C264EAC}" type="slidenum">
              <a:rPr lang="en-US" smtClean="0"/>
              <a:t>7</a:t>
            </a:fld>
            <a:endParaRPr lang="en-US"/>
          </a:p>
        </p:txBody>
      </p:sp>
    </p:spTree>
    <p:extLst>
      <p:ext uri="{BB962C8B-B14F-4D97-AF65-F5344CB8AC3E}">
        <p14:creationId xmlns:p14="http://schemas.microsoft.com/office/powerpoint/2010/main" val="2994731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483306">
              <a:buFontTx/>
              <a:buNone/>
              <a:defRPr/>
            </a:pPr>
            <a:r>
              <a:rPr lang="en-US" dirty="0"/>
              <a:t>Many retirees experienced the risk of drawing income from their investment portfolios during the 2000-2009 bear markets.  The combination of their income withdrawals and market declines drove some portfolios so low that there was little chance for recovery. </a:t>
            </a:r>
          </a:p>
          <a:p>
            <a:pPr marL="0" indent="0" defTabSz="483306">
              <a:buFontTx/>
              <a:buNone/>
              <a:defRPr/>
            </a:pPr>
            <a:r>
              <a:rPr lang="en-US" dirty="0"/>
              <a:t> </a:t>
            </a:r>
          </a:p>
          <a:p>
            <a:pPr marL="0" lvl="0" indent="0" defTabSz="483306">
              <a:buFontTx/>
              <a:buNone/>
              <a:defRPr/>
            </a:pPr>
            <a:r>
              <a:rPr lang="en-US" dirty="0"/>
              <a:t>This new investment risk that retirees face that they hadn’t encountered while accumulating their wealth is called “</a:t>
            </a:r>
            <a:r>
              <a:rPr lang="en-US" i="1" dirty="0"/>
              <a:t>Sequence of Returns</a:t>
            </a:r>
            <a:r>
              <a:rPr lang="en-US" dirty="0"/>
              <a:t>” risk.  </a:t>
            </a:r>
          </a:p>
          <a:p>
            <a:pPr marL="181240" lvl="0" indent="-181240" defTabSz="483306">
              <a:buFont typeface="Arial"/>
              <a:buChar char="•"/>
              <a:defRPr/>
            </a:pPr>
            <a:r>
              <a:rPr lang="en-US" dirty="0"/>
              <a:t>One consequence “</a:t>
            </a:r>
            <a:r>
              <a:rPr lang="en-US" i="1" dirty="0"/>
              <a:t>Sequence of Returns</a:t>
            </a:r>
            <a:r>
              <a:rPr lang="en-US" dirty="0"/>
              <a:t>” risk has is the negative impact on the longevity of your assets should negative returns occur early in retirement.</a:t>
            </a:r>
          </a:p>
          <a:p>
            <a:pPr marL="181240" lvl="0" indent="-181240" defTabSz="483306">
              <a:buFont typeface="Arial"/>
              <a:buChar char="•"/>
              <a:defRPr/>
            </a:pPr>
            <a:r>
              <a:rPr lang="en-US" dirty="0"/>
              <a:t>Not having a process to avoid or transfer that risk could have a significant impact on retirement success.</a:t>
            </a:r>
          </a:p>
          <a:p>
            <a:pPr marL="181240" lvl="0" indent="-181240" defTabSz="483306">
              <a:buFont typeface="Arial"/>
              <a:buChar char="•"/>
              <a:defRPr/>
            </a:pPr>
            <a:r>
              <a:rPr lang="en-US" dirty="0"/>
              <a:t>A popular retirement income strategy is called </a:t>
            </a:r>
            <a:r>
              <a:rPr lang="en-US" i="1" dirty="0"/>
              <a:t>Systematic Withdrawals</a:t>
            </a:r>
            <a:r>
              <a:rPr lang="en-US" dirty="0"/>
              <a:t>, sometimes referred to as the 4% rule.  The 4% rule was first introduced in 1994 by a financial advisor named William </a:t>
            </a:r>
            <a:r>
              <a:rPr lang="en-US" dirty="0" err="1"/>
              <a:t>Begnan</a:t>
            </a:r>
            <a:r>
              <a:rPr lang="en-US" dirty="0"/>
              <a:t>.  Today, it does not meet the needs of retirees who have very different spending patterns than retirees of 25 years ago.  And, it will always expose your asset values to the </a:t>
            </a:r>
            <a:r>
              <a:rPr lang="en-US" i="1" dirty="0"/>
              <a:t>“Sequence of Returns” </a:t>
            </a:r>
            <a:r>
              <a:rPr lang="en-US" dirty="0"/>
              <a:t>risk that I just mentioned.  It also assumes that spending in retirement is linear and only needs to change due to inflation.  Today’s retiree’s spending patterns are anything but linear.</a:t>
            </a:r>
          </a:p>
          <a:p>
            <a:pPr marL="181240" lvl="0" indent="-181240" defTabSz="483306">
              <a:buFont typeface="Arial"/>
              <a:buChar char="•"/>
              <a:defRPr/>
            </a:pPr>
            <a:endParaRPr lang="en-US" dirty="0"/>
          </a:p>
          <a:p>
            <a:pPr marL="0" indent="0" defTabSz="483306">
              <a:buFont typeface="Arial" panose="020B0604020202020204" pitchFamily="34" charset="0"/>
              <a:buNone/>
              <a:defRPr/>
            </a:pPr>
            <a:r>
              <a:rPr lang="en-US" dirty="0"/>
              <a:t>It may not be possible to avoid all Investment Risk in order to meet your income goals. But there are strategies to help manage the risk.  Addressing Investment Risk for retirement income purposes would include:</a:t>
            </a:r>
          </a:p>
          <a:p>
            <a:pPr marL="171450" indent="-171450" defTabSz="483306">
              <a:buFont typeface="Arial" panose="020B0604020202020204" pitchFamily="34" charset="0"/>
              <a:buChar char="•"/>
              <a:defRPr/>
            </a:pPr>
            <a:r>
              <a:rPr lang="en-US" dirty="0"/>
              <a:t>creating a buffer between your current income and short-term market volatility; or,</a:t>
            </a:r>
          </a:p>
          <a:p>
            <a:pPr marL="171450" indent="-171450" defTabSz="483306">
              <a:buFont typeface="Arial" panose="020B0604020202020204" pitchFamily="34" charset="0"/>
              <a:buChar char="•"/>
              <a:defRPr/>
            </a:pPr>
            <a:r>
              <a:rPr lang="en-US" dirty="0"/>
              <a:t>potentially transferring the investment risk to an insurance company or institution; or </a:t>
            </a:r>
          </a:p>
          <a:p>
            <a:pPr marL="171450" indent="-171450" defTabSz="483306">
              <a:buFont typeface="Arial" panose="020B0604020202020204" pitchFamily="34" charset="0"/>
              <a:buChar char="•"/>
              <a:defRPr/>
            </a:pPr>
            <a:r>
              <a:rPr lang="en-US" dirty="0"/>
              <a:t>a combination of both these strategies.</a:t>
            </a:r>
          </a:p>
          <a:p>
            <a:pPr marL="0" lvl="0" indent="0" defTabSz="483306">
              <a:buFont typeface="Arial"/>
              <a:buNone/>
              <a:defRPr/>
            </a:pPr>
            <a:endParaRPr lang="en-US" dirty="0"/>
          </a:p>
        </p:txBody>
      </p:sp>
      <p:sp>
        <p:nvSpPr>
          <p:cNvPr id="4" name="Slide Number Placeholder 3"/>
          <p:cNvSpPr>
            <a:spLocks noGrp="1"/>
          </p:cNvSpPr>
          <p:nvPr>
            <p:ph type="sldNum" sz="quarter" idx="10"/>
          </p:nvPr>
        </p:nvSpPr>
        <p:spPr/>
        <p:txBody>
          <a:bodyPr/>
          <a:lstStyle/>
          <a:p>
            <a:fld id="{49985D48-2E65-8A48-A60B-E3488C264EAC}" type="slidenum">
              <a:rPr lang="en-US" smtClean="0"/>
              <a:t>8</a:t>
            </a:fld>
            <a:endParaRPr lang="en-US"/>
          </a:p>
        </p:txBody>
      </p:sp>
    </p:spTree>
    <p:extLst>
      <p:ext uri="{BB962C8B-B14F-4D97-AF65-F5344CB8AC3E}">
        <p14:creationId xmlns:p14="http://schemas.microsoft.com/office/powerpoint/2010/main" val="1561309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Volatility is a statistical measure of the swings in returns for a given security or investment portfolio.  A common measurement of volatility is called “</a:t>
            </a:r>
            <a:r>
              <a:rPr lang="en-US" i="1" baseline="0" dirty="0"/>
              <a:t>standard deviation</a:t>
            </a:r>
            <a:r>
              <a:rPr lang="en-US" baseline="0" dirty="0"/>
              <a:t>”.  A simple explanation of ‘</a:t>
            </a:r>
            <a:r>
              <a:rPr lang="en-US" i="1" baseline="0" dirty="0"/>
              <a:t>standard deviation</a:t>
            </a:r>
            <a:r>
              <a:rPr lang="en-US" baseline="0" dirty="0"/>
              <a:t>’ is how much variance the returns can have from an expected Rate of Return, or ROR.  </a:t>
            </a:r>
          </a:p>
          <a:p>
            <a:endParaRPr lang="en-US" baseline="0" dirty="0"/>
          </a:p>
          <a:p>
            <a:r>
              <a:rPr lang="en-US" baseline="0" dirty="0"/>
              <a:t>For example, if an investment had an expected ROR of 5% and a </a:t>
            </a:r>
            <a:r>
              <a:rPr lang="en-US" i="1" baseline="0" dirty="0"/>
              <a:t>standard deviation</a:t>
            </a:r>
            <a:r>
              <a:rPr lang="en-US" baseline="0" dirty="0"/>
              <a:t> of 10, that would mean in any given year the return could be as high as 15% or as low as negative 5%.  Obviously, the higher the </a:t>
            </a:r>
            <a:r>
              <a:rPr lang="en-US" i="1" baseline="0" dirty="0"/>
              <a:t>standard deviation</a:t>
            </a:r>
            <a:r>
              <a:rPr lang="en-US" baseline="0" dirty="0"/>
              <a:t>, the scarier the ride can be.  Developing investment mixes that have </a:t>
            </a:r>
            <a:r>
              <a:rPr lang="en-US" i="1" baseline="0" dirty="0"/>
              <a:t>standard deviations</a:t>
            </a:r>
            <a:r>
              <a:rPr lang="en-US" baseline="0" dirty="0"/>
              <a:t> within your individual risk tolerance is a major part of the work I do when developing your plan.</a:t>
            </a: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 strategy I use to manage and “absorb” Volatility Risk is diversification.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As you can see in this example the volatility, or measure of </a:t>
            </a:r>
            <a:r>
              <a:rPr lang="en-US" i="1" dirty="0"/>
              <a:t>standard deviation </a:t>
            </a:r>
            <a:r>
              <a:rPr lang="en-US" dirty="0"/>
              <a:t>shown in red on the graph, over a</a:t>
            </a:r>
            <a:r>
              <a:rPr lang="en-US" baseline="0" dirty="0"/>
              <a:t> recent</a:t>
            </a:r>
            <a:r>
              <a:rPr lang="en-US" dirty="0"/>
              <a:t> 10-year period decreased as the diversification of the investments increased.  Yet the ROR for each of the investments shown in green remained close to the same.  This is a useful</a:t>
            </a:r>
            <a:r>
              <a:rPr lang="en-US" baseline="0" dirty="0"/>
              <a:t> illustration to discuss the investment management practice of diversification.  It does, however, show only historical performance and past performance is no guarantee of future results.  My goal in developing retirement income plans is to achieve the needed returns with the smoothest ride possible.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Much like an airline pilot attempts to avoid turbulence when flying from one location to the next, my goal is the same.  Just like all turbulence can’t be avoided when flying, there will be turbulence in any investment portfolio, but diversification can make for a smoother ride.</a:t>
            </a:r>
            <a:endParaRPr lang="en-US" dirty="0"/>
          </a:p>
        </p:txBody>
      </p:sp>
      <p:sp>
        <p:nvSpPr>
          <p:cNvPr id="4" name="Slide Number Placeholder 3"/>
          <p:cNvSpPr>
            <a:spLocks noGrp="1"/>
          </p:cNvSpPr>
          <p:nvPr>
            <p:ph type="sldNum" sz="quarter" idx="10"/>
          </p:nvPr>
        </p:nvSpPr>
        <p:spPr/>
        <p:txBody>
          <a:bodyPr/>
          <a:lstStyle/>
          <a:p>
            <a:fld id="{49985D48-2E65-8A48-A60B-E3488C264EAC}" type="slidenum">
              <a:rPr lang="en-US" smtClean="0"/>
              <a:t>9</a:t>
            </a:fld>
            <a:endParaRPr lang="en-US"/>
          </a:p>
        </p:txBody>
      </p:sp>
    </p:spTree>
    <p:extLst>
      <p:ext uri="{BB962C8B-B14F-4D97-AF65-F5344CB8AC3E}">
        <p14:creationId xmlns:p14="http://schemas.microsoft.com/office/powerpoint/2010/main" val="4759090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26" name="Rectangle 25"/>
          <p:cNvSpPr/>
          <p:nvPr userDrawn="1"/>
        </p:nvSpPr>
        <p:spPr>
          <a:xfrm rot="5400000">
            <a:off x="-1716985" y="1716985"/>
            <a:ext cx="5143501" cy="170953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userDrawn="1"/>
        </p:nvSpPr>
        <p:spPr>
          <a:xfrm rot="5400000">
            <a:off x="453638" y="375384"/>
            <a:ext cx="1941432" cy="20398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4"/>
          <p:cNvSpPr>
            <a:spLocks noGrp="1"/>
          </p:cNvSpPr>
          <p:nvPr userDrawn="1">
            <p:ph type="title"/>
          </p:nvPr>
        </p:nvSpPr>
        <p:spPr>
          <a:xfrm>
            <a:off x="1930023" y="2594043"/>
            <a:ext cx="6657385" cy="1119243"/>
          </a:xfrm>
        </p:spPr>
        <p:txBody>
          <a:bodyPr anchor="t">
            <a:normAutofit/>
          </a:bodyPr>
          <a:lstStyle>
            <a:lvl1pPr>
              <a:defRPr sz="3600">
                <a:solidFill>
                  <a:schemeClr val="bg2"/>
                </a:solidFill>
              </a:defRPr>
            </a:lvl1pPr>
          </a:lstStyle>
          <a:p>
            <a:r>
              <a:rPr lang="en-US" dirty="0"/>
              <a:t>Click to edit Master title style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8169" y="1150725"/>
            <a:ext cx="3488024" cy="591318"/>
          </a:xfrm>
          <a:prstGeom prst="rect">
            <a:avLst/>
          </a:prstGeom>
        </p:spPr>
      </p:pic>
      <p:sp>
        <p:nvSpPr>
          <p:cNvPr id="29" name="Text Placeholder 28"/>
          <p:cNvSpPr>
            <a:spLocks noGrp="1"/>
          </p:cNvSpPr>
          <p:nvPr userDrawn="1">
            <p:ph type="body" sz="quarter" idx="10"/>
          </p:nvPr>
        </p:nvSpPr>
        <p:spPr>
          <a:xfrm>
            <a:off x="1930023" y="3801221"/>
            <a:ext cx="6656711" cy="436672"/>
          </a:xfrm>
          <a:prstGeom prst="rect">
            <a:avLst/>
          </a:prstGeom>
        </p:spPr>
        <p:txBody>
          <a:bodyPr vert="horz" lIns="91440" tIns="45720" rIns="91440" bIns="45720" rtlCol="0" anchor="t">
            <a:normAutofit/>
          </a:bodyPr>
          <a:lstStyle>
            <a:lvl1pPr marL="0" indent="0">
              <a:buNone/>
              <a:defRPr lang="en-US" sz="2000" smtClean="0">
                <a:solidFill>
                  <a:schemeClr val="tx1"/>
                </a:solidFill>
                <a:latin typeface="Arial" charset="0"/>
                <a:ea typeface="Arial" charset="0"/>
                <a:cs typeface="Arial" charset="0"/>
              </a:defRPr>
            </a:lvl1pPr>
            <a:lvl2pPr>
              <a:defRPr lang="en-US" sz="1800" smtClean="0"/>
            </a:lvl2pPr>
            <a:lvl3pPr>
              <a:defRPr lang="en-US" smtClean="0"/>
            </a:lvl3pPr>
            <a:lvl4pPr>
              <a:defRPr lang="en-US" sz="1800" smtClean="0"/>
            </a:lvl4pPr>
            <a:lvl5pPr>
              <a:defRPr lang="en-US" sz="1800"/>
            </a:lvl5pPr>
          </a:lstStyle>
          <a:p>
            <a:pPr marL="0" lvl="0">
              <a:spcBef>
                <a:spcPct val="0"/>
              </a:spcBef>
            </a:pPr>
            <a:r>
              <a:rPr lang="en-US" dirty="0"/>
              <a:t>Click to edit Master text styles</a:t>
            </a:r>
          </a:p>
        </p:txBody>
      </p:sp>
      <p:sp>
        <p:nvSpPr>
          <p:cNvPr id="32" name="Rectangle 31"/>
          <p:cNvSpPr/>
          <p:nvPr userDrawn="1"/>
        </p:nvSpPr>
        <p:spPr>
          <a:xfrm rot="5400000">
            <a:off x="672010" y="1979866"/>
            <a:ext cx="365511" cy="170953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 Placeholder 5"/>
          <p:cNvSpPr>
            <a:spLocks noGrp="1"/>
          </p:cNvSpPr>
          <p:nvPr>
            <p:ph type="body" sz="quarter" idx="11" hasCustomPrompt="1"/>
          </p:nvPr>
        </p:nvSpPr>
        <p:spPr>
          <a:xfrm>
            <a:off x="1930023" y="4241970"/>
            <a:ext cx="6634978" cy="433387"/>
          </a:xfrm>
          <a:prstGeom prst="rect">
            <a:avLst/>
          </a:prstGeom>
        </p:spPr>
        <p:txBody>
          <a:bodyPr anchor="t"/>
          <a:lstStyle>
            <a:lvl1pPr marL="0" indent="0">
              <a:buNone/>
              <a:defRPr sz="1400" spc="150" baseline="0">
                <a:latin typeface="Arial" charset="0"/>
                <a:ea typeface="Arial" charset="0"/>
                <a:cs typeface="Arial" charset="0"/>
              </a:defRPr>
            </a:lvl1pPr>
            <a:lvl2pPr marL="342900" indent="0">
              <a:buNone/>
              <a:defRPr sz="1800" spc="150" baseline="0">
                <a:latin typeface="Arial" charset="0"/>
                <a:ea typeface="Arial" charset="0"/>
                <a:cs typeface="Arial" charset="0"/>
              </a:defRPr>
            </a:lvl2pPr>
            <a:lvl3pPr marL="685800" indent="0">
              <a:buNone/>
              <a:defRPr sz="1800" spc="150" baseline="0">
                <a:latin typeface="Arial" charset="0"/>
                <a:ea typeface="Arial" charset="0"/>
                <a:cs typeface="Arial" charset="0"/>
              </a:defRPr>
            </a:lvl3pPr>
            <a:lvl4pPr marL="1028700" indent="0">
              <a:buNone/>
              <a:defRPr sz="1800" spc="150" baseline="0">
                <a:latin typeface="Arial" charset="0"/>
                <a:ea typeface="Arial" charset="0"/>
                <a:cs typeface="Arial" charset="0"/>
              </a:defRPr>
            </a:lvl4pPr>
            <a:lvl5pPr marL="1371600" indent="0">
              <a:buNone/>
              <a:defRPr sz="1800" spc="150" baseline="0">
                <a:latin typeface="Arial" charset="0"/>
                <a:ea typeface="Arial" charset="0"/>
                <a:cs typeface="Arial" charset="0"/>
              </a:defRPr>
            </a:lvl5pPr>
          </a:lstStyle>
          <a:p>
            <a:pPr lvl="0"/>
            <a:r>
              <a:rPr lang="en-US"/>
              <a:t>PRESENTER NAME</a:t>
            </a:r>
            <a:endParaRPr lang="en-US" dirty="0"/>
          </a:p>
        </p:txBody>
      </p:sp>
      <p:sp>
        <p:nvSpPr>
          <p:cNvPr id="33" name="Text Placeholder 5"/>
          <p:cNvSpPr>
            <a:spLocks noGrp="1"/>
          </p:cNvSpPr>
          <p:nvPr>
            <p:ph type="body" sz="quarter" idx="12" hasCustomPrompt="1"/>
          </p:nvPr>
        </p:nvSpPr>
        <p:spPr>
          <a:xfrm>
            <a:off x="0" y="2664230"/>
            <a:ext cx="1717589" cy="327904"/>
          </a:xfrm>
          <a:prstGeom prst="rect">
            <a:avLst/>
          </a:prstGeom>
        </p:spPr>
        <p:txBody>
          <a:bodyPr anchor="b"/>
          <a:lstStyle>
            <a:lvl1pPr marL="0" indent="0" algn="ctr">
              <a:buNone/>
              <a:defRPr sz="1400" spc="150" baseline="0">
                <a:solidFill>
                  <a:schemeClr val="bg1"/>
                </a:solidFill>
                <a:latin typeface="Arial" charset="0"/>
                <a:ea typeface="Arial" charset="0"/>
                <a:cs typeface="Arial" charset="0"/>
              </a:defRPr>
            </a:lvl1pPr>
            <a:lvl2pPr marL="342900" indent="0">
              <a:buNone/>
              <a:defRPr sz="1800" spc="150" baseline="0">
                <a:latin typeface="Arial" charset="0"/>
                <a:ea typeface="Arial" charset="0"/>
                <a:cs typeface="Arial" charset="0"/>
              </a:defRPr>
            </a:lvl2pPr>
            <a:lvl3pPr marL="685800" indent="0">
              <a:buNone/>
              <a:defRPr sz="1800" spc="150" baseline="0">
                <a:latin typeface="Arial" charset="0"/>
                <a:ea typeface="Arial" charset="0"/>
                <a:cs typeface="Arial" charset="0"/>
              </a:defRPr>
            </a:lvl3pPr>
            <a:lvl4pPr marL="1028700" indent="0">
              <a:buNone/>
              <a:defRPr sz="1800" spc="150" baseline="0">
                <a:latin typeface="Arial" charset="0"/>
                <a:ea typeface="Arial" charset="0"/>
                <a:cs typeface="Arial" charset="0"/>
              </a:defRPr>
            </a:lvl4pPr>
            <a:lvl5pPr marL="1371600" indent="0">
              <a:buNone/>
              <a:defRPr sz="1800" spc="150" baseline="0">
                <a:latin typeface="Arial" charset="0"/>
                <a:ea typeface="Arial" charset="0"/>
                <a:cs typeface="Arial" charset="0"/>
              </a:defRPr>
            </a:lvl5pPr>
          </a:lstStyle>
          <a:p>
            <a:pPr lvl="0"/>
            <a:r>
              <a:rPr lang="en-US"/>
              <a:t>DATE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9" name="Slide Number Placeholder 5"/>
          <p:cNvSpPr txBox="1">
            <a:spLocks/>
          </p:cNvSpPr>
          <p:nvPr userDrawn="1"/>
        </p:nvSpPr>
        <p:spPr>
          <a:xfrm>
            <a:off x="8363858" y="4665462"/>
            <a:ext cx="478391" cy="273844"/>
          </a:xfrm>
          <a:prstGeom prst="rect">
            <a:avLst/>
          </a:prstGeom>
        </p:spPr>
        <p:txBody>
          <a:bodyPr vert="horz" lIns="68580" tIns="34290" rIns="68580" bIns="34290" rtlCol="0" anchor="ctr"/>
          <a:lstStyle>
            <a:defPPr>
              <a:defRPr lang="en-US"/>
            </a:defPPr>
            <a:lvl1pPr marL="0" algn="ctr" defTabSz="457200" rtl="0" eaLnBrk="1" latinLnBrk="0" hangingPunct="1">
              <a:defRPr sz="90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D5472B4-D17D-7344-B0E6-B3B95D9BDC8F}" type="slidenum">
              <a:rPr lang="en-US" sz="675" smtClean="0"/>
              <a:pPr/>
              <a:t>‹#›</a:t>
            </a:fld>
            <a:endParaRPr lang="en-US" sz="675"/>
          </a:p>
        </p:txBody>
      </p:sp>
    </p:spTree>
    <p:extLst>
      <p:ext uri="{BB962C8B-B14F-4D97-AF65-F5344CB8AC3E}">
        <p14:creationId xmlns:p14="http://schemas.microsoft.com/office/powerpoint/2010/main" val="379553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9995" y="0"/>
            <a:ext cx="8034005" cy="5143500"/>
          </a:xfrm>
          <a:prstGeom prst="rect">
            <a:avLst/>
          </a:prstGeom>
        </p:spPr>
      </p:pic>
      <p:sp>
        <p:nvSpPr>
          <p:cNvPr id="27" name="Rectangle 26"/>
          <p:cNvSpPr/>
          <p:nvPr userDrawn="1"/>
        </p:nvSpPr>
        <p:spPr>
          <a:xfrm rot="5400000">
            <a:off x="453638" y="375384"/>
            <a:ext cx="1941432" cy="20398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4"/>
          <p:cNvSpPr>
            <a:spLocks noGrp="1"/>
          </p:cNvSpPr>
          <p:nvPr userDrawn="1">
            <p:ph type="title"/>
          </p:nvPr>
        </p:nvSpPr>
        <p:spPr>
          <a:xfrm>
            <a:off x="949570" y="2198077"/>
            <a:ext cx="5205046" cy="1286606"/>
          </a:xfrm>
        </p:spPr>
        <p:txBody>
          <a:bodyPr anchor="b">
            <a:normAutofit/>
          </a:bodyPr>
          <a:lstStyle>
            <a:lvl1pPr>
              <a:defRPr sz="3600">
                <a:solidFill>
                  <a:schemeClr val="bg2"/>
                </a:solidFill>
              </a:defRPr>
            </a:lvl1pPr>
          </a:lstStyle>
          <a:p>
            <a:r>
              <a:rPr lang="en-US" dirty="0"/>
              <a:t>Click to edit Master title style</a:t>
            </a: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9909" y="1081472"/>
            <a:ext cx="3059723" cy="518709"/>
          </a:xfrm>
          <a:prstGeom prst="rect">
            <a:avLst/>
          </a:prstGeom>
        </p:spPr>
      </p:pic>
      <p:sp>
        <p:nvSpPr>
          <p:cNvPr id="29" name="Text Placeholder 28"/>
          <p:cNvSpPr>
            <a:spLocks noGrp="1"/>
          </p:cNvSpPr>
          <p:nvPr userDrawn="1">
            <p:ph type="body" sz="quarter" idx="10"/>
          </p:nvPr>
        </p:nvSpPr>
        <p:spPr>
          <a:xfrm>
            <a:off x="936079" y="3572618"/>
            <a:ext cx="5253707" cy="436672"/>
          </a:xfrm>
          <a:prstGeom prst="rect">
            <a:avLst/>
          </a:prstGeom>
        </p:spPr>
        <p:txBody>
          <a:bodyPr vert="horz" lIns="91440" tIns="45720" rIns="91440" bIns="45720" rtlCol="0" anchor="t">
            <a:normAutofit/>
          </a:bodyPr>
          <a:lstStyle>
            <a:lvl1pPr marL="0" indent="0">
              <a:buNone/>
              <a:defRPr lang="en-US" sz="2000" smtClean="0">
                <a:solidFill>
                  <a:schemeClr val="tx1"/>
                </a:solidFill>
                <a:latin typeface="Arial" charset="0"/>
                <a:ea typeface="Arial" charset="0"/>
                <a:cs typeface="Arial" charset="0"/>
              </a:defRPr>
            </a:lvl1pPr>
            <a:lvl2pPr>
              <a:defRPr lang="en-US" sz="1800" smtClean="0"/>
            </a:lvl2pPr>
            <a:lvl3pPr>
              <a:defRPr lang="en-US" smtClean="0"/>
            </a:lvl3pPr>
            <a:lvl4pPr>
              <a:defRPr lang="en-US" sz="1800" smtClean="0"/>
            </a:lvl4pPr>
            <a:lvl5pPr>
              <a:defRPr lang="en-US" sz="1800"/>
            </a:lvl5pPr>
          </a:lstStyle>
          <a:p>
            <a:pPr marL="0" lvl="0">
              <a:spcBef>
                <a:spcPct val="0"/>
              </a:spcBef>
            </a:pPr>
            <a:r>
              <a:rPr lang="en-US" dirty="0"/>
              <a:t>Click to edit Master text styles</a:t>
            </a:r>
          </a:p>
        </p:txBody>
      </p:sp>
      <p:sp>
        <p:nvSpPr>
          <p:cNvPr id="6" name="Text Placeholder 5"/>
          <p:cNvSpPr>
            <a:spLocks noGrp="1"/>
          </p:cNvSpPr>
          <p:nvPr>
            <p:ph type="body" sz="quarter" idx="11" hasCustomPrompt="1"/>
          </p:nvPr>
        </p:nvSpPr>
        <p:spPr>
          <a:xfrm>
            <a:off x="939323" y="4013367"/>
            <a:ext cx="5236555" cy="433387"/>
          </a:xfrm>
          <a:prstGeom prst="rect">
            <a:avLst/>
          </a:prstGeom>
        </p:spPr>
        <p:txBody>
          <a:bodyPr anchor="t"/>
          <a:lstStyle>
            <a:lvl1pPr marL="0" indent="0">
              <a:buNone/>
              <a:defRPr sz="1400" spc="150" baseline="0">
                <a:latin typeface="Arial" charset="0"/>
                <a:ea typeface="Arial" charset="0"/>
                <a:cs typeface="Arial" charset="0"/>
              </a:defRPr>
            </a:lvl1pPr>
            <a:lvl2pPr marL="342900" indent="0">
              <a:buNone/>
              <a:defRPr sz="1800" spc="150" baseline="0">
                <a:latin typeface="Arial" charset="0"/>
                <a:ea typeface="Arial" charset="0"/>
                <a:cs typeface="Arial" charset="0"/>
              </a:defRPr>
            </a:lvl2pPr>
            <a:lvl3pPr marL="685800" indent="0">
              <a:buNone/>
              <a:defRPr sz="1800" spc="150" baseline="0">
                <a:latin typeface="Arial" charset="0"/>
                <a:ea typeface="Arial" charset="0"/>
                <a:cs typeface="Arial" charset="0"/>
              </a:defRPr>
            </a:lvl3pPr>
            <a:lvl4pPr marL="1028700" indent="0">
              <a:buNone/>
              <a:defRPr sz="1800" spc="150" baseline="0">
                <a:latin typeface="Arial" charset="0"/>
                <a:ea typeface="Arial" charset="0"/>
                <a:cs typeface="Arial" charset="0"/>
              </a:defRPr>
            </a:lvl4pPr>
            <a:lvl5pPr marL="1371600" indent="0">
              <a:buNone/>
              <a:defRPr sz="1800" spc="150" baseline="0">
                <a:latin typeface="Arial" charset="0"/>
                <a:ea typeface="Arial" charset="0"/>
                <a:cs typeface="Arial" charset="0"/>
              </a:defRPr>
            </a:lvl5pPr>
          </a:lstStyle>
          <a:p>
            <a:pPr lvl="0"/>
            <a:r>
              <a:rPr lang="en-US" dirty="0"/>
              <a:t>PRESENTER NAME   |  DATE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dirty="0"/>
              <a:t>Click to edit Master title style</a:t>
            </a:r>
          </a:p>
        </p:txBody>
      </p:sp>
      <p:sp>
        <p:nvSpPr>
          <p:cNvPr id="4" name="Rectangle 3"/>
          <p:cNvSpPr/>
          <p:nvPr userDrawn="1"/>
        </p:nvSpPr>
        <p:spPr>
          <a:xfrm>
            <a:off x="2173451" y="4797966"/>
            <a:ext cx="1428596" cy="200055"/>
          </a:xfrm>
          <a:prstGeom prst="rect">
            <a:avLst/>
          </a:prstGeom>
        </p:spPr>
        <p:txBody>
          <a:bodyPr wrap="none">
            <a:spAutoFit/>
          </a:bodyPr>
          <a:lstStyle/>
          <a:p>
            <a:r>
              <a:rPr lang="en-US" sz="700" b="0" i="0" spc="150" baseline="0" dirty="0" err="1">
                <a:solidFill>
                  <a:schemeClr val="tx1"/>
                </a:solidFill>
                <a:effectLst/>
                <a:latin typeface="Arial" charset="0"/>
                <a:ea typeface="Arial" charset="0"/>
                <a:cs typeface="Arial" charset="0"/>
              </a:rPr>
              <a:t>incomeconductor.com</a:t>
            </a:r>
            <a:endParaRPr lang="en-US" sz="700" b="0" i="0" spc="150" baseline="0" dirty="0">
              <a:solidFill>
                <a:schemeClr val="tx1"/>
              </a:solidFill>
              <a:effectLst/>
              <a:latin typeface="Arial" charset="0"/>
              <a:ea typeface="Arial" charset="0"/>
              <a:cs typeface="Arial" charset="0"/>
            </a:endParaRPr>
          </a:p>
        </p:txBody>
      </p:sp>
      <p:sp>
        <p:nvSpPr>
          <p:cNvPr id="5" name="Text Placeholder 6"/>
          <p:cNvSpPr>
            <a:spLocks noGrp="1"/>
          </p:cNvSpPr>
          <p:nvPr>
            <p:ph type="body" sz="quarter" idx="10"/>
          </p:nvPr>
        </p:nvSpPr>
        <p:spPr>
          <a:xfrm>
            <a:off x="268288" y="1132075"/>
            <a:ext cx="8560918" cy="3467100"/>
          </a:xfrm>
          <a:prstGeom prst="rect">
            <a:avLst/>
          </a:prstGeom>
        </p:spPr>
        <p:txBody>
          <a:bodyPr/>
          <a:lstStyle>
            <a:lvl1pPr>
              <a:defRPr sz="2000" b="0" i="0">
                <a:latin typeface="Arial" panose="020B0604020202020204" pitchFamily="34" charset="0"/>
                <a:cs typeface="Arial" panose="020B0604020202020204" pitchFamily="34" charset="0"/>
              </a:defRPr>
            </a:lvl1pPr>
            <a:lvl2pPr>
              <a:defRPr sz="2000" b="0" i="0">
                <a:latin typeface="Arial" panose="020B0604020202020204" pitchFamily="34" charset="0"/>
                <a:cs typeface="Arial" panose="020B0604020202020204" pitchFamily="34" charset="0"/>
              </a:defRPr>
            </a:lvl2pPr>
            <a:lvl3pPr>
              <a:defRPr sz="1600" b="0" i="0">
                <a:latin typeface="Arial" panose="020B0604020202020204" pitchFamily="34" charset="0"/>
                <a:cs typeface="Arial" panose="020B0604020202020204" pitchFamily="34" charset="0"/>
              </a:defRPr>
            </a:lvl3pPr>
            <a:lvl4pPr>
              <a:defRPr sz="1400" b="0" i="0">
                <a:latin typeface="Arial" panose="020B0604020202020204" pitchFamily="34" charset="0"/>
                <a:cs typeface="Arial" panose="020B0604020202020204" pitchFamily="34" charset="0"/>
              </a:defRPr>
            </a:lvl4pPr>
            <a:lvl5pPr>
              <a:defRPr sz="1400" b="0" i="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9842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a:t>Click to edit Master title style</a:t>
            </a:r>
          </a:p>
        </p:txBody>
      </p:sp>
      <p:sp>
        <p:nvSpPr>
          <p:cNvPr id="4" name="Rectangle 3"/>
          <p:cNvSpPr/>
          <p:nvPr userDrawn="1"/>
        </p:nvSpPr>
        <p:spPr>
          <a:xfrm>
            <a:off x="2173451" y="4797966"/>
            <a:ext cx="1428596" cy="200055"/>
          </a:xfrm>
          <a:prstGeom prst="rect">
            <a:avLst/>
          </a:prstGeom>
        </p:spPr>
        <p:txBody>
          <a:bodyPr wrap="none">
            <a:spAutoFit/>
          </a:bodyPr>
          <a:lstStyle/>
          <a:p>
            <a:r>
              <a:rPr lang="en-US" sz="700" b="0" i="0" spc="150" baseline="0" dirty="0" err="1">
                <a:solidFill>
                  <a:schemeClr val="tx1"/>
                </a:solidFill>
                <a:effectLst/>
                <a:latin typeface="Arial" charset="0"/>
                <a:ea typeface="Arial" charset="0"/>
                <a:cs typeface="Arial" charset="0"/>
              </a:rPr>
              <a:t>incomeconductor.com</a:t>
            </a:r>
            <a:endParaRPr lang="en-US" sz="700" b="0" i="0" spc="150" baseline="0" dirty="0">
              <a:solidFill>
                <a:schemeClr val="tx1"/>
              </a:solidFill>
              <a:effectLst/>
              <a:latin typeface="Arial" charset="0"/>
              <a:ea typeface="Arial" charset="0"/>
              <a:cs typeface="Arial" charset="0"/>
            </a:endParaRPr>
          </a:p>
        </p:txBody>
      </p:sp>
    </p:spTree>
    <p:extLst>
      <p:ext uri="{BB962C8B-B14F-4D97-AF65-F5344CB8AC3E}">
        <p14:creationId xmlns:p14="http://schemas.microsoft.com/office/powerpoint/2010/main" val="359957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Quot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Rectangle 3"/>
          <p:cNvSpPr/>
          <p:nvPr userDrawn="1"/>
        </p:nvSpPr>
        <p:spPr>
          <a:xfrm>
            <a:off x="2173451" y="4797966"/>
            <a:ext cx="1428596" cy="200055"/>
          </a:xfrm>
          <a:prstGeom prst="rect">
            <a:avLst/>
          </a:prstGeom>
        </p:spPr>
        <p:txBody>
          <a:bodyPr wrap="none">
            <a:spAutoFit/>
          </a:bodyPr>
          <a:lstStyle/>
          <a:p>
            <a:r>
              <a:rPr lang="en-US" sz="700" b="0" i="0" spc="150" baseline="0" dirty="0" err="1">
                <a:solidFill>
                  <a:schemeClr val="tx1"/>
                </a:solidFill>
                <a:effectLst/>
                <a:latin typeface="Arial" charset="0"/>
                <a:ea typeface="Arial" charset="0"/>
                <a:cs typeface="Arial" charset="0"/>
              </a:rPr>
              <a:t>incomeconductor.com</a:t>
            </a:r>
            <a:endParaRPr lang="en-US" sz="700" b="0" i="0" spc="150" baseline="0" dirty="0">
              <a:solidFill>
                <a:schemeClr val="tx1"/>
              </a:solidFill>
              <a:effectLst/>
              <a:latin typeface="Arial" charset="0"/>
              <a:ea typeface="Arial" charset="0"/>
              <a:cs typeface="Arial" charset="0"/>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497301"/>
            <a:ext cx="2410802" cy="2497282"/>
          </a:xfrm>
          <a:prstGeom prst="rect">
            <a:avLst/>
          </a:prstGeom>
        </p:spPr>
      </p:pic>
      <p:sp>
        <p:nvSpPr>
          <p:cNvPr id="9" name="Text Placeholder 8"/>
          <p:cNvSpPr>
            <a:spLocks noGrp="1"/>
          </p:cNvSpPr>
          <p:nvPr>
            <p:ph type="body" sz="quarter" idx="10"/>
          </p:nvPr>
        </p:nvSpPr>
        <p:spPr>
          <a:xfrm>
            <a:off x="1063625" y="1139825"/>
            <a:ext cx="7766050" cy="300038"/>
          </a:xfrm>
          <a:prstGeom prst="rect">
            <a:avLst/>
          </a:prstGeom>
        </p:spPr>
        <p:txBody>
          <a:bodyPr anchor="ctr"/>
          <a:lstStyle>
            <a:lvl1pPr marL="0" indent="0">
              <a:buNone/>
              <a:defRPr sz="1400" b="1" i="0">
                <a:solidFill>
                  <a:schemeClr val="accent3"/>
                </a:solidFill>
                <a:latin typeface="Arial" panose="020B0604020202020204" pitchFamily="34" charset="0"/>
                <a:cs typeface="Arial" panose="020B0604020202020204" pitchFamily="34" charset="0"/>
              </a:defRPr>
            </a:lvl1pPr>
          </a:lstStyle>
          <a:p>
            <a:pPr lvl="0"/>
            <a:endParaRPr lang="en-US" dirty="0"/>
          </a:p>
        </p:txBody>
      </p:sp>
      <p:sp>
        <p:nvSpPr>
          <p:cNvPr id="10" name="Text Placeholder 8"/>
          <p:cNvSpPr>
            <a:spLocks noGrp="1"/>
          </p:cNvSpPr>
          <p:nvPr>
            <p:ph type="body" sz="quarter" idx="11"/>
          </p:nvPr>
        </p:nvSpPr>
        <p:spPr>
          <a:xfrm>
            <a:off x="1063625" y="1439862"/>
            <a:ext cx="7766050" cy="745945"/>
          </a:xfrm>
          <a:prstGeom prst="rect">
            <a:avLst/>
          </a:prstGeom>
        </p:spPr>
        <p:txBody>
          <a:bodyPr anchor="t"/>
          <a:lstStyle>
            <a:lvl1pPr marL="0" indent="0">
              <a:buNone/>
              <a:defRPr sz="1600" b="0" i="0">
                <a:solidFill>
                  <a:schemeClr val="tx1"/>
                </a:solidFill>
                <a:latin typeface="Arial" panose="020B0604020202020204" pitchFamily="34" charset="0"/>
                <a:cs typeface="Arial" panose="020B0604020202020204" pitchFamily="34" charset="0"/>
              </a:defRPr>
            </a:lvl1pPr>
          </a:lstStyle>
          <a:p>
            <a:pPr lvl="0"/>
            <a:endParaRPr lang="en-US" dirty="0"/>
          </a:p>
        </p:txBody>
      </p:sp>
      <p:sp>
        <p:nvSpPr>
          <p:cNvPr id="11" name="Text Placeholder 8"/>
          <p:cNvSpPr>
            <a:spLocks noGrp="1"/>
          </p:cNvSpPr>
          <p:nvPr>
            <p:ph type="body" sz="quarter" idx="12"/>
          </p:nvPr>
        </p:nvSpPr>
        <p:spPr>
          <a:xfrm>
            <a:off x="2439602" y="2309085"/>
            <a:ext cx="6394798" cy="300038"/>
          </a:xfrm>
          <a:prstGeom prst="rect">
            <a:avLst/>
          </a:prstGeom>
        </p:spPr>
        <p:txBody>
          <a:bodyPr anchor="ctr"/>
          <a:lstStyle>
            <a:lvl1pPr marL="0" indent="0">
              <a:buNone/>
              <a:defRPr sz="1300" b="1" i="0">
                <a:solidFill>
                  <a:schemeClr val="accent3"/>
                </a:solidFill>
                <a:latin typeface="Arial" panose="020B0604020202020204" pitchFamily="34" charset="0"/>
                <a:cs typeface="Arial" panose="020B0604020202020204" pitchFamily="34" charset="0"/>
              </a:defRPr>
            </a:lvl1pPr>
          </a:lstStyle>
          <a:p>
            <a:pPr lvl="0"/>
            <a:endParaRPr lang="en-US" dirty="0"/>
          </a:p>
        </p:txBody>
      </p:sp>
      <p:sp>
        <p:nvSpPr>
          <p:cNvPr id="12" name="Text Placeholder 8"/>
          <p:cNvSpPr>
            <a:spLocks noGrp="1"/>
          </p:cNvSpPr>
          <p:nvPr>
            <p:ph type="body" sz="quarter" idx="13"/>
          </p:nvPr>
        </p:nvSpPr>
        <p:spPr>
          <a:xfrm>
            <a:off x="2439602" y="2609122"/>
            <a:ext cx="6394798" cy="1765528"/>
          </a:xfrm>
          <a:prstGeom prst="rect">
            <a:avLst/>
          </a:prstGeom>
        </p:spPr>
        <p:txBody>
          <a:bodyPr anchor="t"/>
          <a:lstStyle>
            <a:lvl1pPr marL="0" indent="0">
              <a:buNone/>
              <a:defRPr sz="1300" b="0" i="0">
                <a:solidFill>
                  <a:schemeClr val="tx1"/>
                </a:solidFill>
                <a:latin typeface="Arial" panose="020B0604020202020204" pitchFamily="34" charset="0"/>
                <a:cs typeface="Arial" panose="020B0604020202020204" pitchFamily="34" charset="0"/>
              </a:defRPr>
            </a:lvl1pPr>
          </a:lstStyle>
          <a:p>
            <a:pPr lvl="0"/>
            <a:endParaRPr lang="en-US" dirty="0"/>
          </a:p>
        </p:txBody>
      </p:sp>
    </p:spTree>
    <p:extLst>
      <p:ext uri="{BB962C8B-B14F-4D97-AF65-F5344CB8AC3E}">
        <p14:creationId xmlns:p14="http://schemas.microsoft.com/office/powerpoint/2010/main" val="2637116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1 Title, Content Text and Image (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88853" y="-2286"/>
            <a:ext cx="3254423" cy="5148071"/>
          </a:xfrm>
          <a:prstGeom prst="rect">
            <a:avLst/>
          </a:prstGeom>
        </p:spPr>
      </p:pic>
      <p:sp>
        <p:nvSpPr>
          <p:cNvPr id="2" name="Title 1"/>
          <p:cNvSpPr>
            <a:spLocks noGrp="1"/>
          </p:cNvSpPr>
          <p:nvPr>
            <p:ph type="title"/>
          </p:nvPr>
        </p:nvSpPr>
        <p:spPr>
          <a:xfrm>
            <a:off x="268886" y="254833"/>
            <a:ext cx="5932218" cy="608846"/>
          </a:xfrm>
        </p:spPr>
        <p:txBody>
          <a:bodyPr/>
          <a:lstStyle/>
          <a:p>
            <a:r>
              <a:rPr lang="en-US"/>
              <a:t>Click to edit Master title style</a:t>
            </a:r>
          </a:p>
        </p:txBody>
      </p:sp>
      <p:sp>
        <p:nvSpPr>
          <p:cNvPr id="4" name="Rectangle 3"/>
          <p:cNvSpPr/>
          <p:nvPr userDrawn="1"/>
        </p:nvSpPr>
        <p:spPr>
          <a:xfrm>
            <a:off x="2173451" y="4797966"/>
            <a:ext cx="1428596" cy="200055"/>
          </a:xfrm>
          <a:prstGeom prst="rect">
            <a:avLst/>
          </a:prstGeom>
        </p:spPr>
        <p:txBody>
          <a:bodyPr wrap="none">
            <a:spAutoFit/>
          </a:bodyPr>
          <a:lstStyle/>
          <a:p>
            <a:r>
              <a:rPr lang="en-US" sz="700" b="0" i="0" spc="150" baseline="0" dirty="0" err="1">
                <a:solidFill>
                  <a:schemeClr val="tx1"/>
                </a:solidFill>
                <a:effectLst/>
                <a:latin typeface="Arial" charset="0"/>
                <a:ea typeface="Arial" charset="0"/>
                <a:cs typeface="Arial" charset="0"/>
              </a:rPr>
              <a:t>incomeconductor.com</a:t>
            </a:r>
            <a:endParaRPr lang="en-US" sz="700" b="0" i="0" spc="150" baseline="0" dirty="0">
              <a:solidFill>
                <a:schemeClr val="tx1"/>
              </a:solidFill>
              <a:effectLst/>
              <a:latin typeface="Arial" charset="0"/>
              <a:ea typeface="Arial" charset="0"/>
              <a:cs typeface="Arial" charset="0"/>
            </a:endParaRPr>
          </a:p>
        </p:txBody>
      </p:sp>
      <p:sp>
        <p:nvSpPr>
          <p:cNvPr id="7" name="Text Placeholder 6"/>
          <p:cNvSpPr>
            <a:spLocks noGrp="1"/>
          </p:cNvSpPr>
          <p:nvPr>
            <p:ph type="body" sz="quarter" idx="10"/>
          </p:nvPr>
        </p:nvSpPr>
        <p:spPr>
          <a:xfrm>
            <a:off x="268288" y="1132075"/>
            <a:ext cx="5827712" cy="3467100"/>
          </a:xfrm>
          <a:prstGeom prst="rect">
            <a:avLst/>
          </a:prstGeo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p:nvPr userDrawn="1"/>
        </p:nvSpPr>
        <p:spPr>
          <a:xfrm>
            <a:off x="4335340" y="4827884"/>
            <a:ext cx="4572000" cy="184666"/>
          </a:xfrm>
          <a:prstGeom prst="rect">
            <a:avLst/>
          </a:prstGeom>
        </p:spPr>
        <p:txBody>
          <a:bodyPr>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600" dirty="0">
                <a:solidFill>
                  <a:schemeClr val="bg1">
                    <a:lumMod val="65000"/>
                  </a:schemeClr>
                </a:solidFill>
                <a:latin typeface="Arial"/>
                <a:cs typeface="Arial"/>
              </a:rPr>
              <a:t>© </a:t>
            </a:r>
            <a:r>
              <a:rPr lang="en-US" sz="600" dirty="0" err="1">
                <a:solidFill>
                  <a:schemeClr val="bg1">
                    <a:lumMod val="65000"/>
                  </a:schemeClr>
                </a:solidFill>
                <a:latin typeface="Arial"/>
                <a:cs typeface="Arial"/>
              </a:rPr>
              <a:t>WealthConductor</a:t>
            </a:r>
            <a:r>
              <a:rPr lang="en-US" sz="600" dirty="0">
                <a:solidFill>
                  <a:schemeClr val="bg1">
                    <a:lumMod val="65000"/>
                  </a:schemeClr>
                </a:solidFill>
                <a:latin typeface="Arial"/>
                <a:cs typeface="Arial"/>
              </a:rPr>
              <a:t> LLC.</a:t>
            </a:r>
            <a:r>
              <a:rPr lang="en-US" sz="600" baseline="0" dirty="0">
                <a:solidFill>
                  <a:schemeClr val="bg1">
                    <a:lumMod val="65000"/>
                  </a:schemeClr>
                </a:solidFill>
                <a:latin typeface="Arial"/>
                <a:cs typeface="Arial"/>
              </a:rPr>
              <a:t>  </a:t>
            </a:r>
            <a:r>
              <a:rPr lang="en-US" sz="600" dirty="0">
                <a:solidFill>
                  <a:schemeClr val="bg1">
                    <a:lumMod val="65000"/>
                  </a:schemeClr>
                </a:solidFill>
                <a:latin typeface="Arial"/>
                <a:cs typeface="Arial"/>
              </a:rPr>
              <a:t>All rights reserved.      </a:t>
            </a:r>
            <a:fld id="{14B746A3-CE92-364D-A33F-6D1B40F7F302}" type="slidenum">
              <a:rPr lang="en-US" sz="600" smtClean="0">
                <a:solidFill>
                  <a:schemeClr val="bg1">
                    <a:lumMod val="65000"/>
                  </a:schemeClr>
                </a:solidFill>
                <a:latin typeface="Arial"/>
                <a:cs typeface="Arial"/>
              </a:rPr>
              <a:pPr algn="r"/>
              <a:t>‹#›</a:t>
            </a:fld>
            <a:r>
              <a:rPr lang="en-US" sz="600" dirty="0">
                <a:solidFill>
                  <a:schemeClr val="bg1">
                    <a:lumMod val="65000"/>
                  </a:schemeClr>
                </a:solidFill>
                <a:latin typeface="Arial"/>
                <a:cs typeface="Arial"/>
              </a:rPr>
              <a:t> </a:t>
            </a:r>
            <a:endParaRPr lang="en-US" sz="600" dirty="0">
              <a:solidFill>
                <a:schemeClr val="bg1">
                  <a:lumMod val="65000"/>
                </a:schemeClr>
              </a:solidFill>
            </a:endParaRPr>
          </a:p>
        </p:txBody>
      </p:sp>
    </p:spTree>
    <p:extLst>
      <p:ext uri="{BB962C8B-B14F-4D97-AF65-F5344CB8AC3E}">
        <p14:creationId xmlns:p14="http://schemas.microsoft.com/office/powerpoint/2010/main" val="3251116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2 Title, Content Text and Image (L)">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t="-1"/>
          <a:stretch/>
        </p:blipFill>
        <p:spPr>
          <a:xfrm flipH="1">
            <a:off x="-2" y="-2286"/>
            <a:ext cx="3255869" cy="5145786"/>
          </a:xfrm>
          <a:prstGeom prst="rect">
            <a:avLst/>
          </a:prstGeom>
        </p:spPr>
      </p:pic>
      <p:sp>
        <p:nvSpPr>
          <p:cNvPr id="3" name="Rectangle 2"/>
          <p:cNvSpPr/>
          <p:nvPr userDrawn="1"/>
        </p:nvSpPr>
        <p:spPr>
          <a:xfrm>
            <a:off x="-2" y="4407109"/>
            <a:ext cx="2732692" cy="736392"/>
          </a:xfrm>
          <a:prstGeom prst="rect">
            <a:avLst/>
          </a:prstGeom>
          <a:gradFill flip="none" rotWithShape="1">
            <a:gsLst>
              <a:gs pos="0">
                <a:schemeClr val="bg1">
                  <a:alpha val="0"/>
                </a:schemeClr>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userDrawn="1"/>
        </p:nvSpPr>
        <p:spPr>
          <a:xfrm>
            <a:off x="2173451" y="4797966"/>
            <a:ext cx="1428596" cy="200055"/>
          </a:xfrm>
          <a:prstGeom prst="rect">
            <a:avLst/>
          </a:prstGeom>
        </p:spPr>
        <p:txBody>
          <a:bodyPr wrap="none">
            <a:spAutoFit/>
          </a:bodyPr>
          <a:lstStyle/>
          <a:p>
            <a:r>
              <a:rPr lang="en-US" sz="700" b="0" i="0" spc="150" baseline="0" dirty="0" err="1">
                <a:solidFill>
                  <a:schemeClr val="tx1"/>
                </a:solidFill>
                <a:effectLst/>
                <a:latin typeface="Arial" charset="0"/>
                <a:ea typeface="Arial" charset="0"/>
                <a:cs typeface="Arial" charset="0"/>
              </a:rPr>
              <a:t>incomeconductor.com</a:t>
            </a:r>
            <a:endParaRPr lang="en-US" sz="700" b="0" i="0" spc="150" baseline="0" dirty="0">
              <a:solidFill>
                <a:schemeClr val="tx1"/>
              </a:solidFill>
              <a:effectLst/>
              <a:latin typeface="Arial" charset="0"/>
              <a:ea typeface="Arial" charset="0"/>
              <a:cs typeface="Arial" charset="0"/>
            </a:endParaRPr>
          </a:p>
        </p:txBody>
      </p:sp>
      <p:sp>
        <p:nvSpPr>
          <p:cNvPr id="8" name="Title 1"/>
          <p:cNvSpPr>
            <a:spLocks noGrp="1"/>
          </p:cNvSpPr>
          <p:nvPr>
            <p:ph type="title"/>
          </p:nvPr>
        </p:nvSpPr>
        <p:spPr>
          <a:xfrm>
            <a:off x="2980555" y="254833"/>
            <a:ext cx="5827114" cy="608846"/>
          </a:xfrm>
        </p:spPr>
        <p:txBody>
          <a:bodyPr/>
          <a:lstStyle/>
          <a:p>
            <a:r>
              <a:rPr lang="en-US" dirty="0"/>
              <a:t>Click to edit Master title style</a:t>
            </a:r>
          </a:p>
        </p:txBody>
      </p:sp>
      <p:sp>
        <p:nvSpPr>
          <p:cNvPr id="9" name="Text Placeholder 6"/>
          <p:cNvSpPr>
            <a:spLocks noGrp="1"/>
          </p:cNvSpPr>
          <p:nvPr>
            <p:ph type="body" sz="quarter" idx="10"/>
          </p:nvPr>
        </p:nvSpPr>
        <p:spPr>
          <a:xfrm>
            <a:off x="2979957" y="1132075"/>
            <a:ext cx="5827712" cy="3467100"/>
          </a:xfrm>
          <a:prstGeom prst="rect">
            <a:avLst/>
          </a:prstGeo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7041" y="4766873"/>
            <a:ext cx="1491720" cy="252888"/>
          </a:xfrm>
          <a:prstGeom prst="rect">
            <a:avLst/>
          </a:prstGeom>
        </p:spPr>
      </p:pic>
    </p:spTree>
    <p:extLst>
      <p:ext uri="{BB962C8B-B14F-4D97-AF65-F5344CB8AC3E}">
        <p14:creationId xmlns:p14="http://schemas.microsoft.com/office/powerpoint/2010/main" val="1328520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3 Title, Content Text and Image (L)">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2" y="0"/>
            <a:ext cx="3251532" cy="5143499"/>
          </a:xfrm>
          <a:prstGeom prst="rect">
            <a:avLst/>
          </a:prstGeom>
        </p:spPr>
      </p:pic>
      <p:sp>
        <p:nvSpPr>
          <p:cNvPr id="3" name="Rectangle 2"/>
          <p:cNvSpPr/>
          <p:nvPr userDrawn="1"/>
        </p:nvSpPr>
        <p:spPr>
          <a:xfrm>
            <a:off x="-2" y="4407109"/>
            <a:ext cx="2732692" cy="736392"/>
          </a:xfrm>
          <a:prstGeom prst="rect">
            <a:avLst/>
          </a:prstGeom>
          <a:gradFill flip="none" rotWithShape="1">
            <a:gsLst>
              <a:gs pos="0">
                <a:schemeClr val="bg1">
                  <a:alpha val="0"/>
                </a:schemeClr>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userDrawn="1"/>
        </p:nvSpPr>
        <p:spPr>
          <a:xfrm>
            <a:off x="2173451" y="4797966"/>
            <a:ext cx="1428596" cy="200055"/>
          </a:xfrm>
          <a:prstGeom prst="rect">
            <a:avLst/>
          </a:prstGeom>
        </p:spPr>
        <p:txBody>
          <a:bodyPr wrap="none">
            <a:spAutoFit/>
          </a:bodyPr>
          <a:lstStyle/>
          <a:p>
            <a:r>
              <a:rPr lang="en-US" sz="700" b="0" i="0" spc="150" baseline="0" dirty="0" err="1">
                <a:solidFill>
                  <a:schemeClr val="tx1"/>
                </a:solidFill>
                <a:effectLst/>
                <a:latin typeface="Arial" charset="0"/>
                <a:ea typeface="Arial" charset="0"/>
                <a:cs typeface="Arial" charset="0"/>
              </a:rPr>
              <a:t>incomeconductor.com</a:t>
            </a:r>
            <a:endParaRPr lang="en-US" sz="700" b="0" i="0" spc="150" baseline="0" dirty="0">
              <a:solidFill>
                <a:schemeClr val="tx1"/>
              </a:solidFill>
              <a:effectLst/>
              <a:latin typeface="Arial" charset="0"/>
              <a:ea typeface="Arial" charset="0"/>
              <a:cs typeface="Arial" charset="0"/>
            </a:endParaRPr>
          </a:p>
        </p:txBody>
      </p:sp>
      <p:sp>
        <p:nvSpPr>
          <p:cNvPr id="8" name="Title 1"/>
          <p:cNvSpPr>
            <a:spLocks noGrp="1"/>
          </p:cNvSpPr>
          <p:nvPr>
            <p:ph type="title"/>
          </p:nvPr>
        </p:nvSpPr>
        <p:spPr>
          <a:xfrm>
            <a:off x="3493253" y="254833"/>
            <a:ext cx="5314416" cy="608846"/>
          </a:xfrm>
        </p:spPr>
        <p:txBody>
          <a:bodyPr/>
          <a:lstStyle/>
          <a:p>
            <a:r>
              <a:rPr lang="en-US" dirty="0"/>
              <a:t>Click to edit Master title style</a:t>
            </a:r>
          </a:p>
        </p:txBody>
      </p:sp>
      <p:sp>
        <p:nvSpPr>
          <p:cNvPr id="9" name="Text Placeholder 6"/>
          <p:cNvSpPr>
            <a:spLocks noGrp="1"/>
          </p:cNvSpPr>
          <p:nvPr>
            <p:ph type="body" sz="quarter" idx="10"/>
          </p:nvPr>
        </p:nvSpPr>
        <p:spPr>
          <a:xfrm>
            <a:off x="3492707" y="1132075"/>
            <a:ext cx="5314961" cy="3467100"/>
          </a:xfrm>
          <a:prstGeom prst="rect">
            <a:avLst/>
          </a:prstGeo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7041" y="4766873"/>
            <a:ext cx="1491720" cy="252888"/>
          </a:xfrm>
          <a:prstGeom prst="rect">
            <a:avLst/>
          </a:prstGeom>
        </p:spPr>
      </p:pic>
    </p:spTree>
    <p:extLst>
      <p:ext uri="{BB962C8B-B14F-4D97-AF65-F5344CB8AC3E}">
        <p14:creationId xmlns:p14="http://schemas.microsoft.com/office/powerpoint/2010/main" val="4236517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4" name="Rectangle 3"/>
          <p:cNvSpPr/>
          <p:nvPr userDrawn="1"/>
        </p:nvSpPr>
        <p:spPr>
          <a:xfrm>
            <a:off x="2173451" y="4797966"/>
            <a:ext cx="1428596" cy="200055"/>
          </a:xfrm>
          <a:prstGeom prst="rect">
            <a:avLst/>
          </a:prstGeom>
        </p:spPr>
        <p:txBody>
          <a:bodyPr wrap="none">
            <a:spAutoFit/>
          </a:bodyPr>
          <a:lstStyle/>
          <a:p>
            <a:r>
              <a:rPr lang="en-US" sz="700" b="0" i="0" spc="150" baseline="0" dirty="0" err="1">
                <a:solidFill>
                  <a:schemeClr val="tx1"/>
                </a:solidFill>
                <a:effectLst/>
                <a:latin typeface="Arial" charset="0"/>
                <a:ea typeface="Arial" charset="0"/>
                <a:cs typeface="Arial" charset="0"/>
              </a:rPr>
              <a:t>incomeconductor.com</a:t>
            </a:r>
            <a:endParaRPr lang="en-US" sz="700" b="0" i="0" spc="150" baseline="0" dirty="0">
              <a:solidFill>
                <a:schemeClr val="tx1"/>
              </a:solidFill>
              <a:effectLst/>
              <a:latin typeface="Arial" charset="0"/>
              <a:ea typeface="Arial" charset="0"/>
              <a:cs typeface="Arial" charset="0"/>
            </a:endParaRPr>
          </a:p>
        </p:txBody>
      </p:sp>
      <p:sp>
        <p:nvSpPr>
          <p:cNvPr id="8" name="Rectangle 7"/>
          <p:cNvSpPr/>
          <p:nvPr userDrawn="1"/>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p:cNvSpPr txBox="1">
            <a:spLocks/>
          </p:cNvSpPr>
          <p:nvPr userDrawn="1"/>
        </p:nvSpPr>
        <p:spPr>
          <a:xfrm>
            <a:off x="3369478" y="1811514"/>
            <a:ext cx="2170490" cy="552110"/>
          </a:xfrm>
          <a:prstGeom prst="rect">
            <a:avLst/>
          </a:prstGeom>
        </p:spPr>
        <p:txBody>
          <a:bodyPr/>
          <a:lstStyle>
            <a:lvl1pPr algn="l" defTabSz="457200" rtl="0" eaLnBrk="1" latinLnBrk="0" hangingPunct="1">
              <a:spcBef>
                <a:spcPct val="0"/>
              </a:spcBef>
              <a:buNone/>
              <a:defRPr sz="2800" kern="1200">
                <a:solidFill>
                  <a:schemeClr val="bg1"/>
                </a:solidFill>
                <a:latin typeface="Arial"/>
                <a:ea typeface="+mj-ea"/>
                <a:cs typeface="Arial"/>
              </a:defRPr>
            </a:lvl1pPr>
          </a:lstStyle>
          <a:p>
            <a:pPr algn="ctr"/>
            <a:r>
              <a:rPr lang="en-US" sz="2700" dirty="0"/>
              <a:t>Thank YOU!</a:t>
            </a:r>
          </a:p>
        </p:txBody>
      </p:sp>
      <p:sp>
        <p:nvSpPr>
          <p:cNvPr id="11" name="Rectangle 10"/>
          <p:cNvSpPr/>
          <p:nvPr userDrawn="1"/>
        </p:nvSpPr>
        <p:spPr>
          <a:xfrm>
            <a:off x="1880316" y="1792150"/>
            <a:ext cx="528034" cy="11204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b="1" dirty="0">
                <a:latin typeface="Arial Narrow" charset="0"/>
                <a:ea typeface="Arial Narrow" charset="0"/>
                <a:cs typeface="Arial Narrow" charset="0"/>
              </a:rPr>
              <a:t>T</a:t>
            </a:r>
          </a:p>
        </p:txBody>
      </p:sp>
      <p:sp>
        <p:nvSpPr>
          <p:cNvPr id="12" name="Rectangle 11"/>
          <p:cNvSpPr/>
          <p:nvPr userDrawn="1"/>
        </p:nvSpPr>
        <p:spPr>
          <a:xfrm>
            <a:off x="2519430" y="1792150"/>
            <a:ext cx="528034" cy="11204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b="1" dirty="0">
                <a:latin typeface="Arial Narrow" charset="0"/>
                <a:ea typeface="Arial Narrow" charset="0"/>
                <a:cs typeface="Arial Narrow" charset="0"/>
              </a:rPr>
              <a:t>H</a:t>
            </a:r>
          </a:p>
        </p:txBody>
      </p:sp>
      <p:sp>
        <p:nvSpPr>
          <p:cNvPr id="13" name="Rectangle 12"/>
          <p:cNvSpPr/>
          <p:nvPr userDrawn="1"/>
        </p:nvSpPr>
        <p:spPr>
          <a:xfrm>
            <a:off x="3158544" y="1792150"/>
            <a:ext cx="528034" cy="11204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b="1" dirty="0">
                <a:latin typeface="Arial Narrow" charset="0"/>
                <a:ea typeface="Arial Narrow" charset="0"/>
                <a:cs typeface="Arial Narrow" charset="0"/>
              </a:rPr>
              <a:t>A</a:t>
            </a:r>
          </a:p>
        </p:txBody>
      </p:sp>
      <p:sp>
        <p:nvSpPr>
          <p:cNvPr id="14" name="Rectangle 13"/>
          <p:cNvSpPr/>
          <p:nvPr userDrawn="1"/>
        </p:nvSpPr>
        <p:spPr>
          <a:xfrm>
            <a:off x="3797658" y="1792150"/>
            <a:ext cx="528034" cy="11204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b="1" dirty="0">
                <a:latin typeface="Arial Narrow" charset="0"/>
                <a:ea typeface="Arial Narrow" charset="0"/>
                <a:cs typeface="Arial Narrow" charset="0"/>
              </a:rPr>
              <a:t>N</a:t>
            </a:r>
          </a:p>
        </p:txBody>
      </p:sp>
      <p:sp>
        <p:nvSpPr>
          <p:cNvPr id="15" name="Rectangle 14"/>
          <p:cNvSpPr/>
          <p:nvPr userDrawn="1"/>
        </p:nvSpPr>
        <p:spPr>
          <a:xfrm>
            <a:off x="4436772" y="1792150"/>
            <a:ext cx="528034" cy="11204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b="1" dirty="0">
                <a:latin typeface="Arial Narrow" charset="0"/>
                <a:ea typeface="Arial Narrow" charset="0"/>
                <a:cs typeface="Arial Narrow" charset="0"/>
              </a:rPr>
              <a:t>K</a:t>
            </a:r>
          </a:p>
        </p:txBody>
      </p:sp>
      <p:sp>
        <p:nvSpPr>
          <p:cNvPr id="16" name="Rectangle 15"/>
          <p:cNvSpPr/>
          <p:nvPr userDrawn="1"/>
        </p:nvSpPr>
        <p:spPr>
          <a:xfrm rot="5400000">
            <a:off x="2521845" y="1062079"/>
            <a:ext cx="1249250" cy="2580604"/>
          </a:xfrm>
          <a:prstGeom prst="rect">
            <a:avLst/>
          </a:prstGeom>
          <a:gradFill>
            <a:gsLst>
              <a:gs pos="0">
                <a:schemeClr val="bg1">
                  <a:alpha val="0"/>
                </a:schemeClr>
              </a:gs>
              <a:gs pos="100000">
                <a:schemeClr val="bg1">
                  <a:alpha val="65000"/>
                </a:schemeClr>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600" b="1" dirty="0">
              <a:latin typeface="Arial Narrow" charset="0"/>
              <a:ea typeface="Arial Narrow" charset="0"/>
              <a:cs typeface="Arial Narrow" charset="0"/>
            </a:endParaRPr>
          </a:p>
        </p:txBody>
      </p:sp>
      <p:sp>
        <p:nvSpPr>
          <p:cNvPr id="17" name="Rectangle 16"/>
          <p:cNvSpPr/>
          <p:nvPr userDrawn="1"/>
        </p:nvSpPr>
        <p:spPr>
          <a:xfrm>
            <a:off x="5310554" y="1792151"/>
            <a:ext cx="528034" cy="11204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b="1" dirty="0">
                <a:latin typeface="Arial Narrow" charset="0"/>
                <a:ea typeface="Arial Narrow" charset="0"/>
                <a:cs typeface="Arial Narrow" charset="0"/>
              </a:rPr>
              <a:t>Y</a:t>
            </a:r>
          </a:p>
        </p:txBody>
      </p:sp>
      <p:sp>
        <p:nvSpPr>
          <p:cNvPr id="18" name="Rectangle 17"/>
          <p:cNvSpPr/>
          <p:nvPr userDrawn="1"/>
        </p:nvSpPr>
        <p:spPr>
          <a:xfrm>
            <a:off x="5949668" y="1792151"/>
            <a:ext cx="528034" cy="11204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b="1" dirty="0">
                <a:latin typeface="Arial Narrow" charset="0"/>
                <a:ea typeface="Arial Narrow" charset="0"/>
                <a:cs typeface="Arial Narrow" charset="0"/>
              </a:rPr>
              <a:t>O</a:t>
            </a:r>
          </a:p>
        </p:txBody>
      </p:sp>
      <p:sp>
        <p:nvSpPr>
          <p:cNvPr id="19" name="Rectangle 18"/>
          <p:cNvSpPr/>
          <p:nvPr userDrawn="1"/>
        </p:nvSpPr>
        <p:spPr>
          <a:xfrm>
            <a:off x="6588782" y="1792151"/>
            <a:ext cx="528034" cy="11204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b="1" dirty="0">
                <a:latin typeface="Arial Narrow" charset="0"/>
                <a:ea typeface="Arial Narrow" charset="0"/>
                <a:cs typeface="Arial Narrow" charset="0"/>
              </a:rPr>
              <a:t>U</a:t>
            </a:r>
          </a:p>
        </p:txBody>
      </p:sp>
      <p:sp>
        <p:nvSpPr>
          <p:cNvPr id="20" name="Rectangle 19"/>
          <p:cNvSpPr/>
          <p:nvPr userDrawn="1"/>
        </p:nvSpPr>
        <p:spPr>
          <a:xfrm rot="5400000">
            <a:off x="5295814" y="1692215"/>
            <a:ext cx="1249250" cy="1336686"/>
          </a:xfrm>
          <a:prstGeom prst="rect">
            <a:avLst/>
          </a:prstGeom>
          <a:gradFill>
            <a:gsLst>
              <a:gs pos="0">
                <a:schemeClr val="bg1">
                  <a:alpha val="0"/>
                </a:schemeClr>
              </a:gs>
              <a:gs pos="100000">
                <a:schemeClr val="bg1">
                  <a:alpha val="65000"/>
                </a:schemeClr>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600" b="1" dirty="0">
              <a:latin typeface="Arial Narrow" charset="0"/>
              <a:ea typeface="Arial Narrow" charset="0"/>
              <a:cs typeface="Arial Narrow" charset="0"/>
            </a:endParaRPr>
          </a:p>
        </p:txBody>
      </p:sp>
      <p:pic>
        <p:nvPicPr>
          <p:cNvPr id="21" name="Picture 2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52096" y="3834842"/>
            <a:ext cx="3147738" cy="53363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397041" y="4766873"/>
            <a:ext cx="1491720" cy="252888"/>
          </a:xfrm>
          <a:prstGeom prst="rect">
            <a:avLst/>
          </a:prstGeom>
        </p:spPr>
      </p:pic>
      <p:sp>
        <p:nvSpPr>
          <p:cNvPr id="2" name="Title Placeholder 1"/>
          <p:cNvSpPr>
            <a:spLocks noGrp="1"/>
          </p:cNvSpPr>
          <p:nvPr>
            <p:ph type="title"/>
          </p:nvPr>
        </p:nvSpPr>
        <p:spPr>
          <a:xfrm>
            <a:off x="268885" y="254833"/>
            <a:ext cx="8560321" cy="608846"/>
          </a:xfrm>
          <a:prstGeom prst="rect">
            <a:avLst/>
          </a:prstGeom>
        </p:spPr>
        <p:txBody>
          <a:bodyPr vert="horz" lIns="91440" tIns="45720" rIns="91440" bIns="45720" rtlCol="0" anchor="ctr">
            <a:normAutofit/>
          </a:bodyPr>
          <a:lstStyle/>
          <a:p>
            <a:r>
              <a:rPr lang="en-US"/>
              <a:t>Click to edit Master title style</a:t>
            </a:r>
          </a:p>
        </p:txBody>
      </p:sp>
      <p:sp>
        <p:nvSpPr>
          <p:cNvPr id="6" name="Rectangle 5"/>
          <p:cNvSpPr/>
          <p:nvPr userDrawn="1"/>
        </p:nvSpPr>
        <p:spPr>
          <a:xfrm>
            <a:off x="4335340" y="4827884"/>
            <a:ext cx="4572000" cy="184666"/>
          </a:xfrm>
          <a:prstGeom prst="rect">
            <a:avLst/>
          </a:prstGeom>
        </p:spPr>
        <p:txBody>
          <a:bodyPr>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600" dirty="0">
                <a:solidFill>
                  <a:schemeClr val="bg1">
                    <a:lumMod val="65000"/>
                  </a:schemeClr>
                </a:solidFill>
                <a:latin typeface="Arial"/>
                <a:cs typeface="Arial"/>
              </a:rPr>
              <a:t>© </a:t>
            </a:r>
            <a:r>
              <a:rPr lang="en-US" sz="600" dirty="0" err="1">
                <a:solidFill>
                  <a:schemeClr val="bg1">
                    <a:lumMod val="65000"/>
                  </a:schemeClr>
                </a:solidFill>
                <a:latin typeface="Arial"/>
                <a:cs typeface="Arial"/>
              </a:rPr>
              <a:t>WealthConductor</a:t>
            </a:r>
            <a:r>
              <a:rPr lang="en-US" sz="600" dirty="0">
                <a:solidFill>
                  <a:schemeClr val="bg1">
                    <a:lumMod val="65000"/>
                  </a:schemeClr>
                </a:solidFill>
                <a:latin typeface="Arial"/>
                <a:cs typeface="Arial"/>
              </a:rPr>
              <a:t> LLC.</a:t>
            </a:r>
            <a:r>
              <a:rPr lang="en-US" sz="600" baseline="0" dirty="0">
                <a:solidFill>
                  <a:schemeClr val="bg1">
                    <a:lumMod val="65000"/>
                  </a:schemeClr>
                </a:solidFill>
                <a:latin typeface="Arial"/>
                <a:cs typeface="Arial"/>
              </a:rPr>
              <a:t>  </a:t>
            </a:r>
            <a:r>
              <a:rPr lang="en-US" sz="600" dirty="0">
                <a:solidFill>
                  <a:schemeClr val="bg1">
                    <a:lumMod val="65000"/>
                  </a:schemeClr>
                </a:solidFill>
                <a:latin typeface="Arial"/>
                <a:cs typeface="Arial"/>
              </a:rPr>
              <a:t>All rights reserved.      </a:t>
            </a:r>
            <a:fld id="{14B746A3-CE92-364D-A33F-6D1B40F7F302}" type="slidenum">
              <a:rPr lang="en-US" sz="600" smtClean="0">
                <a:solidFill>
                  <a:schemeClr val="bg1">
                    <a:lumMod val="65000"/>
                  </a:schemeClr>
                </a:solidFill>
                <a:latin typeface="Arial"/>
                <a:cs typeface="Arial"/>
              </a:rPr>
              <a:pPr algn="r"/>
              <a:t>‹#›</a:t>
            </a:fld>
            <a:r>
              <a:rPr lang="en-US" sz="600" dirty="0">
                <a:solidFill>
                  <a:schemeClr val="bg1">
                    <a:lumMod val="65000"/>
                  </a:schemeClr>
                </a:solidFill>
                <a:latin typeface="Arial"/>
                <a:cs typeface="Arial"/>
              </a:rPr>
              <a:t> </a:t>
            </a:r>
            <a:endParaRPr lang="en-US" sz="600" dirty="0">
              <a:solidFill>
                <a:schemeClr val="bg1">
                  <a:lumMod val="65000"/>
                </a:schemeClr>
              </a:solidFill>
            </a:endParaRPr>
          </a:p>
        </p:txBody>
      </p:sp>
    </p:spTree>
    <p:extLst>
      <p:ext uri="{BB962C8B-B14F-4D97-AF65-F5344CB8AC3E}">
        <p14:creationId xmlns:p14="http://schemas.microsoft.com/office/powerpoint/2010/main" val="2557727123"/>
      </p:ext>
    </p:extLst>
  </p:cSld>
  <p:clrMap bg1="lt1" tx1="dk1" bg2="lt2" tx2="dk2" accent1="accent1" accent2="accent2" accent3="accent3" accent4="accent4" accent5="accent5" accent6="accent6" hlink="hlink" folHlink="folHlink"/>
  <p:sldLayoutIdLst>
    <p:sldLayoutId id="2147483667" r:id="rId1"/>
    <p:sldLayoutId id="2147483677" r:id="rId2"/>
    <p:sldLayoutId id="2147483684" r:id="rId3"/>
    <p:sldLayoutId id="2147483695" r:id="rId4"/>
    <p:sldLayoutId id="2147483694" r:id="rId5"/>
    <p:sldLayoutId id="2147483678" r:id="rId6"/>
    <p:sldLayoutId id="2147483681" r:id="rId7"/>
    <p:sldLayoutId id="2147483686" r:id="rId8"/>
    <p:sldLayoutId id="2147483676" r:id="rId9"/>
    <p:sldLayoutId id="2147483696" r:id="rId10"/>
  </p:sldLayoutIdLst>
  <p:hf hdr="0" ftr="0" dt="0"/>
  <p:txStyles>
    <p:titleStyle>
      <a:lvl1pPr algn="l" defTabSz="342900" rtl="0" eaLnBrk="1" latinLnBrk="0" hangingPunct="1">
        <a:spcBef>
          <a:spcPct val="0"/>
        </a:spcBef>
        <a:buNone/>
        <a:defRPr sz="2400" kern="1200">
          <a:solidFill>
            <a:schemeClr val="tx1"/>
          </a:solidFill>
          <a:latin typeface="Arial" charset="0"/>
          <a:ea typeface="Arial" charset="0"/>
          <a:cs typeface="Arial" charset="0"/>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0023" y="2551566"/>
            <a:ext cx="6657385" cy="1119243"/>
          </a:xfrm>
        </p:spPr>
        <p:txBody>
          <a:bodyPr>
            <a:normAutofit fontScale="90000"/>
          </a:bodyPr>
          <a:lstStyle/>
          <a:p>
            <a:r>
              <a:rPr lang="en-US" dirty="0"/>
              <a:t>Managing Income in the Next Stage</a:t>
            </a:r>
          </a:p>
        </p:txBody>
      </p:sp>
      <p:sp>
        <p:nvSpPr>
          <p:cNvPr id="3" name="Text Placeholder 2"/>
          <p:cNvSpPr>
            <a:spLocks noGrp="1"/>
          </p:cNvSpPr>
          <p:nvPr>
            <p:ph type="body" sz="quarter" idx="10"/>
          </p:nvPr>
        </p:nvSpPr>
        <p:spPr/>
        <p:txBody>
          <a:bodyPr>
            <a:normAutofit fontScale="85000" lnSpcReduction="10000"/>
          </a:bodyPr>
          <a:lstStyle/>
          <a:p>
            <a:r>
              <a:rPr lang="en-US" dirty="0"/>
              <a:t>Orchestrating a commonsense approach to retirement income.</a:t>
            </a:r>
          </a:p>
        </p:txBody>
      </p:sp>
    </p:spTree>
    <p:extLst>
      <p:ext uri="{BB962C8B-B14F-4D97-AF65-F5344CB8AC3E}">
        <p14:creationId xmlns:p14="http://schemas.microsoft.com/office/powerpoint/2010/main" val="227159076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Managing Loss of Principal Risk with Time, Not Timing</a:t>
            </a:r>
          </a:p>
        </p:txBody>
      </p:sp>
      <p:sp>
        <p:nvSpPr>
          <p:cNvPr id="5" name="Text Placeholder 2"/>
          <p:cNvSpPr>
            <a:spLocks noGrp="1"/>
          </p:cNvSpPr>
          <p:nvPr>
            <p:ph type="body" sz="quarter" idx="10"/>
          </p:nvPr>
        </p:nvSpPr>
        <p:spPr>
          <a:xfrm>
            <a:off x="583659" y="1326788"/>
            <a:ext cx="7976682" cy="433505"/>
          </a:xfrm>
        </p:spPr>
        <p:txBody>
          <a:bodyPr/>
          <a:lstStyle/>
          <a:p>
            <a:pPr marL="0" indent="0" algn="ctr">
              <a:buNone/>
            </a:pPr>
            <a:r>
              <a:rPr lang="en-US" sz="1800" dirty="0"/>
              <a:t>S&amp;P 500 Index  |  Rolling Annual Returns  |  1926 - 2019</a:t>
            </a:r>
          </a:p>
        </p:txBody>
      </p:sp>
      <p:sp>
        <p:nvSpPr>
          <p:cNvPr id="18" name="Text Placeholder 2"/>
          <p:cNvSpPr txBox="1">
            <a:spLocks/>
          </p:cNvSpPr>
          <p:nvPr/>
        </p:nvSpPr>
        <p:spPr>
          <a:xfrm>
            <a:off x="268884" y="4285009"/>
            <a:ext cx="8614863" cy="433505"/>
          </a:xfrm>
          <a:prstGeom prst="rect">
            <a:avLst/>
          </a:prstGeom>
        </p:spPr>
        <p:txBody>
          <a:bodyPr/>
          <a:lstStyle>
            <a:lvl1pPr marL="257175" indent="-257175" algn="l" defTabSz="342900" rtl="0" eaLnBrk="1" latinLnBrk="0" hangingPunct="1">
              <a:spcBef>
                <a:spcPct val="20000"/>
              </a:spcBef>
              <a:buFont typeface="Arial"/>
              <a:buChar char="•"/>
              <a:defRPr sz="2000" b="0" i="0" kern="1200">
                <a:solidFill>
                  <a:schemeClr val="tx1"/>
                </a:solidFill>
                <a:latin typeface="Arial" panose="020B0604020202020204" pitchFamily="34" charset="0"/>
                <a:ea typeface="+mn-ea"/>
                <a:cs typeface="Arial" panose="020B0604020202020204" pitchFamily="34" charset="0"/>
              </a:defRPr>
            </a:lvl1pPr>
            <a:lvl2pPr marL="557213" indent="-214313" algn="l" defTabSz="342900" rtl="0" eaLnBrk="1" latinLnBrk="0" hangingPunct="1">
              <a:spcBef>
                <a:spcPct val="20000"/>
              </a:spcBef>
              <a:buFont typeface="Arial"/>
              <a:buChar char="–"/>
              <a:defRPr sz="2000" b="0" i="0" kern="1200">
                <a:solidFill>
                  <a:schemeClr val="tx1"/>
                </a:solidFill>
                <a:latin typeface="Arial" panose="020B0604020202020204" pitchFamily="34" charset="0"/>
                <a:ea typeface="+mn-ea"/>
                <a:cs typeface="Arial" panose="020B0604020202020204" pitchFamily="34" charset="0"/>
              </a:defRPr>
            </a:lvl2pPr>
            <a:lvl3pPr marL="857250" indent="-171450" algn="l" defTabSz="342900" rtl="0" eaLnBrk="1" latinLnBrk="0" hangingPunct="1">
              <a:spcBef>
                <a:spcPct val="20000"/>
              </a:spcBef>
              <a:buFont typeface="Arial"/>
              <a:buChar char="•"/>
              <a:defRPr sz="1600" b="0" i="0" kern="1200">
                <a:solidFill>
                  <a:schemeClr val="tx1"/>
                </a:solidFill>
                <a:latin typeface="Arial" panose="020B0604020202020204" pitchFamily="34" charset="0"/>
                <a:ea typeface="+mn-ea"/>
                <a:cs typeface="Arial" panose="020B0604020202020204" pitchFamily="34" charset="0"/>
              </a:defRPr>
            </a:lvl3pPr>
            <a:lvl4pPr marL="1200150" indent="-171450" algn="l" defTabSz="342900" rtl="0" eaLnBrk="1" latinLnBrk="0" hangingPunct="1">
              <a:spcBef>
                <a:spcPct val="20000"/>
              </a:spcBef>
              <a:buFont typeface="Arial"/>
              <a:buChar char="–"/>
              <a:defRPr sz="1400" b="0" i="0" kern="1200">
                <a:solidFill>
                  <a:schemeClr val="tx1"/>
                </a:solidFill>
                <a:latin typeface="Arial" panose="020B0604020202020204" pitchFamily="34" charset="0"/>
                <a:ea typeface="+mn-ea"/>
                <a:cs typeface="Arial" panose="020B0604020202020204" pitchFamily="34" charset="0"/>
              </a:defRPr>
            </a:lvl4pPr>
            <a:lvl5pPr marL="1543050" indent="-171450" algn="l" defTabSz="342900" rtl="0" eaLnBrk="1" latinLnBrk="0" hangingPunct="1">
              <a:spcBef>
                <a:spcPct val="20000"/>
              </a:spcBef>
              <a:buFont typeface="Arial"/>
              <a:buChar char="»"/>
              <a:defRPr sz="1400" b="0" i="0" kern="1200">
                <a:solidFill>
                  <a:schemeClr val="tx1"/>
                </a:solidFill>
                <a:latin typeface="Arial" panose="020B0604020202020204" pitchFamily="34" charset="0"/>
                <a:ea typeface="+mn-ea"/>
                <a:cs typeface="Arial" panose="020B0604020202020204"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None/>
            </a:pPr>
            <a:r>
              <a:rPr lang="en-US" sz="800" dirty="0"/>
              <a:t>This graph illustrates historical performance of the S&amp;P 500.  Past performance is no guarantee of future results. The S&amp;P 500 (Standard &amp; </a:t>
            </a:r>
            <a:r>
              <a:rPr lang="en-US" sz="800" dirty="0" err="1"/>
              <a:t>Poors</a:t>
            </a:r>
            <a:r>
              <a:rPr lang="en-US" sz="800" dirty="0"/>
              <a:t>) index is an unmanaged index of 500 widely held large U.S. companies often used to represent the broader market.  Inclusion of this index is for illustrative purposes only. Keep in mind that individuals cannot invest directly in any index, and index performance does not include transaction costs or other fees, which will affect the actual investment performance. Calendar year annualized total returns shown. 	</a:t>
            </a:r>
          </a:p>
        </p:txBody>
      </p:sp>
      <p:graphicFrame>
        <p:nvGraphicFramePr>
          <p:cNvPr id="3" name="Table 2">
            <a:extLst>
              <a:ext uri="{FF2B5EF4-FFF2-40B4-BE49-F238E27FC236}">
                <a16:creationId xmlns:a16="http://schemas.microsoft.com/office/drawing/2014/main" id="{A07B3496-5A47-4EDC-8ACE-42A70423471E}"/>
              </a:ext>
            </a:extLst>
          </p:cNvPr>
          <p:cNvGraphicFramePr>
            <a:graphicFrameLocks noGrp="1"/>
          </p:cNvGraphicFramePr>
          <p:nvPr/>
        </p:nvGraphicFramePr>
        <p:xfrm>
          <a:off x="896646" y="1999703"/>
          <a:ext cx="7304798" cy="1740936"/>
        </p:xfrm>
        <a:graphic>
          <a:graphicData uri="http://schemas.openxmlformats.org/drawingml/2006/table">
            <a:tbl>
              <a:tblPr firstRow="1" bandRow="1">
                <a:tableStyleId>{5C22544A-7EE6-4342-B048-85BDC9FD1C3A}</a:tableStyleId>
              </a:tblPr>
              <a:tblGrid>
                <a:gridCol w="1367160">
                  <a:extLst>
                    <a:ext uri="{9D8B030D-6E8A-4147-A177-3AD203B41FA5}">
                      <a16:colId xmlns:a16="http://schemas.microsoft.com/office/drawing/2014/main" val="3644122876"/>
                    </a:ext>
                  </a:extLst>
                </a:gridCol>
                <a:gridCol w="848234">
                  <a:extLst>
                    <a:ext uri="{9D8B030D-6E8A-4147-A177-3AD203B41FA5}">
                      <a16:colId xmlns:a16="http://schemas.microsoft.com/office/drawing/2014/main" val="2385953536"/>
                    </a:ext>
                  </a:extLst>
                </a:gridCol>
                <a:gridCol w="848234">
                  <a:extLst>
                    <a:ext uri="{9D8B030D-6E8A-4147-A177-3AD203B41FA5}">
                      <a16:colId xmlns:a16="http://schemas.microsoft.com/office/drawing/2014/main" val="3670251978"/>
                    </a:ext>
                  </a:extLst>
                </a:gridCol>
                <a:gridCol w="848234">
                  <a:extLst>
                    <a:ext uri="{9D8B030D-6E8A-4147-A177-3AD203B41FA5}">
                      <a16:colId xmlns:a16="http://schemas.microsoft.com/office/drawing/2014/main" val="194201861"/>
                    </a:ext>
                  </a:extLst>
                </a:gridCol>
                <a:gridCol w="848234">
                  <a:extLst>
                    <a:ext uri="{9D8B030D-6E8A-4147-A177-3AD203B41FA5}">
                      <a16:colId xmlns:a16="http://schemas.microsoft.com/office/drawing/2014/main" val="969008339"/>
                    </a:ext>
                  </a:extLst>
                </a:gridCol>
                <a:gridCol w="848234">
                  <a:extLst>
                    <a:ext uri="{9D8B030D-6E8A-4147-A177-3AD203B41FA5}">
                      <a16:colId xmlns:a16="http://schemas.microsoft.com/office/drawing/2014/main" val="1924563821"/>
                    </a:ext>
                  </a:extLst>
                </a:gridCol>
                <a:gridCol w="848234">
                  <a:extLst>
                    <a:ext uri="{9D8B030D-6E8A-4147-A177-3AD203B41FA5}">
                      <a16:colId xmlns:a16="http://schemas.microsoft.com/office/drawing/2014/main" val="3153373988"/>
                    </a:ext>
                  </a:extLst>
                </a:gridCol>
                <a:gridCol w="848234">
                  <a:extLst>
                    <a:ext uri="{9D8B030D-6E8A-4147-A177-3AD203B41FA5}">
                      <a16:colId xmlns:a16="http://schemas.microsoft.com/office/drawing/2014/main" val="4178045075"/>
                    </a:ext>
                  </a:extLst>
                </a:gridCol>
              </a:tblGrid>
              <a:tr h="460776">
                <a:tc>
                  <a:txBody>
                    <a:bodyPr/>
                    <a:lstStyle/>
                    <a:p>
                      <a:endParaRPr lang="en-US" sz="1600" dirty="0">
                        <a:latin typeface="Arial" panose="020B0604020202020204" pitchFamily="34" charset="0"/>
                        <a:cs typeface="Arial" panose="020B0604020202020204" pitchFamily="34" charset="0"/>
                      </a:endParaRPr>
                    </a:p>
                  </a:txBody>
                  <a:tcPr marL="115833" marR="115833" marT="57917" marB="57917">
                    <a:noFill/>
                  </a:tcPr>
                </a:tc>
                <a:tc>
                  <a:txBody>
                    <a:bodyPr/>
                    <a:lstStyle/>
                    <a:p>
                      <a:pPr algn="ctr"/>
                      <a:r>
                        <a:rPr lang="en-US" sz="1600" dirty="0">
                          <a:solidFill>
                            <a:schemeClr val="tx1"/>
                          </a:solidFill>
                          <a:latin typeface="Arial" panose="020B0604020202020204" pitchFamily="34" charset="0"/>
                          <a:cs typeface="Arial" panose="020B0604020202020204" pitchFamily="34" charset="0"/>
                        </a:rPr>
                        <a:t>1 </a:t>
                      </a:r>
                      <a:r>
                        <a:rPr lang="en-US" sz="1600" dirty="0" err="1">
                          <a:solidFill>
                            <a:schemeClr val="tx1"/>
                          </a:solidFill>
                          <a:latin typeface="Arial" panose="020B0604020202020204" pitchFamily="34" charset="0"/>
                          <a:cs typeface="Arial" panose="020B0604020202020204" pitchFamily="34" charset="0"/>
                        </a:rPr>
                        <a:t>Yr</a:t>
                      </a:r>
                      <a:endParaRPr lang="en-US" sz="1600" dirty="0">
                        <a:solidFill>
                          <a:schemeClr val="tx1"/>
                        </a:solidFill>
                        <a:latin typeface="Arial" panose="020B0604020202020204" pitchFamily="34" charset="0"/>
                        <a:cs typeface="Arial" panose="020B0604020202020204" pitchFamily="34" charset="0"/>
                      </a:endParaRPr>
                    </a:p>
                  </a:txBody>
                  <a:tcPr marL="115833" marR="115833" marT="57917" marB="57917" anchor="ctr">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600" dirty="0">
                          <a:solidFill>
                            <a:schemeClr val="tx1"/>
                          </a:solidFill>
                          <a:latin typeface="Arial" panose="020B0604020202020204" pitchFamily="34" charset="0"/>
                          <a:cs typeface="Arial" panose="020B0604020202020204" pitchFamily="34" charset="0"/>
                        </a:rPr>
                        <a:t>5 </a:t>
                      </a:r>
                      <a:r>
                        <a:rPr lang="en-US" sz="1600" dirty="0" err="1">
                          <a:solidFill>
                            <a:schemeClr val="tx1"/>
                          </a:solidFill>
                          <a:latin typeface="Arial" panose="020B0604020202020204" pitchFamily="34" charset="0"/>
                          <a:cs typeface="Arial" panose="020B0604020202020204" pitchFamily="34" charset="0"/>
                        </a:rPr>
                        <a:t>Yr</a:t>
                      </a:r>
                      <a:endParaRPr lang="en-US" sz="1600" dirty="0">
                        <a:solidFill>
                          <a:schemeClr val="tx1"/>
                        </a:solidFill>
                        <a:latin typeface="Arial" panose="020B0604020202020204" pitchFamily="34" charset="0"/>
                        <a:cs typeface="Arial" panose="020B0604020202020204" pitchFamily="34" charset="0"/>
                      </a:endParaRPr>
                    </a:p>
                  </a:txBody>
                  <a:tcPr marL="115833" marR="115833" marT="57917" marB="57917" anchor="ctr">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600" dirty="0">
                          <a:solidFill>
                            <a:schemeClr val="tx1"/>
                          </a:solidFill>
                          <a:latin typeface="Arial" panose="020B0604020202020204" pitchFamily="34" charset="0"/>
                          <a:cs typeface="Arial" panose="020B0604020202020204" pitchFamily="34" charset="0"/>
                        </a:rPr>
                        <a:t>10 </a:t>
                      </a:r>
                      <a:r>
                        <a:rPr lang="en-US" sz="1600" dirty="0" err="1">
                          <a:solidFill>
                            <a:schemeClr val="tx1"/>
                          </a:solidFill>
                          <a:latin typeface="Arial" panose="020B0604020202020204" pitchFamily="34" charset="0"/>
                          <a:cs typeface="Arial" panose="020B0604020202020204" pitchFamily="34" charset="0"/>
                        </a:rPr>
                        <a:t>Yr</a:t>
                      </a:r>
                      <a:endParaRPr lang="en-US" sz="1600" dirty="0">
                        <a:solidFill>
                          <a:schemeClr val="tx1"/>
                        </a:solidFill>
                        <a:latin typeface="Arial" panose="020B0604020202020204" pitchFamily="34" charset="0"/>
                        <a:cs typeface="Arial" panose="020B0604020202020204" pitchFamily="34" charset="0"/>
                      </a:endParaRPr>
                    </a:p>
                  </a:txBody>
                  <a:tcPr marL="115833" marR="115833" marT="57917" marB="57917" anchor="ctr">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600" dirty="0">
                          <a:solidFill>
                            <a:schemeClr val="tx1"/>
                          </a:solidFill>
                          <a:latin typeface="Arial" panose="020B0604020202020204" pitchFamily="34" charset="0"/>
                          <a:cs typeface="Arial" panose="020B0604020202020204" pitchFamily="34" charset="0"/>
                        </a:rPr>
                        <a:t>15 </a:t>
                      </a:r>
                      <a:r>
                        <a:rPr lang="en-US" sz="1600" dirty="0" err="1">
                          <a:solidFill>
                            <a:schemeClr val="tx1"/>
                          </a:solidFill>
                          <a:latin typeface="Arial" panose="020B0604020202020204" pitchFamily="34" charset="0"/>
                          <a:cs typeface="Arial" panose="020B0604020202020204" pitchFamily="34" charset="0"/>
                        </a:rPr>
                        <a:t>Yr</a:t>
                      </a:r>
                      <a:endParaRPr lang="en-US" sz="1600" dirty="0">
                        <a:solidFill>
                          <a:schemeClr val="tx1"/>
                        </a:solidFill>
                        <a:latin typeface="Arial" panose="020B0604020202020204" pitchFamily="34" charset="0"/>
                        <a:cs typeface="Arial" panose="020B0604020202020204" pitchFamily="34" charset="0"/>
                      </a:endParaRPr>
                    </a:p>
                  </a:txBody>
                  <a:tcPr marL="115833" marR="115833" marT="57917" marB="57917" anchor="ctr">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600" dirty="0">
                          <a:solidFill>
                            <a:schemeClr val="tx1"/>
                          </a:solidFill>
                          <a:latin typeface="Arial" panose="020B0604020202020204" pitchFamily="34" charset="0"/>
                          <a:cs typeface="Arial" panose="020B0604020202020204" pitchFamily="34" charset="0"/>
                        </a:rPr>
                        <a:t>20 </a:t>
                      </a:r>
                      <a:r>
                        <a:rPr lang="en-US" sz="1600" dirty="0" err="1">
                          <a:solidFill>
                            <a:schemeClr val="tx1"/>
                          </a:solidFill>
                          <a:latin typeface="Arial" panose="020B0604020202020204" pitchFamily="34" charset="0"/>
                          <a:cs typeface="Arial" panose="020B0604020202020204" pitchFamily="34" charset="0"/>
                        </a:rPr>
                        <a:t>Yr</a:t>
                      </a:r>
                      <a:endParaRPr lang="en-US" sz="1600" dirty="0">
                        <a:solidFill>
                          <a:schemeClr val="tx1"/>
                        </a:solidFill>
                        <a:latin typeface="Arial" panose="020B0604020202020204" pitchFamily="34" charset="0"/>
                        <a:cs typeface="Arial" panose="020B0604020202020204" pitchFamily="34" charset="0"/>
                      </a:endParaRPr>
                    </a:p>
                  </a:txBody>
                  <a:tcPr marL="115833" marR="115833" marT="57917" marB="57917" anchor="ctr">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600" dirty="0">
                          <a:solidFill>
                            <a:schemeClr val="tx1"/>
                          </a:solidFill>
                          <a:latin typeface="Arial" panose="020B0604020202020204" pitchFamily="34" charset="0"/>
                          <a:cs typeface="Arial" panose="020B0604020202020204" pitchFamily="34" charset="0"/>
                        </a:rPr>
                        <a:t>25 </a:t>
                      </a:r>
                      <a:r>
                        <a:rPr lang="en-US" sz="1600" dirty="0" err="1">
                          <a:solidFill>
                            <a:schemeClr val="tx1"/>
                          </a:solidFill>
                          <a:latin typeface="Arial" panose="020B0604020202020204" pitchFamily="34" charset="0"/>
                          <a:cs typeface="Arial" panose="020B0604020202020204" pitchFamily="34" charset="0"/>
                        </a:rPr>
                        <a:t>Yr</a:t>
                      </a:r>
                      <a:endParaRPr lang="en-US" sz="1600" dirty="0">
                        <a:solidFill>
                          <a:schemeClr val="tx1"/>
                        </a:solidFill>
                        <a:latin typeface="Arial" panose="020B0604020202020204" pitchFamily="34" charset="0"/>
                        <a:cs typeface="Arial" panose="020B0604020202020204" pitchFamily="34" charset="0"/>
                      </a:endParaRPr>
                    </a:p>
                  </a:txBody>
                  <a:tcPr marL="115833" marR="115833" marT="57917" marB="57917" anchor="ctr">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600" dirty="0">
                          <a:solidFill>
                            <a:schemeClr val="tx1"/>
                          </a:solidFill>
                          <a:latin typeface="Arial" panose="020B0604020202020204" pitchFamily="34" charset="0"/>
                          <a:cs typeface="Arial" panose="020B0604020202020204" pitchFamily="34" charset="0"/>
                        </a:rPr>
                        <a:t>30 </a:t>
                      </a:r>
                      <a:r>
                        <a:rPr lang="en-US" sz="1600" dirty="0" err="1">
                          <a:solidFill>
                            <a:schemeClr val="tx1"/>
                          </a:solidFill>
                          <a:latin typeface="Arial" panose="020B0604020202020204" pitchFamily="34" charset="0"/>
                          <a:cs typeface="Arial" panose="020B0604020202020204" pitchFamily="34" charset="0"/>
                        </a:rPr>
                        <a:t>Yr</a:t>
                      </a:r>
                      <a:endParaRPr lang="en-US" sz="1600" dirty="0">
                        <a:solidFill>
                          <a:schemeClr val="tx1"/>
                        </a:solidFill>
                        <a:latin typeface="Arial" panose="020B0604020202020204" pitchFamily="34" charset="0"/>
                        <a:cs typeface="Arial" panose="020B0604020202020204" pitchFamily="34" charset="0"/>
                      </a:endParaRPr>
                    </a:p>
                  </a:txBody>
                  <a:tcPr marL="115833" marR="115833" marT="57917" marB="57917" anchor="ctr">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748849247"/>
                  </a:ext>
                </a:extLst>
              </a:tr>
              <a:tr h="640080">
                <a:tc>
                  <a:txBody>
                    <a:bodyPr/>
                    <a:lstStyle/>
                    <a:p>
                      <a:r>
                        <a:rPr lang="en-US" sz="1800" dirty="0">
                          <a:solidFill>
                            <a:schemeClr val="accent3"/>
                          </a:solidFill>
                          <a:latin typeface="Arial" panose="020B0604020202020204" pitchFamily="34" charset="0"/>
                          <a:cs typeface="Arial" panose="020B0604020202020204" pitchFamily="34" charset="0"/>
                        </a:rPr>
                        <a:t>Positive</a:t>
                      </a:r>
                    </a:p>
                  </a:txBody>
                  <a:tcPr marL="115833" marR="115833" marT="57917" marB="57917" anchor="ctr">
                    <a:noFill/>
                  </a:tcPr>
                </a:tc>
                <a:tc>
                  <a:txBody>
                    <a:bodyPr/>
                    <a:lstStyle/>
                    <a:p>
                      <a:pPr algn="ctr"/>
                      <a:r>
                        <a:rPr lang="en-US" sz="1800" dirty="0">
                          <a:solidFill>
                            <a:schemeClr val="accent3"/>
                          </a:solidFill>
                          <a:latin typeface="Arial" panose="020B0604020202020204" pitchFamily="34" charset="0"/>
                          <a:cs typeface="Arial" panose="020B0604020202020204" pitchFamily="34" charset="0"/>
                        </a:rPr>
                        <a:t>75%</a:t>
                      </a:r>
                    </a:p>
                  </a:txBody>
                  <a:tcPr marL="115833" marR="115833" marT="57917" marB="57917" anchor="ctr">
                    <a:lnT w="12700" cap="flat" cmpd="sng" algn="ctr">
                      <a:solidFill>
                        <a:schemeClr val="bg1">
                          <a:lumMod val="75000"/>
                        </a:schemeClr>
                      </a:solidFill>
                      <a:prstDash val="solid"/>
                      <a:round/>
                      <a:headEnd type="none" w="med" len="med"/>
                      <a:tailEnd type="none" w="med" len="med"/>
                    </a:lnT>
                    <a:noFill/>
                  </a:tcPr>
                </a:tc>
                <a:tc>
                  <a:txBody>
                    <a:bodyPr/>
                    <a:lstStyle/>
                    <a:p>
                      <a:pPr algn="ctr"/>
                      <a:r>
                        <a:rPr lang="en-US" sz="1800" dirty="0">
                          <a:solidFill>
                            <a:schemeClr val="accent3"/>
                          </a:solidFill>
                          <a:latin typeface="Arial" panose="020B0604020202020204" pitchFamily="34" charset="0"/>
                          <a:cs typeface="Arial" panose="020B0604020202020204" pitchFamily="34" charset="0"/>
                        </a:rPr>
                        <a:t>88%</a:t>
                      </a:r>
                    </a:p>
                  </a:txBody>
                  <a:tcPr marL="115833" marR="115833" marT="57917" marB="57917" anchor="ctr">
                    <a:lnT w="12700" cap="flat" cmpd="sng" algn="ctr">
                      <a:solidFill>
                        <a:schemeClr val="bg1">
                          <a:lumMod val="75000"/>
                        </a:schemeClr>
                      </a:solidFill>
                      <a:prstDash val="solid"/>
                      <a:round/>
                      <a:headEnd type="none" w="med" len="med"/>
                      <a:tailEnd type="none" w="med" len="med"/>
                    </a:lnT>
                    <a:noFill/>
                  </a:tcPr>
                </a:tc>
                <a:tc>
                  <a:txBody>
                    <a:bodyPr/>
                    <a:lstStyle/>
                    <a:p>
                      <a:pPr algn="ctr"/>
                      <a:r>
                        <a:rPr lang="en-US" sz="1800" b="1" dirty="0">
                          <a:solidFill>
                            <a:schemeClr val="accent3"/>
                          </a:solidFill>
                          <a:latin typeface="Arial" panose="020B0604020202020204" pitchFamily="34" charset="0"/>
                          <a:cs typeface="Arial" panose="020B0604020202020204" pitchFamily="34" charset="0"/>
                        </a:rPr>
                        <a:t>95%</a:t>
                      </a:r>
                    </a:p>
                  </a:txBody>
                  <a:tcPr marL="115833" marR="115833" marT="57917" marB="57917" anchor="ctr">
                    <a:lnT w="12700" cap="flat" cmpd="sng" algn="ctr">
                      <a:solidFill>
                        <a:schemeClr val="bg1">
                          <a:lumMod val="75000"/>
                        </a:schemeClr>
                      </a:solidFill>
                      <a:prstDash val="solid"/>
                      <a:round/>
                      <a:headEnd type="none" w="med" len="med"/>
                      <a:tailEnd type="none" w="med" len="med"/>
                    </a:lnT>
                    <a:noFill/>
                  </a:tcPr>
                </a:tc>
                <a:tc>
                  <a:txBody>
                    <a:bodyPr/>
                    <a:lstStyle/>
                    <a:p>
                      <a:pPr algn="ctr"/>
                      <a:r>
                        <a:rPr lang="en-US" sz="1800" b="1" dirty="0">
                          <a:solidFill>
                            <a:schemeClr val="accent3"/>
                          </a:solidFill>
                          <a:latin typeface="Arial" panose="020B0604020202020204" pitchFamily="34" charset="0"/>
                          <a:cs typeface="Arial" panose="020B0604020202020204" pitchFamily="34" charset="0"/>
                        </a:rPr>
                        <a:t>100%</a:t>
                      </a:r>
                    </a:p>
                  </a:txBody>
                  <a:tcPr marL="115833" marR="115833" marT="57917" marB="57917" anchor="ctr">
                    <a:lnT w="12700" cap="flat" cmpd="sng" algn="ctr">
                      <a:solidFill>
                        <a:schemeClr val="bg1">
                          <a:lumMod val="75000"/>
                        </a:schemeClr>
                      </a:solidFill>
                      <a:prstDash val="solid"/>
                      <a:round/>
                      <a:headEnd type="none" w="med" len="med"/>
                      <a:tailEnd type="none" w="med" len="med"/>
                    </a:lnT>
                    <a:noFill/>
                  </a:tcPr>
                </a:tc>
                <a:tc>
                  <a:txBody>
                    <a:bodyPr/>
                    <a:lstStyle/>
                    <a:p>
                      <a:pPr algn="ctr"/>
                      <a:r>
                        <a:rPr lang="en-US" sz="1800" b="1" dirty="0">
                          <a:solidFill>
                            <a:schemeClr val="accent3"/>
                          </a:solidFill>
                          <a:latin typeface="Arial" panose="020B0604020202020204" pitchFamily="34" charset="0"/>
                          <a:cs typeface="Arial" panose="020B0604020202020204" pitchFamily="34" charset="0"/>
                        </a:rPr>
                        <a:t>100%</a:t>
                      </a:r>
                    </a:p>
                  </a:txBody>
                  <a:tcPr marL="115833" marR="115833" marT="57917" marB="57917" anchor="ctr">
                    <a:lnT w="12700" cap="flat" cmpd="sng" algn="ctr">
                      <a:solidFill>
                        <a:schemeClr val="bg1">
                          <a:lumMod val="75000"/>
                        </a:schemeClr>
                      </a:solidFill>
                      <a:prstDash val="solid"/>
                      <a:round/>
                      <a:headEnd type="none" w="med" len="med"/>
                      <a:tailEnd type="none" w="med" len="med"/>
                    </a:lnT>
                    <a:noFill/>
                  </a:tcPr>
                </a:tc>
                <a:tc>
                  <a:txBody>
                    <a:bodyPr/>
                    <a:lstStyle/>
                    <a:p>
                      <a:pPr algn="ctr"/>
                      <a:r>
                        <a:rPr lang="en-US" sz="1800" b="1" dirty="0">
                          <a:solidFill>
                            <a:schemeClr val="accent3"/>
                          </a:solidFill>
                          <a:latin typeface="Arial" panose="020B0604020202020204" pitchFamily="34" charset="0"/>
                          <a:cs typeface="Arial" panose="020B0604020202020204" pitchFamily="34" charset="0"/>
                        </a:rPr>
                        <a:t>100%</a:t>
                      </a:r>
                    </a:p>
                  </a:txBody>
                  <a:tcPr marL="115833" marR="115833" marT="57917" marB="57917" anchor="ctr">
                    <a:lnT w="12700" cap="flat" cmpd="sng" algn="ctr">
                      <a:solidFill>
                        <a:schemeClr val="bg1">
                          <a:lumMod val="75000"/>
                        </a:schemeClr>
                      </a:solidFill>
                      <a:prstDash val="solid"/>
                      <a:round/>
                      <a:headEnd type="none" w="med" len="med"/>
                      <a:tailEnd type="none" w="med" len="med"/>
                    </a:lnT>
                    <a:noFill/>
                  </a:tcPr>
                </a:tc>
                <a:tc>
                  <a:txBody>
                    <a:bodyPr/>
                    <a:lstStyle/>
                    <a:p>
                      <a:pPr algn="ctr"/>
                      <a:r>
                        <a:rPr lang="en-US" sz="1800" b="1" dirty="0">
                          <a:solidFill>
                            <a:schemeClr val="accent3"/>
                          </a:solidFill>
                          <a:latin typeface="Arial" panose="020B0604020202020204" pitchFamily="34" charset="0"/>
                          <a:cs typeface="Arial" panose="020B0604020202020204" pitchFamily="34" charset="0"/>
                        </a:rPr>
                        <a:t>100%</a:t>
                      </a:r>
                    </a:p>
                  </a:txBody>
                  <a:tcPr marL="115833" marR="115833" marT="57917" marB="57917" anchor="ctr">
                    <a:lnT w="12700" cap="flat" cmpd="sng" algn="ctr">
                      <a:solidFill>
                        <a:schemeClr val="bg1">
                          <a:lumMod val="75000"/>
                        </a:schemeClr>
                      </a:solidFill>
                      <a:prstDash val="solid"/>
                      <a:round/>
                      <a:headEnd type="none" w="med" len="med"/>
                      <a:tailEnd type="none" w="med" len="med"/>
                    </a:lnT>
                    <a:noFill/>
                  </a:tcPr>
                </a:tc>
                <a:extLst>
                  <a:ext uri="{0D108BD9-81ED-4DB2-BD59-A6C34878D82A}">
                    <a16:rowId xmlns:a16="http://schemas.microsoft.com/office/drawing/2014/main" val="2562194148"/>
                  </a:ext>
                </a:extLst>
              </a:tr>
              <a:tr h="640080">
                <a:tc>
                  <a:txBody>
                    <a:bodyPr/>
                    <a:lstStyle/>
                    <a:p>
                      <a:r>
                        <a:rPr lang="en-US" sz="1800" dirty="0">
                          <a:solidFill>
                            <a:schemeClr val="bg2"/>
                          </a:solidFill>
                          <a:latin typeface="Arial" panose="020B0604020202020204" pitchFamily="34" charset="0"/>
                          <a:cs typeface="Arial" panose="020B0604020202020204" pitchFamily="34" charset="0"/>
                        </a:rPr>
                        <a:t>Negative</a:t>
                      </a:r>
                    </a:p>
                  </a:txBody>
                  <a:tcPr marL="115833" marR="115833" marT="57917" marB="57917" anchor="ctr">
                    <a:noFill/>
                  </a:tcPr>
                </a:tc>
                <a:tc>
                  <a:txBody>
                    <a:bodyPr/>
                    <a:lstStyle/>
                    <a:p>
                      <a:pPr algn="ctr"/>
                      <a:r>
                        <a:rPr lang="en-US" sz="1800" dirty="0">
                          <a:solidFill>
                            <a:schemeClr val="bg2"/>
                          </a:solidFill>
                          <a:latin typeface="Arial" panose="020B0604020202020204" pitchFamily="34" charset="0"/>
                          <a:cs typeface="Arial" panose="020B0604020202020204" pitchFamily="34" charset="0"/>
                        </a:rPr>
                        <a:t>25%</a:t>
                      </a:r>
                    </a:p>
                  </a:txBody>
                  <a:tcPr marL="115833" marR="115833" marT="57917" marB="57917" anchor="ctr">
                    <a:noFill/>
                  </a:tcPr>
                </a:tc>
                <a:tc>
                  <a:txBody>
                    <a:bodyPr/>
                    <a:lstStyle/>
                    <a:p>
                      <a:pPr algn="ctr"/>
                      <a:r>
                        <a:rPr lang="en-US" sz="1800" dirty="0">
                          <a:solidFill>
                            <a:schemeClr val="bg2"/>
                          </a:solidFill>
                          <a:latin typeface="Arial" panose="020B0604020202020204" pitchFamily="34" charset="0"/>
                          <a:cs typeface="Arial" panose="020B0604020202020204" pitchFamily="34" charset="0"/>
                        </a:rPr>
                        <a:t>12%</a:t>
                      </a:r>
                    </a:p>
                  </a:txBody>
                  <a:tcPr marL="115833" marR="115833" marT="57917" marB="57917" anchor="ctr">
                    <a:noFill/>
                  </a:tcPr>
                </a:tc>
                <a:tc>
                  <a:txBody>
                    <a:bodyPr/>
                    <a:lstStyle/>
                    <a:p>
                      <a:pPr algn="ctr"/>
                      <a:r>
                        <a:rPr lang="en-US" sz="1800" b="1" dirty="0">
                          <a:solidFill>
                            <a:schemeClr val="bg2"/>
                          </a:solidFill>
                          <a:latin typeface="Arial" panose="020B0604020202020204" pitchFamily="34" charset="0"/>
                          <a:cs typeface="Arial" panose="020B0604020202020204" pitchFamily="34" charset="0"/>
                        </a:rPr>
                        <a:t>5%</a:t>
                      </a:r>
                    </a:p>
                  </a:txBody>
                  <a:tcPr marL="115833" marR="115833" marT="57917" marB="57917" anchor="ctr">
                    <a:noFill/>
                  </a:tcPr>
                </a:tc>
                <a:tc>
                  <a:txBody>
                    <a:bodyPr/>
                    <a:lstStyle/>
                    <a:p>
                      <a:pPr algn="ctr"/>
                      <a:r>
                        <a:rPr lang="en-US" sz="1800" b="1" dirty="0">
                          <a:solidFill>
                            <a:schemeClr val="bg2"/>
                          </a:solidFill>
                          <a:latin typeface="Arial" panose="020B0604020202020204" pitchFamily="34" charset="0"/>
                          <a:cs typeface="Arial" panose="020B0604020202020204" pitchFamily="34" charset="0"/>
                        </a:rPr>
                        <a:t>0%</a:t>
                      </a:r>
                    </a:p>
                  </a:txBody>
                  <a:tcPr marL="115833" marR="115833" marT="57917" marB="57917" anchor="ctr">
                    <a:noFill/>
                  </a:tcPr>
                </a:tc>
                <a:tc>
                  <a:txBody>
                    <a:bodyPr/>
                    <a:lstStyle/>
                    <a:p>
                      <a:pPr algn="ctr"/>
                      <a:r>
                        <a:rPr lang="en-US" sz="1800" b="1" dirty="0">
                          <a:solidFill>
                            <a:schemeClr val="bg2"/>
                          </a:solidFill>
                          <a:latin typeface="Arial" panose="020B0604020202020204" pitchFamily="34" charset="0"/>
                          <a:cs typeface="Arial" panose="020B0604020202020204" pitchFamily="34" charset="0"/>
                        </a:rPr>
                        <a:t>0%</a:t>
                      </a:r>
                    </a:p>
                  </a:txBody>
                  <a:tcPr marL="115833" marR="115833" marT="57917" marB="57917" anchor="ctr">
                    <a:noFill/>
                  </a:tcPr>
                </a:tc>
                <a:tc>
                  <a:txBody>
                    <a:bodyPr/>
                    <a:lstStyle/>
                    <a:p>
                      <a:pPr algn="ctr"/>
                      <a:r>
                        <a:rPr lang="en-US" sz="1800" b="1" dirty="0">
                          <a:solidFill>
                            <a:schemeClr val="bg2"/>
                          </a:solidFill>
                          <a:latin typeface="Arial" panose="020B0604020202020204" pitchFamily="34" charset="0"/>
                          <a:cs typeface="Arial" panose="020B0604020202020204" pitchFamily="34" charset="0"/>
                        </a:rPr>
                        <a:t>0%</a:t>
                      </a:r>
                    </a:p>
                  </a:txBody>
                  <a:tcPr marL="115833" marR="115833" marT="57917" marB="57917" anchor="ctr">
                    <a:noFill/>
                  </a:tcPr>
                </a:tc>
                <a:tc>
                  <a:txBody>
                    <a:bodyPr/>
                    <a:lstStyle/>
                    <a:p>
                      <a:pPr algn="ctr"/>
                      <a:r>
                        <a:rPr lang="en-US" sz="1800" b="1" dirty="0">
                          <a:solidFill>
                            <a:schemeClr val="bg2"/>
                          </a:solidFill>
                          <a:latin typeface="Arial" panose="020B0604020202020204" pitchFamily="34" charset="0"/>
                          <a:cs typeface="Arial" panose="020B0604020202020204" pitchFamily="34" charset="0"/>
                        </a:rPr>
                        <a:t>0%</a:t>
                      </a:r>
                    </a:p>
                  </a:txBody>
                  <a:tcPr marL="115833" marR="115833" marT="57917" marB="57917" anchor="ctr">
                    <a:noFill/>
                  </a:tcPr>
                </a:tc>
                <a:extLst>
                  <a:ext uri="{0D108BD9-81ED-4DB2-BD59-A6C34878D82A}">
                    <a16:rowId xmlns:a16="http://schemas.microsoft.com/office/drawing/2014/main" val="1832618520"/>
                  </a:ext>
                </a:extLst>
              </a:tr>
            </a:tbl>
          </a:graphicData>
        </a:graphic>
      </p:graphicFrame>
    </p:spTree>
    <p:extLst>
      <p:ext uri="{BB962C8B-B14F-4D97-AF65-F5344CB8AC3E}">
        <p14:creationId xmlns:p14="http://schemas.microsoft.com/office/powerpoint/2010/main" val="528982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bwMode="auto">
          <a:xfrm>
            <a:off x="304119" y="331139"/>
            <a:ext cx="8515027" cy="4398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48006" tIns="24003" rIns="48006" bIns="24003" rtlCol="0" anchor="ctr">
            <a:noAutofit/>
          </a:bodyPr>
          <a:lstStyle/>
          <a:p>
            <a:r>
              <a:rPr lang="en-US" dirty="0">
                <a:solidFill>
                  <a:schemeClr val="bg2"/>
                </a:solidFill>
                <a:latin typeface="Arial" panose="020B0604020202020204" pitchFamily="34" charset="0"/>
                <a:cs typeface="Arial" panose="020B0604020202020204" pitchFamily="34" charset="0"/>
              </a:rPr>
              <a:t>Why manage behavior?</a:t>
            </a:r>
            <a:endParaRPr lang="en-US" altLang="en-US" dirty="0">
              <a:solidFill>
                <a:schemeClr val="bg2"/>
              </a:solidFill>
              <a:latin typeface="Arial" panose="020B0604020202020204" pitchFamily="34" charset="0"/>
              <a:cs typeface="Arial" panose="020B0604020202020204" pitchFamily="34" charset="0"/>
            </a:endParaRPr>
          </a:p>
        </p:txBody>
      </p:sp>
      <p:sp>
        <p:nvSpPr>
          <p:cNvPr id="39957" name="TextBox 1"/>
          <p:cNvSpPr txBox="1">
            <a:spLocks noChangeArrowheads="1"/>
          </p:cNvSpPr>
          <p:nvPr/>
        </p:nvSpPr>
        <p:spPr bwMode="auto">
          <a:xfrm>
            <a:off x="501200" y="3291116"/>
            <a:ext cx="17572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1200" dirty="0">
                <a:latin typeface="Arial" panose="020B0604020202020204" pitchFamily="34" charset="0"/>
                <a:cs typeface="Arial" panose="020B0604020202020204" pitchFamily="34" charset="0"/>
              </a:rPr>
              <a:t>Source:  </a:t>
            </a:r>
            <a:r>
              <a:rPr lang="en-US" altLang="en-US" sz="1100" b="1" dirty="0">
                <a:latin typeface="Arial" panose="020B0604020202020204" pitchFamily="34" charset="0"/>
                <a:cs typeface="Arial" panose="020B0604020202020204" pitchFamily="34" charset="0"/>
              </a:rPr>
              <a:t>DALBAR, Inc. </a:t>
            </a:r>
          </a:p>
        </p:txBody>
      </p:sp>
      <p:graphicFrame>
        <p:nvGraphicFramePr>
          <p:cNvPr id="2" name="Table 1">
            <a:extLst>
              <a:ext uri="{FF2B5EF4-FFF2-40B4-BE49-F238E27FC236}">
                <a16:creationId xmlns:a16="http://schemas.microsoft.com/office/drawing/2014/main" id="{EFB3F034-A27F-4A30-8F85-2934797B2F9C}"/>
              </a:ext>
            </a:extLst>
          </p:cNvPr>
          <p:cNvGraphicFramePr>
            <a:graphicFrameLocks noGrp="1"/>
          </p:cNvGraphicFramePr>
          <p:nvPr/>
        </p:nvGraphicFramePr>
        <p:xfrm>
          <a:off x="510112" y="1366987"/>
          <a:ext cx="2596002" cy="1853091"/>
        </p:xfrm>
        <a:graphic>
          <a:graphicData uri="http://schemas.openxmlformats.org/drawingml/2006/table">
            <a:tbl>
              <a:tblPr firstRow="1" bandRow="1">
                <a:tableStyleId>{5C22544A-7EE6-4342-B048-85BDC9FD1C3A}</a:tableStyleId>
              </a:tblPr>
              <a:tblGrid>
                <a:gridCol w="1298001">
                  <a:extLst>
                    <a:ext uri="{9D8B030D-6E8A-4147-A177-3AD203B41FA5}">
                      <a16:colId xmlns:a16="http://schemas.microsoft.com/office/drawing/2014/main" val="3981004896"/>
                    </a:ext>
                  </a:extLst>
                </a:gridCol>
                <a:gridCol w="1298001">
                  <a:extLst>
                    <a:ext uri="{9D8B030D-6E8A-4147-A177-3AD203B41FA5}">
                      <a16:colId xmlns:a16="http://schemas.microsoft.com/office/drawing/2014/main" val="1070776835"/>
                    </a:ext>
                  </a:extLst>
                </a:gridCol>
              </a:tblGrid>
              <a:tr h="404337">
                <a:tc gridSpan="2">
                  <a:txBody>
                    <a:bodyPr/>
                    <a:lstStyle/>
                    <a:p>
                      <a:pPr algn="ctr"/>
                      <a:r>
                        <a:rPr lang="en-US" sz="1800" dirty="0">
                          <a:solidFill>
                            <a:schemeClr val="bg1"/>
                          </a:solidFill>
                          <a:latin typeface="Arial" panose="020B0604020202020204" pitchFamily="34" charset="0"/>
                          <a:cs typeface="Arial" panose="020B0604020202020204" pitchFamily="34" charset="0"/>
                        </a:rPr>
                        <a:t>20 Year</a:t>
                      </a:r>
                    </a:p>
                    <a:p>
                      <a:pPr algn="ctr"/>
                      <a:r>
                        <a:rPr lang="en-US" sz="1800" dirty="0">
                          <a:solidFill>
                            <a:schemeClr val="bg1"/>
                          </a:solidFill>
                          <a:latin typeface="Arial" panose="020B0604020202020204" pitchFamily="34" charset="0"/>
                          <a:cs typeface="Arial" panose="020B0604020202020204" pitchFamily="34" charset="0"/>
                        </a:rPr>
                        <a:t>Annualized Returns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hMerge="1">
                  <a:txBody>
                    <a:bodyPr/>
                    <a:lstStyle/>
                    <a:p>
                      <a:endParaRPr lang="en-US"/>
                    </a:p>
                  </a:txBody>
                  <a:tcPr/>
                </a:tc>
                <a:extLst>
                  <a:ext uri="{0D108BD9-81ED-4DB2-BD59-A6C34878D82A}">
                    <a16:rowId xmlns:a16="http://schemas.microsoft.com/office/drawing/2014/main" val="2866806618"/>
                  </a:ext>
                </a:extLst>
              </a:tr>
              <a:tr h="404337">
                <a:tc>
                  <a:txBody>
                    <a:bodyPr/>
                    <a:lstStyle/>
                    <a:p>
                      <a:pPr algn="r"/>
                      <a:r>
                        <a:rPr lang="en-US" sz="1800" dirty="0">
                          <a:solidFill>
                            <a:schemeClr val="bg1"/>
                          </a:solidFill>
                          <a:latin typeface="Arial" panose="020B0604020202020204" pitchFamily="34" charset="0"/>
                          <a:cs typeface="Arial" panose="020B0604020202020204" pitchFamily="34" charset="0"/>
                        </a:rPr>
                        <a:t>Equities: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1"/>
                    </a:solidFill>
                  </a:tcPr>
                </a:tc>
                <a:tc>
                  <a:txBody>
                    <a:bodyPr/>
                    <a:lstStyle/>
                    <a:p>
                      <a:pPr algn="l"/>
                      <a:r>
                        <a:rPr lang="en-US" sz="1800" dirty="0">
                          <a:solidFill>
                            <a:schemeClr val="bg1"/>
                          </a:solidFill>
                          <a:latin typeface="Arial" panose="020B0604020202020204" pitchFamily="34" charset="0"/>
                          <a:cs typeface="Arial" panose="020B0604020202020204" pitchFamily="34" charset="0"/>
                        </a:rPr>
                        <a:t>9%</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998362694"/>
                  </a:ext>
                </a:extLst>
              </a:tr>
              <a:tr h="404337">
                <a:tc>
                  <a:txBody>
                    <a:bodyPr/>
                    <a:lstStyle/>
                    <a:p>
                      <a:pPr algn="r"/>
                      <a:r>
                        <a:rPr lang="en-US" sz="1800" dirty="0">
                          <a:solidFill>
                            <a:schemeClr val="bg1"/>
                          </a:solidFill>
                          <a:latin typeface="Arial" panose="020B0604020202020204" pitchFamily="34" charset="0"/>
                          <a:cs typeface="Arial" panose="020B0604020202020204" pitchFamily="34" charset="0"/>
                        </a:rPr>
                        <a:t>Investors: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l"/>
                      <a:r>
                        <a:rPr lang="en-US" sz="1800" dirty="0">
                          <a:solidFill>
                            <a:schemeClr val="bg1"/>
                          </a:solidFill>
                          <a:latin typeface="Arial" panose="020B0604020202020204" pitchFamily="34" charset="0"/>
                          <a:cs typeface="Arial" panose="020B0604020202020204" pitchFamily="34" charset="0"/>
                        </a:rPr>
                        <a:t>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68437982"/>
                  </a:ext>
                </a:extLst>
              </a:tr>
              <a:tr h="404337">
                <a:tc>
                  <a:txBody>
                    <a:bodyPr/>
                    <a:lstStyle/>
                    <a:p>
                      <a:pPr algn="r"/>
                      <a:r>
                        <a:rPr lang="en-US" sz="1800" dirty="0">
                          <a:solidFill>
                            <a:schemeClr val="bg1"/>
                          </a:solidFill>
                          <a:latin typeface="Arial" panose="020B0604020202020204" pitchFamily="34" charset="0"/>
                          <a:cs typeface="Arial" panose="020B0604020202020204" pitchFamily="34" charset="0"/>
                        </a:rPr>
                        <a:t>Gap:</a:t>
                      </a:r>
                      <a:endParaRPr lang="en-US" sz="1800" dirty="0">
                        <a:solidFill>
                          <a:schemeClr val="bg2"/>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l"/>
                      <a:r>
                        <a:rPr lang="en-US" sz="2000" b="1" dirty="0">
                          <a:solidFill>
                            <a:schemeClr val="bg2"/>
                          </a:solidFill>
                          <a:latin typeface="Arial" panose="020B0604020202020204" pitchFamily="34" charset="0"/>
                          <a:cs typeface="Arial" panose="020B0604020202020204" pitchFamily="34" charset="0"/>
                        </a:rPr>
                        <a:t>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566965041"/>
                  </a:ext>
                </a:extLst>
              </a:tr>
            </a:tbl>
          </a:graphicData>
        </a:graphic>
      </p:graphicFrame>
      <p:cxnSp>
        <p:nvCxnSpPr>
          <p:cNvPr id="4" name="Straight Connector 3">
            <a:extLst>
              <a:ext uri="{FF2B5EF4-FFF2-40B4-BE49-F238E27FC236}">
                <a16:creationId xmlns:a16="http://schemas.microsoft.com/office/drawing/2014/main" id="{6E5E3C9D-A93A-4396-AA56-3FFAB6E9AB00}"/>
              </a:ext>
            </a:extLst>
          </p:cNvPr>
          <p:cNvCxnSpPr>
            <a:cxnSpLocks/>
          </p:cNvCxnSpPr>
          <p:nvPr/>
        </p:nvCxnSpPr>
        <p:spPr>
          <a:xfrm>
            <a:off x="774481" y="2801001"/>
            <a:ext cx="2016000" cy="0"/>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39940" name="Rectangle 4"/>
          <p:cNvSpPr>
            <a:spLocks noChangeArrowheads="1"/>
          </p:cNvSpPr>
          <p:nvPr/>
        </p:nvSpPr>
        <p:spPr bwMode="auto">
          <a:xfrm>
            <a:off x="3542889" y="1171575"/>
            <a:ext cx="587010" cy="3125393"/>
          </a:xfrm>
          <a:prstGeom prst="rect">
            <a:avLst/>
          </a:prstGeom>
          <a:solidFill>
            <a:schemeClr val="accent3"/>
          </a:solidFill>
          <a:ln>
            <a:noFill/>
          </a:ln>
        </p:spPr>
        <p:txBody>
          <a:bodyPr wrap="none" lIns="48006" tIns="24003" rIns="48006" bIns="24003"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950" dirty="0">
              <a:solidFill>
                <a:srgbClr val="387527"/>
              </a:solidFill>
              <a:latin typeface="Arial" panose="020B0604020202020204" pitchFamily="34" charset="0"/>
              <a:cs typeface="Arial" panose="020B0604020202020204" pitchFamily="34" charset="0"/>
            </a:endParaRPr>
          </a:p>
        </p:txBody>
      </p:sp>
      <p:sp>
        <p:nvSpPr>
          <p:cNvPr id="39941" name="Rectangle 5"/>
          <p:cNvSpPr>
            <a:spLocks noChangeArrowheads="1"/>
          </p:cNvSpPr>
          <p:nvPr/>
        </p:nvSpPr>
        <p:spPr bwMode="auto">
          <a:xfrm>
            <a:off x="4284967" y="2531271"/>
            <a:ext cx="587010" cy="1764506"/>
          </a:xfrm>
          <a:prstGeom prst="rect">
            <a:avLst/>
          </a:prstGeom>
          <a:solidFill>
            <a:schemeClr val="accent3"/>
          </a:solidFill>
          <a:ln>
            <a:noFill/>
          </a:ln>
        </p:spPr>
        <p:txBody>
          <a:bodyPr wrap="none" lIns="48006" tIns="24003" rIns="48006" bIns="24003"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950" dirty="0">
              <a:solidFill>
                <a:srgbClr val="333399"/>
              </a:solidFill>
              <a:latin typeface="Arial" panose="020B0604020202020204" pitchFamily="34" charset="0"/>
              <a:cs typeface="Arial" panose="020B0604020202020204" pitchFamily="34" charset="0"/>
            </a:endParaRPr>
          </a:p>
        </p:txBody>
      </p:sp>
      <p:sp>
        <p:nvSpPr>
          <p:cNvPr id="39943" name="Rectangle 7"/>
          <p:cNvSpPr>
            <a:spLocks noChangeArrowheads="1"/>
          </p:cNvSpPr>
          <p:nvPr/>
        </p:nvSpPr>
        <p:spPr bwMode="auto">
          <a:xfrm>
            <a:off x="4442741" y="1492075"/>
            <a:ext cx="273844" cy="238125"/>
          </a:xfrm>
          <a:prstGeom prst="rect">
            <a:avLst/>
          </a:prstGeom>
          <a:solidFill>
            <a:srgbClr val="333399"/>
          </a:solidFill>
          <a:ln w="9525">
            <a:solidFill>
              <a:schemeClr val="bg1"/>
            </a:solidFill>
            <a:miter lim="800000"/>
            <a:headEnd/>
            <a:tailEnd/>
          </a:ln>
        </p:spPr>
        <p:txBody>
          <a:bodyPr wrap="none" lIns="48006" tIns="24003" rIns="48006" bIns="24003"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950" dirty="0">
              <a:solidFill>
                <a:srgbClr val="333399"/>
              </a:solidFill>
              <a:latin typeface="Arial" panose="020B0604020202020204" pitchFamily="34" charset="0"/>
              <a:cs typeface="Arial" panose="020B0604020202020204" pitchFamily="34" charset="0"/>
            </a:endParaRPr>
          </a:p>
        </p:txBody>
      </p:sp>
      <p:sp>
        <p:nvSpPr>
          <p:cNvPr id="39944" name="Rectangle 8"/>
          <p:cNvSpPr>
            <a:spLocks noChangeArrowheads="1"/>
          </p:cNvSpPr>
          <p:nvPr/>
        </p:nvSpPr>
        <p:spPr bwMode="auto">
          <a:xfrm>
            <a:off x="4286158" y="1477787"/>
            <a:ext cx="582534" cy="461963"/>
          </a:xfrm>
          <a:prstGeom prst="rect">
            <a:avLst/>
          </a:prstGeom>
          <a:solidFill>
            <a:schemeClr val="bg2"/>
          </a:solidFill>
          <a:ln>
            <a:noFill/>
          </a:ln>
        </p:spPr>
        <p:txBody>
          <a:bodyPr wrap="none" lIns="48006" tIns="24003" rIns="48006" bIns="24003"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950" dirty="0">
              <a:solidFill>
                <a:srgbClr val="013C79"/>
              </a:solidFill>
              <a:latin typeface="Arial" panose="020B0604020202020204" pitchFamily="34" charset="0"/>
              <a:cs typeface="Arial" panose="020B0604020202020204" pitchFamily="34" charset="0"/>
            </a:endParaRPr>
          </a:p>
        </p:txBody>
      </p:sp>
      <p:sp>
        <p:nvSpPr>
          <p:cNvPr id="39945" name="Rectangle 9"/>
          <p:cNvSpPr>
            <a:spLocks noChangeArrowheads="1"/>
          </p:cNvSpPr>
          <p:nvPr/>
        </p:nvSpPr>
        <p:spPr bwMode="auto">
          <a:xfrm>
            <a:off x="4284966" y="1170176"/>
            <a:ext cx="582533" cy="300038"/>
          </a:xfrm>
          <a:prstGeom prst="rect">
            <a:avLst/>
          </a:prstGeom>
          <a:solidFill>
            <a:schemeClr val="bg2"/>
          </a:solidFill>
          <a:ln>
            <a:noFill/>
          </a:ln>
        </p:spPr>
        <p:txBody>
          <a:bodyPr wrap="none" lIns="48006" tIns="24003" rIns="48006" bIns="24003"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950" dirty="0">
              <a:solidFill>
                <a:srgbClr val="013C79"/>
              </a:solidFill>
              <a:latin typeface="Arial" panose="020B0604020202020204" pitchFamily="34" charset="0"/>
              <a:cs typeface="Arial" panose="020B0604020202020204" pitchFamily="34" charset="0"/>
            </a:endParaRPr>
          </a:p>
        </p:txBody>
      </p:sp>
      <p:sp>
        <p:nvSpPr>
          <p:cNvPr id="39946" name="Rectangle 10"/>
          <p:cNvSpPr>
            <a:spLocks noChangeArrowheads="1"/>
          </p:cNvSpPr>
          <p:nvPr/>
        </p:nvSpPr>
        <p:spPr bwMode="auto">
          <a:xfrm>
            <a:off x="4284967" y="1947863"/>
            <a:ext cx="584801" cy="576263"/>
          </a:xfrm>
          <a:prstGeom prst="rect">
            <a:avLst/>
          </a:prstGeom>
          <a:solidFill>
            <a:schemeClr val="bg2"/>
          </a:solidFill>
          <a:ln>
            <a:noFill/>
          </a:ln>
        </p:spPr>
        <p:txBody>
          <a:bodyPr wrap="none" lIns="48006" tIns="24003" rIns="48006" bIns="24003"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sz="1950" dirty="0">
              <a:solidFill>
                <a:srgbClr val="013C79"/>
              </a:solidFill>
              <a:latin typeface="Arial" panose="020B0604020202020204" pitchFamily="34" charset="0"/>
              <a:cs typeface="Arial" panose="020B0604020202020204" pitchFamily="34" charset="0"/>
            </a:endParaRPr>
          </a:p>
        </p:txBody>
      </p:sp>
      <p:sp>
        <p:nvSpPr>
          <p:cNvPr id="39947" name="Text Box 11"/>
          <p:cNvSpPr txBox="1">
            <a:spLocks noChangeArrowheads="1"/>
          </p:cNvSpPr>
          <p:nvPr/>
        </p:nvSpPr>
        <p:spPr bwMode="auto">
          <a:xfrm>
            <a:off x="3542889" y="2516273"/>
            <a:ext cx="587010" cy="24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8006" tIns="24003" rIns="48006" bIns="24003">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US" altLang="en-US" sz="1275" dirty="0">
                <a:solidFill>
                  <a:schemeClr val="bg1"/>
                </a:solidFill>
                <a:latin typeface="Arial" panose="020B0604020202020204" pitchFamily="34" charset="0"/>
                <a:cs typeface="Arial" panose="020B0604020202020204" pitchFamily="34" charset="0"/>
              </a:rPr>
              <a:t>9%</a:t>
            </a:r>
          </a:p>
        </p:txBody>
      </p:sp>
      <p:sp>
        <p:nvSpPr>
          <p:cNvPr id="39949" name="Text Box 13"/>
          <p:cNvSpPr txBox="1">
            <a:spLocks noChangeArrowheads="1"/>
          </p:cNvSpPr>
          <p:nvPr/>
        </p:nvSpPr>
        <p:spPr bwMode="auto">
          <a:xfrm>
            <a:off x="4958121" y="2079662"/>
            <a:ext cx="1590076" cy="263918"/>
          </a:xfrm>
          <a:prstGeom prst="rect">
            <a:avLst/>
          </a:prstGeom>
          <a:noFill/>
          <a:ln>
            <a:noFill/>
          </a:ln>
        </p:spPr>
        <p:txBody>
          <a:bodyPr wrap="square" lIns="48006" tIns="24003" rIns="48006" bIns="24003">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sz="1400" dirty="0">
                <a:latin typeface="Arial" panose="020B0604020202020204" pitchFamily="34" charset="0"/>
                <a:cs typeface="Arial" panose="020B0604020202020204" pitchFamily="34" charset="0"/>
              </a:rPr>
              <a:t>Investor Behavior</a:t>
            </a:r>
            <a:endParaRPr lang="en-US" altLang="en-US" sz="1400" b="1" dirty="0">
              <a:latin typeface="Arial" panose="020B0604020202020204" pitchFamily="34" charset="0"/>
              <a:cs typeface="Arial" panose="020B0604020202020204" pitchFamily="34" charset="0"/>
            </a:endParaRPr>
          </a:p>
        </p:txBody>
      </p:sp>
      <p:sp>
        <p:nvSpPr>
          <p:cNvPr id="39950" name="Text Box 14"/>
          <p:cNvSpPr txBox="1">
            <a:spLocks noChangeArrowheads="1"/>
          </p:cNvSpPr>
          <p:nvPr/>
        </p:nvSpPr>
        <p:spPr bwMode="auto">
          <a:xfrm>
            <a:off x="4958121" y="1184894"/>
            <a:ext cx="1724455" cy="263918"/>
          </a:xfrm>
          <a:prstGeom prst="rect">
            <a:avLst/>
          </a:prstGeom>
          <a:noFill/>
          <a:ln>
            <a:noFill/>
          </a:ln>
        </p:spPr>
        <p:txBody>
          <a:bodyPr wrap="square" lIns="48006" tIns="24003" rIns="48006" bIns="24003">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sz="1400" dirty="0">
                <a:latin typeface="Arial" panose="020B0604020202020204" pitchFamily="34" charset="0"/>
                <a:cs typeface="Arial" panose="020B0604020202020204" pitchFamily="34" charset="0"/>
              </a:rPr>
              <a:t>Fund Expenses</a:t>
            </a:r>
          </a:p>
        </p:txBody>
      </p:sp>
      <p:sp>
        <p:nvSpPr>
          <p:cNvPr id="39951" name="Text Box 16"/>
          <p:cNvSpPr txBox="1">
            <a:spLocks noChangeArrowheads="1"/>
          </p:cNvSpPr>
          <p:nvPr/>
        </p:nvSpPr>
        <p:spPr bwMode="auto">
          <a:xfrm>
            <a:off x="4958121" y="1578945"/>
            <a:ext cx="1724455" cy="263918"/>
          </a:xfrm>
          <a:prstGeom prst="rect">
            <a:avLst/>
          </a:prstGeom>
          <a:noFill/>
          <a:ln>
            <a:noFill/>
          </a:ln>
        </p:spPr>
        <p:txBody>
          <a:bodyPr wrap="square" lIns="48006" tIns="24003" rIns="48006" bIns="24003">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sz="1400" dirty="0">
                <a:latin typeface="Arial" panose="020B0604020202020204" pitchFamily="34" charset="0"/>
                <a:cs typeface="Arial" panose="020B0604020202020204" pitchFamily="34" charset="0"/>
              </a:rPr>
              <a:t>Cash/Need for cash</a:t>
            </a:r>
            <a:endParaRPr lang="en-US" altLang="en-US" sz="1400" b="1" dirty="0">
              <a:latin typeface="Arial" panose="020B0604020202020204" pitchFamily="34" charset="0"/>
              <a:cs typeface="Arial" panose="020B0604020202020204" pitchFamily="34" charset="0"/>
            </a:endParaRPr>
          </a:p>
        </p:txBody>
      </p:sp>
      <p:cxnSp>
        <p:nvCxnSpPr>
          <p:cNvPr id="32" name="Straight Connector 31">
            <a:extLst>
              <a:ext uri="{FF2B5EF4-FFF2-40B4-BE49-F238E27FC236}">
                <a16:creationId xmlns:a16="http://schemas.microsoft.com/office/drawing/2014/main" id="{BE4BD30C-FCE2-4E7F-850D-763B35171ADA}"/>
              </a:ext>
            </a:extLst>
          </p:cNvPr>
          <p:cNvCxnSpPr>
            <a:cxnSpLocks/>
          </p:cNvCxnSpPr>
          <p:nvPr/>
        </p:nvCxnSpPr>
        <p:spPr>
          <a:xfrm>
            <a:off x="3423397" y="4304015"/>
            <a:ext cx="1572983" cy="0"/>
          </a:xfrm>
          <a:prstGeom prst="line">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33" name="TextBox 1">
            <a:extLst>
              <a:ext uri="{FF2B5EF4-FFF2-40B4-BE49-F238E27FC236}">
                <a16:creationId xmlns:a16="http://schemas.microsoft.com/office/drawing/2014/main" id="{3A91D776-FA45-4C79-8679-EB7585B57E27}"/>
              </a:ext>
            </a:extLst>
          </p:cNvPr>
          <p:cNvSpPr txBox="1">
            <a:spLocks noChangeArrowheads="1"/>
          </p:cNvSpPr>
          <p:nvPr/>
        </p:nvSpPr>
        <p:spPr bwMode="auto">
          <a:xfrm>
            <a:off x="3444300" y="4304015"/>
            <a:ext cx="7841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US" altLang="en-US" sz="1200" b="1" dirty="0">
                <a:latin typeface="Arial" panose="020B0604020202020204" pitchFamily="34" charset="0"/>
                <a:cs typeface="Arial" panose="020B0604020202020204" pitchFamily="34" charset="0"/>
              </a:rPr>
              <a:t>Equities</a:t>
            </a:r>
          </a:p>
        </p:txBody>
      </p:sp>
      <p:sp>
        <p:nvSpPr>
          <p:cNvPr id="34" name="TextBox 1">
            <a:extLst>
              <a:ext uri="{FF2B5EF4-FFF2-40B4-BE49-F238E27FC236}">
                <a16:creationId xmlns:a16="http://schemas.microsoft.com/office/drawing/2014/main" id="{69B79CE8-11CF-4E16-95A5-3F2F1CA99725}"/>
              </a:ext>
            </a:extLst>
          </p:cNvPr>
          <p:cNvSpPr txBox="1">
            <a:spLocks noChangeArrowheads="1"/>
          </p:cNvSpPr>
          <p:nvPr/>
        </p:nvSpPr>
        <p:spPr bwMode="auto">
          <a:xfrm>
            <a:off x="4158508" y="4298019"/>
            <a:ext cx="8378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US" altLang="en-US" sz="1200" b="1" dirty="0">
                <a:latin typeface="Arial" panose="020B0604020202020204" pitchFamily="34" charset="0"/>
                <a:cs typeface="Arial" panose="020B0604020202020204" pitchFamily="34" charset="0"/>
              </a:rPr>
              <a:t>Investor</a:t>
            </a:r>
          </a:p>
          <a:p>
            <a:pPr algn="ctr"/>
            <a:r>
              <a:rPr lang="en-US" altLang="en-US" sz="1200" b="1" dirty="0">
                <a:latin typeface="Arial" panose="020B0604020202020204" pitchFamily="34" charset="0"/>
                <a:cs typeface="Arial" panose="020B0604020202020204" pitchFamily="34" charset="0"/>
              </a:rPr>
              <a:t>Returns</a:t>
            </a:r>
            <a:endParaRPr lang="en-US" altLang="en-US" sz="1100" b="1" dirty="0">
              <a:latin typeface="Arial" panose="020B0604020202020204" pitchFamily="34" charset="0"/>
              <a:cs typeface="Arial" panose="020B0604020202020204" pitchFamily="34" charset="0"/>
            </a:endParaRPr>
          </a:p>
        </p:txBody>
      </p:sp>
      <p:sp>
        <p:nvSpPr>
          <p:cNvPr id="35" name="Text Box 11">
            <a:extLst>
              <a:ext uri="{FF2B5EF4-FFF2-40B4-BE49-F238E27FC236}">
                <a16:creationId xmlns:a16="http://schemas.microsoft.com/office/drawing/2014/main" id="{7546C95B-C93D-49F5-B415-C2CE6D77B3B8}"/>
              </a:ext>
            </a:extLst>
          </p:cNvPr>
          <p:cNvSpPr txBox="1">
            <a:spLocks noChangeArrowheads="1"/>
          </p:cNvSpPr>
          <p:nvPr/>
        </p:nvSpPr>
        <p:spPr bwMode="auto">
          <a:xfrm>
            <a:off x="4294491" y="3293902"/>
            <a:ext cx="587010" cy="24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8006" tIns="24003" rIns="48006" bIns="24003">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US" altLang="en-US" sz="1275" dirty="0">
                <a:solidFill>
                  <a:schemeClr val="bg1"/>
                </a:solidFill>
                <a:latin typeface="Arial" panose="020B0604020202020204" pitchFamily="34" charset="0"/>
                <a:cs typeface="Arial" panose="020B0604020202020204" pitchFamily="34" charset="0"/>
              </a:rPr>
              <a:t>5%</a:t>
            </a:r>
          </a:p>
        </p:txBody>
      </p:sp>
      <p:sp>
        <p:nvSpPr>
          <p:cNvPr id="36" name="Text Box 11">
            <a:extLst>
              <a:ext uri="{FF2B5EF4-FFF2-40B4-BE49-F238E27FC236}">
                <a16:creationId xmlns:a16="http://schemas.microsoft.com/office/drawing/2014/main" id="{0A245309-BF8E-45B5-BC4C-2090987F2579}"/>
              </a:ext>
            </a:extLst>
          </p:cNvPr>
          <p:cNvSpPr txBox="1">
            <a:spLocks noChangeArrowheads="1"/>
          </p:cNvSpPr>
          <p:nvPr/>
        </p:nvSpPr>
        <p:spPr bwMode="auto">
          <a:xfrm>
            <a:off x="4282758" y="2110321"/>
            <a:ext cx="587010" cy="24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8006" tIns="24003" rIns="48006" bIns="24003">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US" altLang="en-US" sz="1275" dirty="0">
                <a:solidFill>
                  <a:schemeClr val="bg1"/>
                </a:solidFill>
                <a:latin typeface="Arial" panose="020B0604020202020204" pitchFamily="34" charset="0"/>
                <a:cs typeface="Arial" panose="020B0604020202020204" pitchFamily="34" charset="0"/>
              </a:rPr>
              <a:t>40%</a:t>
            </a:r>
          </a:p>
        </p:txBody>
      </p:sp>
      <p:sp>
        <p:nvSpPr>
          <p:cNvPr id="37" name="Text Box 11">
            <a:extLst>
              <a:ext uri="{FF2B5EF4-FFF2-40B4-BE49-F238E27FC236}">
                <a16:creationId xmlns:a16="http://schemas.microsoft.com/office/drawing/2014/main" id="{74511093-DA02-415A-ACAA-D5C149EA5B76}"/>
              </a:ext>
            </a:extLst>
          </p:cNvPr>
          <p:cNvSpPr txBox="1">
            <a:spLocks noChangeArrowheads="1"/>
          </p:cNvSpPr>
          <p:nvPr/>
        </p:nvSpPr>
        <p:spPr bwMode="auto">
          <a:xfrm>
            <a:off x="4286158" y="1187615"/>
            <a:ext cx="582534" cy="24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8006" tIns="24003" rIns="48006" bIns="24003">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US" altLang="en-US" sz="1275" dirty="0">
                <a:solidFill>
                  <a:schemeClr val="bg1"/>
                </a:solidFill>
                <a:latin typeface="Arial" panose="020B0604020202020204" pitchFamily="34" charset="0"/>
                <a:cs typeface="Arial" panose="020B0604020202020204" pitchFamily="34" charset="0"/>
              </a:rPr>
              <a:t>25%</a:t>
            </a:r>
          </a:p>
        </p:txBody>
      </p:sp>
      <p:sp>
        <p:nvSpPr>
          <p:cNvPr id="38" name="Text Box 11">
            <a:extLst>
              <a:ext uri="{FF2B5EF4-FFF2-40B4-BE49-F238E27FC236}">
                <a16:creationId xmlns:a16="http://schemas.microsoft.com/office/drawing/2014/main" id="{9B032FC7-C053-475B-BEC2-9A157BCD5C5E}"/>
              </a:ext>
            </a:extLst>
          </p:cNvPr>
          <p:cNvSpPr txBox="1">
            <a:spLocks noChangeArrowheads="1"/>
          </p:cNvSpPr>
          <p:nvPr/>
        </p:nvSpPr>
        <p:spPr bwMode="auto">
          <a:xfrm>
            <a:off x="4283891" y="1589072"/>
            <a:ext cx="587010" cy="24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8006" tIns="24003" rIns="48006" bIns="24003">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US" altLang="en-US" sz="1275" dirty="0">
                <a:solidFill>
                  <a:schemeClr val="bg1"/>
                </a:solidFill>
                <a:latin typeface="Arial" panose="020B0604020202020204" pitchFamily="34" charset="0"/>
                <a:cs typeface="Arial" panose="020B0604020202020204" pitchFamily="34" charset="0"/>
              </a:rPr>
              <a:t>35%</a:t>
            </a:r>
          </a:p>
        </p:txBody>
      </p:sp>
      <p:sp>
        <p:nvSpPr>
          <p:cNvPr id="6" name="TextBox 5">
            <a:extLst>
              <a:ext uri="{FF2B5EF4-FFF2-40B4-BE49-F238E27FC236}">
                <a16:creationId xmlns:a16="http://schemas.microsoft.com/office/drawing/2014/main" id="{6B42EEA2-475E-43D3-AD92-712A8387422E}"/>
              </a:ext>
            </a:extLst>
          </p:cNvPr>
          <p:cNvSpPr txBox="1"/>
          <p:nvPr/>
        </p:nvSpPr>
        <p:spPr>
          <a:xfrm>
            <a:off x="5141369" y="2960635"/>
            <a:ext cx="3452856" cy="738664"/>
          </a:xfrm>
          <a:prstGeom prst="rect">
            <a:avLst/>
          </a:prstGeom>
          <a:noFill/>
        </p:spPr>
        <p:txBody>
          <a:bodyPr wrap="square" rtlCol="0">
            <a:spAutoFit/>
          </a:bodyPr>
          <a:lstStyle/>
          <a:p>
            <a:pPr marL="114300" indent="-114300">
              <a:buFont typeface="Arial" panose="020B0604020202020204" pitchFamily="34" charset="0"/>
              <a:buChar char="•"/>
            </a:pPr>
            <a:r>
              <a:rPr lang="en-US" sz="1400" dirty="0">
                <a:latin typeface="Arial" panose="020B0604020202020204" pitchFamily="34" charset="0"/>
                <a:cs typeface="Arial" panose="020B0604020202020204" pitchFamily="34" charset="0"/>
              </a:rPr>
              <a:t>Bad markets do </a:t>
            </a:r>
            <a:r>
              <a:rPr lang="en-US" sz="1400" i="1" dirty="0">
                <a:latin typeface="Arial" panose="020B0604020202020204" pitchFamily="34" charset="0"/>
                <a:cs typeface="Arial" panose="020B0604020202020204" pitchFamily="34" charset="0"/>
              </a:rPr>
              <a:t>temporary</a:t>
            </a:r>
            <a:r>
              <a:rPr lang="en-US" sz="1400" dirty="0">
                <a:latin typeface="Arial" panose="020B0604020202020204" pitchFamily="34" charset="0"/>
                <a:cs typeface="Arial" panose="020B0604020202020204" pitchFamily="34" charset="0"/>
              </a:rPr>
              <a:t> damage.</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114300" indent="-114300">
              <a:buFont typeface="Arial" panose="020B0604020202020204" pitchFamily="34" charset="0"/>
              <a:buChar char="•"/>
            </a:pPr>
            <a:r>
              <a:rPr lang="en-US" sz="1400" dirty="0">
                <a:latin typeface="Arial" panose="020B0604020202020204" pitchFamily="34" charset="0"/>
                <a:cs typeface="Arial" panose="020B0604020202020204" pitchFamily="34" charset="0"/>
              </a:rPr>
              <a:t>Bad behavior does </a:t>
            </a:r>
            <a:r>
              <a:rPr lang="en-US" sz="1400" i="1" dirty="0">
                <a:latin typeface="Arial" panose="020B0604020202020204" pitchFamily="34" charset="0"/>
                <a:cs typeface="Arial" panose="020B0604020202020204" pitchFamily="34" charset="0"/>
              </a:rPr>
              <a:t>permanent</a:t>
            </a:r>
            <a:r>
              <a:rPr lang="en-US" sz="1400" dirty="0">
                <a:latin typeface="Arial" panose="020B0604020202020204" pitchFamily="34" charset="0"/>
                <a:cs typeface="Arial" panose="020B0604020202020204" pitchFamily="34" charset="0"/>
              </a:rPr>
              <a:t> damage.</a:t>
            </a:r>
          </a:p>
        </p:txBody>
      </p:sp>
    </p:spTree>
    <p:extLst>
      <p:ext uri="{BB962C8B-B14F-4D97-AF65-F5344CB8AC3E}">
        <p14:creationId xmlns:p14="http://schemas.microsoft.com/office/powerpoint/2010/main" val="587026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180679" y="2165422"/>
            <a:ext cx="5827712" cy="481135"/>
          </a:xfrm>
        </p:spPr>
        <p:txBody>
          <a:bodyPr/>
          <a:lstStyle/>
          <a:p>
            <a:pPr marL="0" indent="0">
              <a:buNone/>
            </a:pPr>
            <a:r>
              <a:rPr lang="en-US" b="1" dirty="0"/>
              <a:t>A Strategy</a:t>
            </a:r>
            <a:r>
              <a:rPr lang="en-US" dirty="0"/>
              <a:t> to help manage the risks.</a:t>
            </a:r>
          </a:p>
        </p:txBody>
      </p:sp>
    </p:spTree>
    <p:extLst>
      <p:ext uri="{BB962C8B-B14F-4D97-AF65-F5344CB8AC3E}">
        <p14:creationId xmlns:p14="http://schemas.microsoft.com/office/powerpoint/2010/main" val="12809443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885" y="254833"/>
            <a:ext cx="8560321" cy="608846"/>
          </a:xfrm>
        </p:spPr>
        <p:txBody>
          <a:bodyPr/>
          <a:lstStyle/>
          <a:p>
            <a:r>
              <a:rPr lang="en-US" dirty="0"/>
              <a:t>IncomeConductor® - Liability Driven Investing</a:t>
            </a:r>
          </a:p>
        </p:txBody>
      </p:sp>
      <p:graphicFrame>
        <p:nvGraphicFramePr>
          <p:cNvPr id="7" name="Table 6"/>
          <p:cNvGraphicFramePr>
            <a:graphicFrameLocks noGrp="1"/>
          </p:cNvGraphicFramePr>
          <p:nvPr/>
        </p:nvGraphicFramePr>
        <p:xfrm>
          <a:off x="533400" y="3460926"/>
          <a:ext cx="8084820" cy="1160145"/>
        </p:xfrm>
        <a:graphic>
          <a:graphicData uri="http://schemas.openxmlformats.org/drawingml/2006/table">
            <a:tbl>
              <a:tblPr firstRow="1" bandRow="1">
                <a:tableStyleId>{5C22544A-7EE6-4342-B048-85BDC9FD1C3A}</a:tableStyleId>
              </a:tblPr>
              <a:tblGrid>
                <a:gridCol w="2694940">
                  <a:extLst>
                    <a:ext uri="{9D8B030D-6E8A-4147-A177-3AD203B41FA5}">
                      <a16:colId xmlns:a16="http://schemas.microsoft.com/office/drawing/2014/main" val="20000"/>
                    </a:ext>
                  </a:extLst>
                </a:gridCol>
                <a:gridCol w="2694940">
                  <a:extLst>
                    <a:ext uri="{9D8B030D-6E8A-4147-A177-3AD203B41FA5}">
                      <a16:colId xmlns:a16="http://schemas.microsoft.com/office/drawing/2014/main" val="20001"/>
                    </a:ext>
                  </a:extLst>
                </a:gridCol>
                <a:gridCol w="2694940">
                  <a:extLst>
                    <a:ext uri="{9D8B030D-6E8A-4147-A177-3AD203B41FA5}">
                      <a16:colId xmlns:a16="http://schemas.microsoft.com/office/drawing/2014/main" val="20002"/>
                    </a:ext>
                  </a:extLst>
                </a:gridCol>
              </a:tblGrid>
              <a:tr h="564515">
                <a:tc>
                  <a:txBody>
                    <a:bodyPr/>
                    <a:lstStyle/>
                    <a:p>
                      <a:pPr marL="171450" indent="-171450">
                        <a:buFont typeface="Arial" panose="020B0604020202020204" pitchFamily="34" charset="0"/>
                        <a:buChar char="•"/>
                      </a:pPr>
                      <a:r>
                        <a:rPr lang="en-US" sz="1200" b="0" dirty="0">
                          <a:solidFill>
                            <a:schemeClr val="tx2"/>
                          </a:solidFill>
                          <a:latin typeface="Arial" panose="020B0604020202020204" pitchFamily="34" charset="0"/>
                          <a:cs typeface="Arial" panose="020B0604020202020204" pitchFamily="34" charset="0"/>
                        </a:rPr>
                        <a:t>Segments of asset portfolios spread over time</a:t>
                      </a:r>
                    </a:p>
                  </a:txBody>
                  <a:tcPr marT="91440" marB="9144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85000"/>
                      </a:schemeClr>
                    </a:solidFill>
                  </a:tcPr>
                </a:tc>
                <a:tc>
                  <a:txBody>
                    <a:bodyPr/>
                    <a:lstStyle/>
                    <a:p>
                      <a:pPr marL="171450" indent="-171450">
                        <a:buFont typeface="Arial" panose="020B0604020202020204" pitchFamily="34" charset="0"/>
                        <a:buChar char="•"/>
                      </a:pPr>
                      <a:r>
                        <a:rPr lang="en-US" sz="1200" b="0" dirty="0">
                          <a:solidFill>
                            <a:schemeClr val="tx2"/>
                          </a:solidFill>
                          <a:latin typeface="Arial" panose="020B0604020202020204" pitchFamily="34" charset="0"/>
                          <a:cs typeface="Arial" panose="020B0604020202020204" pitchFamily="34" charset="0"/>
                        </a:rPr>
                        <a:t>Each strategy guided by a rate of return</a:t>
                      </a:r>
                    </a:p>
                  </a:txBody>
                  <a:tcPr marT="91440" marB="9144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85000"/>
                      </a:schemeClr>
                    </a:solidFill>
                  </a:tcPr>
                </a:tc>
                <a:tc>
                  <a:txBody>
                    <a:bodyPr/>
                    <a:lstStyle/>
                    <a:p>
                      <a:pPr marL="171450" indent="-171450">
                        <a:buFont typeface="Arial" panose="020B0604020202020204" pitchFamily="34" charset="0"/>
                        <a:buChar char="•"/>
                      </a:pPr>
                      <a:r>
                        <a:rPr lang="en-US" sz="1200" b="0" dirty="0">
                          <a:solidFill>
                            <a:schemeClr val="tx2"/>
                          </a:solidFill>
                          <a:latin typeface="Arial" panose="020B0604020202020204" pitchFamily="34" charset="0"/>
                          <a:cs typeface="Arial" panose="020B0604020202020204" pitchFamily="34" charset="0"/>
                        </a:rPr>
                        <a:t>Remaining segments reinvest for potential growth</a:t>
                      </a:r>
                    </a:p>
                  </a:txBody>
                  <a:tcPr marT="91440" marB="9144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595630">
                <a:tc>
                  <a:txBody>
                    <a:bodyPr/>
                    <a:lstStyle/>
                    <a:p>
                      <a:pPr marL="171450" indent="-171450">
                        <a:buFont typeface="Arial" panose="020B0604020202020204" pitchFamily="34" charset="0"/>
                        <a:buChar char="•"/>
                      </a:pPr>
                      <a:r>
                        <a:rPr lang="en-US" sz="1200" b="0" dirty="0">
                          <a:solidFill>
                            <a:schemeClr val="tx2"/>
                          </a:solidFill>
                          <a:latin typeface="Arial" panose="020B0604020202020204" pitchFamily="34" charset="0"/>
                          <a:cs typeface="Arial" panose="020B0604020202020204" pitchFamily="34" charset="0"/>
                        </a:rPr>
                        <a:t>Each segment employing a different investment strategy</a:t>
                      </a:r>
                    </a:p>
                  </a:txBody>
                  <a:tcPr marT="91440" marB="9144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171450" indent="-171450">
                        <a:buFont typeface="Arial" panose="020B0604020202020204" pitchFamily="34" charset="0"/>
                        <a:buChar char="•"/>
                      </a:pPr>
                      <a:r>
                        <a:rPr lang="en-US" sz="1200" b="0" dirty="0">
                          <a:solidFill>
                            <a:schemeClr val="tx2"/>
                          </a:solidFill>
                          <a:latin typeface="Arial" panose="020B0604020202020204" pitchFamily="34" charset="0"/>
                          <a:cs typeface="Arial" panose="020B0604020202020204" pitchFamily="34" charset="0"/>
                        </a:rPr>
                        <a:t>Retirement income flows from segment 1 </a:t>
                      </a:r>
                    </a:p>
                  </a:txBody>
                  <a:tcPr marT="91440" marB="9144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171450" indent="-171450">
                        <a:buFont typeface="Arial" panose="020B0604020202020204" pitchFamily="34" charset="0"/>
                        <a:buChar char="•"/>
                      </a:pPr>
                      <a:endParaRPr lang="en-US" sz="1200" b="0" dirty="0">
                        <a:solidFill>
                          <a:schemeClr val="tx2"/>
                        </a:solidFill>
                        <a:latin typeface="Arial" panose="020B0604020202020204" pitchFamily="34" charset="0"/>
                        <a:cs typeface="Arial" panose="020B0604020202020204" pitchFamily="34" charset="0"/>
                      </a:endParaRPr>
                    </a:p>
                  </a:txBody>
                  <a:tcPr marT="91440" marB="9144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1"/>
                  </a:ext>
                </a:extLst>
              </a:tr>
            </a:tbl>
          </a:graphicData>
        </a:graphic>
      </p:graphicFrame>
      <p:sp>
        <p:nvSpPr>
          <p:cNvPr id="48" name="Rectangle 47">
            <a:extLst>
              <a:ext uri="{FF2B5EF4-FFF2-40B4-BE49-F238E27FC236}">
                <a16:creationId xmlns:a16="http://schemas.microsoft.com/office/drawing/2014/main" id="{68BB16CA-6425-48F2-8178-1CC5571FF55C}"/>
              </a:ext>
            </a:extLst>
          </p:cNvPr>
          <p:cNvSpPr/>
          <p:nvPr/>
        </p:nvSpPr>
        <p:spPr>
          <a:xfrm>
            <a:off x="1582103" y="1804084"/>
            <a:ext cx="1121883" cy="1208494"/>
          </a:xfrm>
          <a:prstGeom prst="rect">
            <a:avLst/>
          </a:prstGeom>
          <a:solidFill>
            <a:schemeClr val="bg1"/>
          </a:solidFill>
          <a:ln>
            <a:noFill/>
          </a:ln>
          <a:effectLst>
            <a:outerShdw blurRad="292100" dist="76200" dir="5400000" sx="105000" sy="105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endParaRPr lang="en-US" sz="1100" dirty="0">
              <a:solidFill>
                <a:schemeClr val="bg1">
                  <a:lumMod val="50000"/>
                </a:schemeClr>
              </a:solidFill>
              <a:latin typeface="Arial" panose="020B0604020202020204" pitchFamily="34" charset="0"/>
              <a:ea typeface="Open Sans" panose="020B0606030504020204" pitchFamily="34" charset="0"/>
              <a:cs typeface="Arial" panose="020B0604020202020204" pitchFamily="34" charset="0"/>
            </a:endParaRPr>
          </a:p>
        </p:txBody>
      </p:sp>
      <p:sp>
        <p:nvSpPr>
          <p:cNvPr id="49" name="Rectangle 48">
            <a:extLst>
              <a:ext uri="{FF2B5EF4-FFF2-40B4-BE49-F238E27FC236}">
                <a16:creationId xmlns:a16="http://schemas.microsoft.com/office/drawing/2014/main" id="{96A90D71-6E0D-4585-AFD9-BCAAD8E56B96}"/>
              </a:ext>
            </a:extLst>
          </p:cNvPr>
          <p:cNvSpPr/>
          <p:nvPr/>
        </p:nvSpPr>
        <p:spPr>
          <a:xfrm>
            <a:off x="1582103" y="1804084"/>
            <a:ext cx="1121883" cy="289624"/>
          </a:xfrm>
          <a:prstGeom prst="rect">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ea typeface="Roboto Condensed" panose="02000000000000000000" pitchFamily="2" charset="0"/>
                <a:cs typeface="Arial" panose="020B0604020202020204" pitchFamily="34" charset="0"/>
              </a:rPr>
              <a:t>Segment 1</a:t>
            </a:r>
          </a:p>
        </p:txBody>
      </p:sp>
      <p:sp>
        <p:nvSpPr>
          <p:cNvPr id="50" name="Rectangle 49">
            <a:extLst>
              <a:ext uri="{FF2B5EF4-FFF2-40B4-BE49-F238E27FC236}">
                <a16:creationId xmlns:a16="http://schemas.microsoft.com/office/drawing/2014/main" id="{0377E87D-6358-46A9-901E-4F4604673761}"/>
              </a:ext>
            </a:extLst>
          </p:cNvPr>
          <p:cNvSpPr/>
          <p:nvPr/>
        </p:nvSpPr>
        <p:spPr>
          <a:xfrm>
            <a:off x="1582103" y="2722955"/>
            <a:ext cx="1121883" cy="289623"/>
          </a:xfrm>
          <a:prstGeom prst="rect">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ea typeface="Roboto Condensed" panose="02000000000000000000" pitchFamily="2" charset="0"/>
                <a:cs typeface="Arial" panose="020B0604020202020204" pitchFamily="34" charset="0"/>
              </a:rPr>
              <a:t>ROR</a:t>
            </a:r>
          </a:p>
        </p:txBody>
      </p:sp>
      <p:sp>
        <p:nvSpPr>
          <p:cNvPr id="51" name="Rectangle 50">
            <a:extLst>
              <a:ext uri="{FF2B5EF4-FFF2-40B4-BE49-F238E27FC236}">
                <a16:creationId xmlns:a16="http://schemas.microsoft.com/office/drawing/2014/main" id="{8A6435C6-764D-4BF0-9FFE-92593C615116}"/>
              </a:ext>
            </a:extLst>
          </p:cNvPr>
          <p:cNvSpPr/>
          <p:nvPr/>
        </p:nvSpPr>
        <p:spPr>
          <a:xfrm>
            <a:off x="1582103" y="2103359"/>
            <a:ext cx="1121883" cy="61959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50000"/>
                  </a:schemeClr>
                </a:solidFill>
                <a:latin typeface="Arial" panose="020B0604020202020204" pitchFamily="34" charset="0"/>
                <a:ea typeface="Roboto Condensed" panose="02000000000000000000" pitchFamily="2" charset="0"/>
                <a:cs typeface="Arial" panose="020B0604020202020204" pitchFamily="34" charset="0"/>
              </a:rPr>
              <a:t>No Market Risk</a:t>
            </a:r>
          </a:p>
        </p:txBody>
      </p:sp>
      <p:sp>
        <p:nvSpPr>
          <p:cNvPr id="53" name="Rectangle 52">
            <a:extLst>
              <a:ext uri="{FF2B5EF4-FFF2-40B4-BE49-F238E27FC236}">
                <a16:creationId xmlns:a16="http://schemas.microsoft.com/office/drawing/2014/main" id="{80B6A2C1-BC7E-421C-93CB-950A089D85F2}"/>
              </a:ext>
            </a:extLst>
          </p:cNvPr>
          <p:cNvSpPr/>
          <p:nvPr/>
        </p:nvSpPr>
        <p:spPr>
          <a:xfrm>
            <a:off x="2796581" y="1804084"/>
            <a:ext cx="1121883" cy="1208494"/>
          </a:xfrm>
          <a:prstGeom prst="rect">
            <a:avLst/>
          </a:prstGeom>
          <a:solidFill>
            <a:schemeClr val="bg1"/>
          </a:solidFill>
          <a:ln>
            <a:noFill/>
          </a:ln>
          <a:effectLst>
            <a:outerShdw blurRad="292100" dist="76200" dir="5400000" sx="105000" sy="105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endParaRPr lang="en-US" sz="1100" dirty="0">
              <a:solidFill>
                <a:schemeClr val="bg1">
                  <a:lumMod val="50000"/>
                </a:schemeClr>
              </a:solidFill>
              <a:latin typeface="Arial" panose="020B0604020202020204" pitchFamily="34" charset="0"/>
              <a:ea typeface="Open Sans" panose="020B0606030504020204" pitchFamily="34" charset="0"/>
              <a:cs typeface="Arial" panose="020B0604020202020204" pitchFamily="34" charset="0"/>
            </a:endParaRPr>
          </a:p>
        </p:txBody>
      </p:sp>
      <p:sp>
        <p:nvSpPr>
          <p:cNvPr id="54" name="Rectangle 53">
            <a:extLst>
              <a:ext uri="{FF2B5EF4-FFF2-40B4-BE49-F238E27FC236}">
                <a16:creationId xmlns:a16="http://schemas.microsoft.com/office/drawing/2014/main" id="{03D39320-A5F8-4932-8087-2A3D21AE11CB}"/>
              </a:ext>
            </a:extLst>
          </p:cNvPr>
          <p:cNvSpPr/>
          <p:nvPr/>
        </p:nvSpPr>
        <p:spPr>
          <a:xfrm>
            <a:off x="2796581" y="1804084"/>
            <a:ext cx="1121883" cy="289624"/>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ea typeface="Roboto Condensed" panose="02000000000000000000" pitchFamily="2" charset="0"/>
                <a:cs typeface="Arial" panose="020B0604020202020204" pitchFamily="34" charset="0"/>
              </a:rPr>
              <a:t>Segment 2</a:t>
            </a:r>
          </a:p>
        </p:txBody>
      </p:sp>
      <p:sp>
        <p:nvSpPr>
          <p:cNvPr id="55" name="Rectangle 54">
            <a:extLst>
              <a:ext uri="{FF2B5EF4-FFF2-40B4-BE49-F238E27FC236}">
                <a16:creationId xmlns:a16="http://schemas.microsoft.com/office/drawing/2014/main" id="{C6E3C0D0-F323-4011-A7B4-5A900FB08689}"/>
              </a:ext>
            </a:extLst>
          </p:cNvPr>
          <p:cNvSpPr/>
          <p:nvPr/>
        </p:nvSpPr>
        <p:spPr>
          <a:xfrm>
            <a:off x="2796581" y="2722955"/>
            <a:ext cx="1121883" cy="289623"/>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ea typeface="Roboto Condensed" panose="02000000000000000000" pitchFamily="2" charset="0"/>
                <a:cs typeface="Arial" panose="020B0604020202020204" pitchFamily="34" charset="0"/>
              </a:rPr>
              <a:t>ROR</a:t>
            </a:r>
          </a:p>
        </p:txBody>
      </p:sp>
      <p:sp>
        <p:nvSpPr>
          <p:cNvPr id="56" name="Rectangle 55">
            <a:extLst>
              <a:ext uri="{FF2B5EF4-FFF2-40B4-BE49-F238E27FC236}">
                <a16:creationId xmlns:a16="http://schemas.microsoft.com/office/drawing/2014/main" id="{9E359108-FE96-4ECE-835D-0432F2A56BA1}"/>
              </a:ext>
            </a:extLst>
          </p:cNvPr>
          <p:cNvSpPr/>
          <p:nvPr/>
        </p:nvSpPr>
        <p:spPr>
          <a:xfrm>
            <a:off x="2796581" y="2103359"/>
            <a:ext cx="1121883" cy="61959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50000"/>
                  </a:schemeClr>
                </a:solidFill>
                <a:latin typeface="Arial" panose="020B0604020202020204" pitchFamily="34" charset="0"/>
                <a:ea typeface="Roboto Condensed" panose="02000000000000000000" pitchFamily="2" charset="0"/>
                <a:cs typeface="Arial" panose="020B0604020202020204" pitchFamily="34" charset="0"/>
              </a:rPr>
              <a:t>Conservative</a:t>
            </a:r>
          </a:p>
        </p:txBody>
      </p:sp>
      <p:sp>
        <p:nvSpPr>
          <p:cNvPr id="58" name="Rectangle 57">
            <a:extLst>
              <a:ext uri="{FF2B5EF4-FFF2-40B4-BE49-F238E27FC236}">
                <a16:creationId xmlns:a16="http://schemas.microsoft.com/office/drawing/2014/main" id="{28C39A17-F826-4210-A829-7FCBDF9AD2A7}"/>
              </a:ext>
            </a:extLst>
          </p:cNvPr>
          <p:cNvSpPr/>
          <p:nvPr/>
        </p:nvSpPr>
        <p:spPr>
          <a:xfrm>
            <a:off x="4011058" y="1804084"/>
            <a:ext cx="1121883" cy="1208494"/>
          </a:xfrm>
          <a:prstGeom prst="rect">
            <a:avLst/>
          </a:prstGeom>
          <a:solidFill>
            <a:schemeClr val="bg1"/>
          </a:solidFill>
          <a:ln>
            <a:noFill/>
          </a:ln>
          <a:effectLst>
            <a:outerShdw blurRad="292100" dist="76200" dir="5400000" sx="105000" sy="105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endParaRPr lang="en-US" sz="1100" dirty="0">
              <a:solidFill>
                <a:schemeClr val="bg1">
                  <a:lumMod val="50000"/>
                </a:schemeClr>
              </a:solidFill>
              <a:latin typeface="Arial" panose="020B0604020202020204" pitchFamily="34" charset="0"/>
              <a:ea typeface="Open Sans" panose="020B0606030504020204" pitchFamily="34" charset="0"/>
              <a:cs typeface="Arial" panose="020B0604020202020204" pitchFamily="34" charset="0"/>
            </a:endParaRPr>
          </a:p>
        </p:txBody>
      </p:sp>
      <p:sp>
        <p:nvSpPr>
          <p:cNvPr id="59" name="Rectangle 58">
            <a:extLst>
              <a:ext uri="{FF2B5EF4-FFF2-40B4-BE49-F238E27FC236}">
                <a16:creationId xmlns:a16="http://schemas.microsoft.com/office/drawing/2014/main" id="{83DD6B83-FCB0-4380-A5AD-AF4C0ECF5A47}"/>
              </a:ext>
            </a:extLst>
          </p:cNvPr>
          <p:cNvSpPr/>
          <p:nvPr/>
        </p:nvSpPr>
        <p:spPr>
          <a:xfrm>
            <a:off x="4011058" y="1804084"/>
            <a:ext cx="1121883" cy="289624"/>
          </a:xfrm>
          <a:prstGeom prst="rect">
            <a:avLst/>
          </a:prstGeom>
          <a:solidFill>
            <a:srgbClr val="FF66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ea typeface="Roboto Condensed" panose="02000000000000000000" pitchFamily="2" charset="0"/>
                <a:cs typeface="Arial" panose="020B0604020202020204" pitchFamily="34" charset="0"/>
              </a:rPr>
              <a:t>Segment 3</a:t>
            </a:r>
          </a:p>
        </p:txBody>
      </p:sp>
      <p:sp>
        <p:nvSpPr>
          <p:cNvPr id="60" name="Rectangle 59">
            <a:extLst>
              <a:ext uri="{FF2B5EF4-FFF2-40B4-BE49-F238E27FC236}">
                <a16:creationId xmlns:a16="http://schemas.microsoft.com/office/drawing/2014/main" id="{D2BE958F-5A47-442F-A629-FEB7BF8F1DEC}"/>
              </a:ext>
            </a:extLst>
          </p:cNvPr>
          <p:cNvSpPr/>
          <p:nvPr/>
        </p:nvSpPr>
        <p:spPr>
          <a:xfrm>
            <a:off x="4011058" y="2722955"/>
            <a:ext cx="1121883" cy="289623"/>
          </a:xfrm>
          <a:prstGeom prst="rect">
            <a:avLst/>
          </a:prstGeom>
          <a:solidFill>
            <a:srgbClr val="FF66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ea typeface="Roboto Condensed" panose="02000000000000000000" pitchFamily="2" charset="0"/>
                <a:cs typeface="Arial" panose="020B0604020202020204" pitchFamily="34" charset="0"/>
              </a:rPr>
              <a:t>ROR</a:t>
            </a:r>
          </a:p>
        </p:txBody>
      </p:sp>
      <p:sp>
        <p:nvSpPr>
          <p:cNvPr id="61" name="Rectangle 60">
            <a:extLst>
              <a:ext uri="{FF2B5EF4-FFF2-40B4-BE49-F238E27FC236}">
                <a16:creationId xmlns:a16="http://schemas.microsoft.com/office/drawing/2014/main" id="{8173E112-722D-47C4-9368-E73A6B77D6C1}"/>
              </a:ext>
            </a:extLst>
          </p:cNvPr>
          <p:cNvSpPr/>
          <p:nvPr/>
        </p:nvSpPr>
        <p:spPr>
          <a:xfrm>
            <a:off x="4011058" y="2103359"/>
            <a:ext cx="1121883" cy="61959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50000"/>
                  </a:schemeClr>
                </a:solidFill>
                <a:latin typeface="Arial" panose="020B0604020202020204" pitchFamily="34" charset="0"/>
                <a:ea typeface="Roboto Condensed" panose="02000000000000000000" pitchFamily="2" charset="0"/>
                <a:cs typeface="Arial" panose="020B0604020202020204" pitchFamily="34" charset="0"/>
              </a:rPr>
              <a:t>Conservative Growth</a:t>
            </a:r>
          </a:p>
        </p:txBody>
      </p:sp>
      <p:sp>
        <p:nvSpPr>
          <p:cNvPr id="63" name="Rectangle 62">
            <a:extLst>
              <a:ext uri="{FF2B5EF4-FFF2-40B4-BE49-F238E27FC236}">
                <a16:creationId xmlns:a16="http://schemas.microsoft.com/office/drawing/2014/main" id="{DFF8B1DF-D95D-45D2-94B9-B47EC67A46EC}"/>
              </a:ext>
            </a:extLst>
          </p:cNvPr>
          <p:cNvSpPr/>
          <p:nvPr/>
        </p:nvSpPr>
        <p:spPr>
          <a:xfrm>
            <a:off x="5225536" y="1804084"/>
            <a:ext cx="1121883" cy="1208494"/>
          </a:xfrm>
          <a:prstGeom prst="rect">
            <a:avLst/>
          </a:prstGeom>
          <a:solidFill>
            <a:schemeClr val="bg1"/>
          </a:solidFill>
          <a:ln>
            <a:noFill/>
          </a:ln>
          <a:effectLst>
            <a:outerShdw blurRad="292100" dist="76200" dir="5400000" sx="105000" sy="105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endParaRPr lang="en-US" sz="1100" dirty="0">
              <a:solidFill>
                <a:schemeClr val="bg1">
                  <a:lumMod val="50000"/>
                </a:schemeClr>
              </a:solidFill>
              <a:latin typeface="Arial" panose="020B0604020202020204" pitchFamily="34" charset="0"/>
              <a:ea typeface="Open Sans" panose="020B0606030504020204" pitchFamily="34" charset="0"/>
              <a:cs typeface="Arial" panose="020B0604020202020204" pitchFamily="34" charset="0"/>
            </a:endParaRPr>
          </a:p>
        </p:txBody>
      </p:sp>
      <p:sp>
        <p:nvSpPr>
          <p:cNvPr id="64" name="Rectangle 63">
            <a:extLst>
              <a:ext uri="{FF2B5EF4-FFF2-40B4-BE49-F238E27FC236}">
                <a16:creationId xmlns:a16="http://schemas.microsoft.com/office/drawing/2014/main" id="{5B87F498-8DA1-4920-A172-4CA956EF7D50}"/>
              </a:ext>
            </a:extLst>
          </p:cNvPr>
          <p:cNvSpPr/>
          <p:nvPr/>
        </p:nvSpPr>
        <p:spPr>
          <a:xfrm>
            <a:off x="5225536" y="1804084"/>
            <a:ext cx="1121883" cy="289624"/>
          </a:xfrm>
          <a:prstGeom prst="rect">
            <a:avLst/>
          </a:prstGeom>
          <a:solidFill>
            <a:srgbClr val="FB933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ea typeface="Roboto Condensed" panose="02000000000000000000" pitchFamily="2" charset="0"/>
                <a:cs typeface="Arial" panose="020B0604020202020204" pitchFamily="34" charset="0"/>
              </a:rPr>
              <a:t>Segment 4</a:t>
            </a:r>
          </a:p>
        </p:txBody>
      </p:sp>
      <p:sp>
        <p:nvSpPr>
          <p:cNvPr id="65" name="Rectangle 64">
            <a:extLst>
              <a:ext uri="{FF2B5EF4-FFF2-40B4-BE49-F238E27FC236}">
                <a16:creationId xmlns:a16="http://schemas.microsoft.com/office/drawing/2014/main" id="{566D7A57-6AF0-4971-98D5-29F63CEB22D7}"/>
              </a:ext>
            </a:extLst>
          </p:cNvPr>
          <p:cNvSpPr/>
          <p:nvPr/>
        </p:nvSpPr>
        <p:spPr>
          <a:xfrm>
            <a:off x="5225536" y="2722955"/>
            <a:ext cx="1121883" cy="289623"/>
          </a:xfrm>
          <a:prstGeom prst="rect">
            <a:avLst/>
          </a:prstGeom>
          <a:solidFill>
            <a:srgbClr val="FB933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ea typeface="Roboto Condensed" panose="02000000000000000000" pitchFamily="2" charset="0"/>
                <a:cs typeface="Arial" panose="020B0604020202020204" pitchFamily="34" charset="0"/>
              </a:rPr>
              <a:t>ROR</a:t>
            </a:r>
          </a:p>
        </p:txBody>
      </p:sp>
      <p:sp>
        <p:nvSpPr>
          <p:cNvPr id="66" name="Rectangle 65">
            <a:extLst>
              <a:ext uri="{FF2B5EF4-FFF2-40B4-BE49-F238E27FC236}">
                <a16:creationId xmlns:a16="http://schemas.microsoft.com/office/drawing/2014/main" id="{8BEC19EE-5666-465B-B98C-0EDE356FB0CC}"/>
              </a:ext>
            </a:extLst>
          </p:cNvPr>
          <p:cNvSpPr/>
          <p:nvPr/>
        </p:nvSpPr>
        <p:spPr>
          <a:xfrm>
            <a:off x="5225536" y="2103359"/>
            <a:ext cx="1121883" cy="61959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50000"/>
                  </a:schemeClr>
                </a:solidFill>
                <a:latin typeface="Arial" panose="020B0604020202020204" pitchFamily="34" charset="0"/>
                <a:ea typeface="Roboto Condensed" panose="02000000000000000000" pitchFamily="2" charset="0"/>
                <a:cs typeface="Arial" panose="020B0604020202020204" pitchFamily="34" charset="0"/>
              </a:rPr>
              <a:t>Moderate Growth</a:t>
            </a:r>
          </a:p>
        </p:txBody>
      </p:sp>
      <p:sp>
        <p:nvSpPr>
          <p:cNvPr id="68" name="Rectangle 67">
            <a:extLst>
              <a:ext uri="{FF2B5EF4-FFF2-40B4-BE49-F238E27FC236}">
                <a16:creationId xmlns:a16="http://schemas.microsoft.com/office/drawing/2014/main" id="{29B18031-5E58-4E41-9595-EA4BF2DB09F7}"/>
              </a:ext>
            </a:extLst>
          </p:cNvPr>
          <p:cNvSpPr/>
          <p:nvPr/>
        </p:nvSpPr>
        <p:spPr>
          <a:xfrm>
            <a:off x="6440014" y="1804084"/>
            <a:ext cx="1121883" cy="1208494"/>
          </a:xfrm>
          <a:prstGeom prst="rect">
            <a:avLst/>
          </a:prstGeom>
          <a:solidFill>
            <a:schemeClr val="bg1"/>
          </a:solidFill>
          <a:ln>
            <a:noFill/>
          </a:ln>
          <a:effectLst>
            <a:outerShdw blurRad="292100" dist="76200" dir="5400000" sx="105000" sy="105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endParaRPr lang="en-US" sz="1100" dirty="0">
              <a:solidFill>
                <a:schemeClr val="bg1">
                  <a:lumMod val="50000"/>
                </a:schemeClr>
              </a:solidFill>
              <a:latin typeface="Arial" panose="020B0604020202020204" pitchFamily="34" charset="0"/>
              <a:ea typeface="Open Sans" panose="020B0606030504020204" pitchFamily="34" charset="0"/>
              <a:cs typeface="Arial" panose="020B0604020202020204" pitchFamily="34" charset="0"/>
            </a:endParaRPr>
          </a:p>
        </p:txBody>
      </p:sp>
      <p:sp>
        <p:nvSpPr>
          <p:cNvPr id="69" name="Rectangle 68">
            <a:extLst>
              <a:ext uri="{FF2B5EF4-FFF2-40B4-BE49-F238E27FC236}">
                <a16:creationId xmlns:a16="http://schemas.microsoft.com/office/drawing/2014/main" id="{8317E78D-AE11-4604-835F-2AF49C8469CA}"/>
              </a:ext>
            </a:extLst>
          </p:cNvPr>
          <p:cNvSpPr/>
          <p:nvPr/>
        </p:nvSpPr>
        <p:spPr>
          <a:xfrm>
            <a:off x="6440014" y="1804084"/>
            <a:ext cx="1121883" cy="289624"/>
          </a:xfrm>
          <a:prstGeom prst="rect">
            <a:avLst/>
          </a:prstGeom>
          <a:solidFill>
            <a:srgbClr val="D296C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ea typeface="Roboto Condensed" panose="02000000000000000000" pitchFamily="2" charset="0"/>
                <a:cs typeface="Arial" panose="020B0604020202020204" pitchFamily="34" charset="0"/>
              </a:rPr>
              <a:t>Segment 5</a:t>
            </a:r>
          </a:p>
        </p:txBody>
      </p:sp>
      <p:sp>
        <p:nvSpPr>
          <p:cNvPr id="70" name="Rectangle 69">
            <a:extLst>
              <a:ext uri="{FF2B5EF4-FFF2-40B4-BE49-F238E27FC236}">
                <a16:creationId xmlns:a16="http://schemas.microsoft.com/office/drawing/2014/main" id="{BD3DE956-A2F8-4A7C-B032-F4E06CC695A2}"/>
              </a:ext>
            </a:extLst>
          </p:cNvPr>
          <p:cNvSpPr/>
          <p:nvPr/>
        </p:nvSpPr>
        <p:spPr>
          <a:xfrm>
            <a:off x="6440014" y="2722955"/>
            <a:ext cx="1121883" cy="289623"/>
          </a:xfrm>
          <a:prstGeom prst="rect">
            <a:avLst/>
          </a:prstGeom>
          <a:solidFill>
            <a:srgbClr val="D296C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ea typeface="Roboto Condensed" panose="02000000000000000000" pitchFamily="2" charset="0"/>
                <a:cs typeface="Arial" panose="020B0604020202020204" pitchFamily="34" charset="0"/>
              </a:rPr>
              <a:t>ROR</a:t>
            </a:r>
          </a:p>
        </p:txBody>
      </p:sp>
      <p:sp>
        <p:nvSpPr>
          <p:cNvPr id="71" name="Rectangle 70">
            <a:extLst>
              <a:ext uri="{FF2B5EF4-FFF2-40B4-BE49-F238E27FC236}">
                <a16:creationId xmlns:a16="http://schemas.microsoft.com/office/drawing/2014/main" id="{328646B2-8A82-4ED7-A4A2-BB50FC77BEB2}"/>
              </a:ext>
            </a:extLst>
          </p:cNvPr>
          <p:cNvSpPr/>
          <p:nvPr/>
        </p:nvSpPr>
        <p:spPr>
          <a:xfrm>
            <a:off x="6440014" y="2103359"/>
            <a:ext cx="1121883" cy="61959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50000"/>
                  </a:schemeClr>
                </a:solidFill>
                <a:latin typeface="Arial" panose="020B0604020202020204" pitchFamily="34" charset="0"/>
                <a:ea typeface="Roboto Condensed" panose="02000000000000000000" pitchFamily="2" charset="0"/>
                <a:cs typeface="Arial" panose="020B0604020202020204" pitchFamily="34" charset="0"/>
              </a:rPr>
              <a:t>Growth</a:t>
            </a:r>
          </a:p>
        </p:txBody>
      </p:sp>
      <p:sp>
        <p:nvSpPr>
          <p:cNvPr id="77" name="Arrow: U-Turn 76">
            <a:extLst>
              <a:ext uri="{FF2B5EF4-FFF2-40B4-BE49-F238E27FC236}">
                <a16:creationId xmlns:a16="http://schemas.microsoft.com/office/drawing/2014/main" id="{24FEF858-6C22-4905-B8D9-472C16EFC5DF}"/>
              </a:ext>
            </a:extLst>
          </p:cNvPr>
          <p:cNvSpPr/>
          <p:nvPr/>
        </p:nvSpPr>
        <p:spPr>
          <a:xfrm>
            <a:off x="2796581" y="1461278"/>
            <a:ext cx="431612" cy="389559"/>
          </a:xfrm>
          <a:prstGeom prst="uturnArrow">
            <a:avLst>
              <a:gd name="adj1" fmla="val 29401"/>
              <a:gd name="adj2" fmla="val 25000"/>
              <a:gd name="adj3" fmla="val 29402"/>
              <a:gd name="adj4" fmla="val 50248"/>
              <a:gd name="adj5" fmla="val 81603"/>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latin typeface="Arial" panose="020B0604020202020204" pitchFamily="34" charset="0"/>
              <a:cs typeface="Arial" panose="020B0604020202020204" pitchFamily="34" charset="0"/>
            </a:endParaRPr>
          </a:p>
        </p:txBody>
      </p:sp>
      <p:sp>
        <p:nvSpPr>
          <p:cNvPr id="78" name="Arrow: U-Turn 77">
            <a:extLst>
              <a:ext uri="{FF2B5EF4-FFF2-40B4-BE49-F238E27FC236}">
                <a16:creationId xmlns:a16="http://schemas.microsoft.com/office/drawing/2014/main" id="{242CD676-2D7E-47DE-831F-3672C98D9910}"/>
              </a:ext>
            </a:extLst>
          </p:cNvPr>
          <p:cNvSpPr/>
          <p:nvPr/>
        </p:nvSpPr>
        <p:spPr>
          <a:xfrm>
            <a:off x="4011058" y="1457128"/>
            <a:ext cx="431612" cy="389559"/>
          </a:xfrm>
          <a:prstGeom prst="uturnArrow">
            <a:avLst>
              <a:gd name="adj1" fmla="val 29401"/>
              <a:gd name="adj2" fmla="val 25000"/>
              <a:gd name="adj3" fmla="val 29402"/>
              <a:gd name="adj4" fmla="val 50248"/>
              <a:gd name="adj5" fmla="val 81603"/>
            </a:avLst>
          </a:prstGeom>
          <a:solidFill>
            <a:srgbClr val="FF6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latin typeface="Arial" panose="020B0604020202020204" pitchFamily="34" charset="0"/>
              <a:cs typeface="Arial" panose="020B0604020202020204" pitchFamily="34" charset="0"/>
            </a:endParaRPr>
          </a:p>
        </p:txBody>
      </p:sp>
      <p:sp>
        <p:nvSpPr>
          <p:cNvPr id="79" name="Arrow: U-Turn 78">
            <a:extLst>
              <a:ext uri="{FF2B5EF4-FFF2-40B4-BE49-F238E27FC236}">
                <a16:creationId xmlns:a16="http://schemas.microsoft.com/office/drawing/2014/main" id="{EC28077A-F10C-4431-85A6-35A59D8D6DDC}"/>
              </a:ext>
            </a:extLst>
          </p:cNvPr>
          <p:cNvSpPr/>
          <p:nvPr/>
        </p:nvSpPr>
        <p:spPr>
          <a:xfrm>
            <a:off x="5225536" y="1457127"/>
            <a:ext cx="431612" cy="389559"/>
          </a:xfrm>
          <a:prstGeom prst="uturnArrow">
            <a:avLst>
              <a:gd name="adj1" fmla="val 29401"/>
              <a:gd name="adj2" fmla="val 25000"/>
              <a:gd name="adj3" fmla="val 29402"/>
              <a:gd name="adj4" fmla="val 50248"/>
              <a:gd name="adj5" fmla="val 81603"/>
            </a:avLst>
          </a:prstGeom>
          <a:solidFill>
            <a:srgbClr val="FB93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latin typeface="Arial" panose="020B0604020202020204" pitchFamily="34" charset="0"/>
              <a:cs typeface="Arial" panose="020B0604020202020204" pitchFamily="34" charset="0"/>
            </a:endParaRPr>
          </a:p>
        </p:txBody>
      </p:sp>
      <p:sp>
        <p:nvSpPr>
          <p:cNvPr id="80" name="Arrow: U-Turn 79">
            <a:extLst>
              <a:ext uri="{FF2B5EF4-FFF2-40B4-BE49-F238E27FC236}">
                <a16:creationId xmlns:a16="http://schemas.microsoft.com/office/drawing/2014/main" id="{C48CA9AC-ADC5-49D4-844F-3A04BC2A5AF7}"/>
              </a:ext>
            </a:extLst>
          </p:cNvPr>
          <p:cNvSpPr/>
          <p:nvPr/>
        </p:nvSpPr>
        <p:spPr>
          <a:xfrm>
            <a:off x="6440014" y="1461278"/>
            <a:ext cx="431612" cy="389559"/>
          </a:xfrm>
          <a:prstGeom prst="uturnArrow">
            <a:avLst>
              <a:gd name="adj1" fmla="val 29401"/>
              <a:gd name="adj2" fmla="val 25000"/>
              <a:gd name="adj3" fmla="val 29402"/>
              <a:gd name="adj4" fmla="val 50248"/>
              <a:gd name="adj5" fmla="val 81603"/>
            </a:avLst>
          </a:prstGeom>
          <a:solidFill>
            <a:srgbClr val="D29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latin typeface="Arial" panose="020B0604020202020204" pitchFamily="34" charset="0"/>
              <a:cs typeface="Arial" panose="020B0604020202020204" pitchFamily="34" charset="0"/>
            </a:endParaRPr>
          </a:p>
        </p:txBody>
      </p:sp>
      <p:sp>
        <p:nvSpPr>
          <p:cNvPr id="82" name="Arrow: U-Turn 81">
            <a:extLst>
              <a:ext uri="{FF2B5EF4-FFF2-40B4-BE49-F238E27FC236}">
                <a16:creationId xmlns:a16="http://schemas.microsoft.com/office/drawing/2014/main" id="{4D7C12F8-7DA2-412D-890A-FB151A4C5E76}"/>
              </a:ext>
            </a:extLst>
          </p:cNvPr>
          <p:cNvSpPr/>
          <p:nvPr/>
        </p:nvSpPr>
        <p:spPr>
          <a:xfrm rot="16200000" flipV="1">
            <a:off x="1561077" y="1433375"/>
            <a:ext cx="431612" cy="389559"/>
          </a:xfrm>
          <a:prstGeom prst="uturnArrow">
            <a:avLst>
              <a:gd name="adj1" fmla="val 29401"/>
              <a:gd name="adj2" fmla="val 25000"/>
              <a:gd name="adj3" fmla="val 29402"/>
              <a:gd name="adj4" fmla="val 50248"/>
              <a:gd name="adj5" fmla="val 81603"/>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latin typeface="Arial" panose="020B0604020202020204" pitchFamily="34" charset="0"/>
              <a:cs typeface="Arial" panose="020B0604020202020204" pitchFamily="34" charset="0"/>
            </a:endParaRPr>
          </a:p>
        </p:txBody>
      </p:sp>
      <p:sp>
        <p:nvSpPr>
          <p:cNvPr id="86" name="Text Placeholder 2">
            <a:extLst>
              <a:ext uri="{FF2B5EF4-FFF2-40B4-BE49-F238E27FC236}">
                <a16:creationId xmlns:a16="http://schemas.microsoft.com/office/drawing/2014/main" id="{7B2C66B5-818E-4353-9617-BE28F7EB07B6}"/>
              </a:ext>
            </a:extLst>
          </p:cNvPr>
          <p:cNvSpPr txBox="1">
            <a:spLocks/>
          </p:cNvSpPr>
          <p:nvPr/>
        </p:nvSpPr>
        <p:spPr>
          <a:xfrm>
            <a:off x="135994" y="2015483"/>
            <a:ext cx="1286406" cy="570116"/>
          </a:xfrm>
          <a:prstGeom prst="rect">
            <a:avLst/>
          </a:prstGeom>
        </p:spPr>
        <p:txBody>
          <a:bodyPr/>
          <a:lstStyle>
            <a:lvl1pPr marL="257175" indent="-257175" algn="l" defTabSz="342900" rtl="0" eaLnBrk="1" latinLnBrk="0" hangingPunct="1">
              <a:spcBef>
                <a:spcPct val="20000"/>
              </a:spcBef>
              <a:buFont typeface="Arial"/>
              <a:buChar char="•"/>
              <a:defRPr sz="2000" b="0" i="0" kern="1200">
                <a:solidFill>
                  <a:schemeClr val="tx1"/>
                </a:solidFill>
                <a:latin typeface="Arial" panose="020B0604020202020204" pitchFamily="34" charset="0"/>
                <a:ea typeface="+mn-ea"/>
                <a:cs typeface="Arial" panose="020B0604020202020204" pitchFamily="34" charset="0"/>
              </a:defRPr>
            </a:lvl1pPr>
            <a:lvl2pPr marL="557213" indent="-214313" algn="l" defTabSz="342900" rtl="0" eaLnBrk="1" latinLnBrk="0" hangingPunct="1">
              <a:spcBef>
                <a:spcPct val="20000"/>
              </a:spcBef>
              <a:buFont typeface="Arial"/>
              <a:buChar char="–"/>
              <a:defRPr sz="2000" b="0" i="0" kern="1200">
                <a:solidFill>
                  <a:schemeClr val="tx1"/>
                </a:solidFill>
                <a:latin typeface="Arial" panose="020B0604020202020204" pitchFamily="34" charset="0"/>
                <a:ea typeface="+mn-ea"/>
                <a:cs typeface="Arial" panose="020B0604020202020204" pitchFamily="34" charset="0"/>
              </a:defRPr>
            </a:lvl2pPr>
            <a:lvl3pPr marL="857250" indent="-171450" algn="l" defTabSz="342900" rtl="0" eaLnBrk="1" latinLnBrk="0" hangingPunct="1">
              <a:spcBef>
                <a:spcPct val="20000"/>
              </a:spcBef>
              <a:buFont typeface="Arial"/>
              <a:buChar char="•"/>
              <a:defRPr sz="1600" b="0" i="0" kern="1200">
                <a:solidFill>
                  <a:schemeClr val="tx1"/>
                </a:solidFill>
                <a:latin typeface="Arial" panose="020B0604020202020204" pitchFamily="34" charset="0"/>
                <a:ea typeface="+mn-ea"/>
                <a:cs typeface="Arial" panose="020B0604020202020204" pitchFamily="34" charset="0"/>
              </a:defRPr>
            </a:lvl3pPr>
            <a:lvl4pPr marL="1200150" indent="-171450" algn="l" defTabSz="342900" rtl="0" eaLnBrk="1" latinLnBrk="0" hangingPunct="1">
              <a:spcBef>
                <a:spcPct val="20000"/>
              </a:spcBef>
              <a:buFont typeface="Arial"/>
              <a:buChar char="–"/>
              <a:defRPr sz="1400" b="0" i="0" kern="1200">
                <a:solidFill>
                  <a:schemeClr val="tx1"/>
                </a:solidFill>
                <a:latin typeface="Arial" panose="020B0604020202020204" pitchFamily="34" charset="0"/>
                <a:ea typeface="+mn-ea"/>
                <a:cs typeface="Arial" panose="020B0604020202020204" pitchFamily="34" charset="0"/>
              </a:defRPr>
            </a:lvl4pPr>
            <a:lvl5pPr marL="1543050" indent="-171450" algn="l" defTabSz="342900" rtl="0" eaLnBrk="1" latinLnBrk="0" hangingPunct="1">
              <a:spcBef>
                <a:spcPct val="20000"/>
              </a:spcBef>
              <a:buFont typeface="Arial"/>
              <a:buChar char="»"/>
              <a:defRPr sz="1400" b="0" i="0" kern="1200">
                <a:solidFill>
                  <a:schemeClr val="tx1"/>
                </a:solidFill>
                <a:latin typeface="Arial" panose="020B0604020202020204" pitchFamily="34" charset="0"/>
                <a:ea typeface="+mn-ea"/>
                <a:cs typeface="Arial" panose="020B0604020202020204"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lgn="ctr">
              <a:buFont typeface="Arial"/>
              <a:buNone/>
            </a:pPr>
            <a:r>
              <a:rPr lang="en-US" sz="1400" dirty="0">
                <a:solidFill>
                  <a:schemeClr val="tx2"/>
                </a:solidFill>
              </a:rPr>
              <a:t>Segment</a:t>
            </a:r>
          </a:p>
          <a:p>
            <a:pPr marL="0" indent="0" algn="ctr">
              <a:buFont typeface="Arial"/>
              <a:buNone/>
            </a:pPr>
            <a:r>
              <a:rPr lang="en-US" sz="1400" dirty="0">
                <a:solidFill>
                  <a:schemeClr val="tx2"/>
                </a:solidFill>
              </a:rPr>
              <a:t>Methodology:</a:t>
            </a:r>
            <a:endParaRPr lang="en-US" sz="1400" baseline="30000" dirty="0">
              <a:solidFill>
                <a:schemeClr val="tx2"/>
              </a:solidFill>
            </a:endParaRPr>
          </a:p>
        </p:txBody>
      </p:sp>
      <p:sp>
        <p:nvSpPr>
          <p:cNvPr id="92" name="TextBox 91">
            <a:extLst>
              <a:ext uri="{FF2B5EF4-FFF2-40B4-BE49-F238E27FC236}">
                <a16:creationId xmlns:a16="http://schemas.microsoft.com/office/drawing/2014/main" id="{0BEE7202-791E-4915-B610-0FB2BC2D65C2}"/>
              </a:ext>
            </a:extLst>
          </p:cNvPr>
          <p:cNvSpPr txBox="1"/>
          <p:nvPr/>
        </p:nvSpPr>
        <p:spPr>
          <a:xfrm>
            <a:off x="1187726" y="3023507"/>
            <a:ext cx="441146" cy="230832"/>
          </a:xfrm>
          <a:prstGeom prst="rect">
            <a:avLst/>
          </a:prstGeom>
          <a:noFill/>
        </p:spPr>
        <p:txBody>
          <a:bodyPr wrap="none" rtlCol="0">
            <a:spAutoFit/>
          </a:bodyPr>
          <a:lstStyle/>
          <a:p>
            <a:r>
              <a:rPr lang="en-US" sz="900" dirty="0">
                <a:latin typeface="Arial" charset="0"/>
                <a:ea typeface="Arial" charset="0"/>
                <a:cs typeface="Arial" charset="0"/>
              </a:rPr>
              <a:t>Time</a:t>
            </a:r>
          </a:p>
        </p:txBody>
      </p:sp>
      <p:sp>
        <p:nvSpPr>
          <p:cNvPr id="94" name="Rectangle 93">
            <a:extLst>
              <a:ext uri="{FF2B5EF4-FFF2-40B4-BE49-F238E27FC236}">
                <a16:creationId xmlns:a16="http://schemas.microsoft.com/office/drawing/2014/main" id="{BFE7A337-FA7B-4FFF-8BBB-19E7AE644345}"/>
              </a:ext>
            </a:extLst>
          </p:cNvPr>
          <p:cNvSpPr/>
          <p:nvPr/>
        </p:nvSpPr>
        <p:spPr>
          <a:xfrm>
            <a:off x="1582103" y="3120289"/>
            <a:ext cx="1219264" cy="57070"/>
          </a:xfrm>
          <a:prstGeom prst="rect">
            <a:avLst/>
          </a:prstGeom>
          <a:solidFill>
            <a:srgbClr val="91CF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Triangle 12">
            <a:extLst>
              <a:ext uri="{FF2B5EF4-FFF2-40B4-BE49-F238E27FC236}">
                <a16:creationId xmlns:a16="http://schemas.microsoft.com/office/drawing/2014/main" id="{BA945DB1-0BA0-4E2E-9C46-13DEFF1FA517}"/>
              </a:ext>
            </a:extLst>
          </p:cNvPr>
          <p:cNvSpPr/>
          <p:nvPr/>
        </p:nvSpPr>
        <p:spPr>
          <a:xfrm rot="5400000">
            <a:off x="7538071" y="3103213"/>
            <a:ext cx="114542" cy="88510"/>
          </a:xfrm>
          <a:prstGeom prst="triangle">
            <a:avLst/>
          </a:prstGeom>
          <a:solidFill>
            <a:srgbClr val="D296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5" name="Rectangle 94">
            <a:extLst>
              <a:ext uri="{FF2B5EF4-FFF2-40B4-BE49-F238E27FC236}">
                <a16:creationId xmlns:a16="http://schemas.microsoft.com/office/drawing/2014/main" id="{1C6CAE5B-9404-4130-909E-9616BBCB1A87}"/>
              </a:ext>
            </a:extLst>
          </p:cNvPr>
          <p:cNvSpPr/>
          <p:nvPr/>
        </p:nvSpPr>
        <p:spPr>
          <a:xfrm>
            <a:off x="2703986" y="3120288"/>
            <a:ext cx="1307072" cy="57071"/>
          </a:xfrm>
          <a:prstGeom prst="rect">
            <a:avLst/>
          </a:prstGeom>
          <a:gradFill>
            <a:gsLst>
              <a:gs pos="0">
                <a:srgbClr val="00B0F0">
                  <a:alpha val="0"/>
                </a:srgbClr>
              </a:gs>
              <a:gs pos="4000">
                <a:srgbClr val="00B0F0"/>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94E40DCB-F7C9-456E-8DDC-12B6A099DDBF}"/>
              </a:ext>
            </a:extLst>
          </p:cNvPr>
          <p:cNvSpPr/>
          <p:nvPr/>
        </p:nvSpPr>
        <p:spPr>
          <a:xfrm>
            <a:off x="3918464" y="3120288"/>
            <a:ext cx="1305838" cy="57071"/>
          </a:xfrm>
          <a:prstGeom prst="rect">
            <a:avLst/>
          </a:prstGeom>
          <a:gradFill>
            <a:gsLst>
              <a:gs pos="0">
                <a:srgbClr val="FF6642">
                  <a:alpha val="0"/>
                </a:srgbClr>
              </a:gs>
              <a:gs pos="4000">
                <a:srgbClr val="FF664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1B1450C6-6863-4EFD-B2C0-88AA27089CD1}"/>
              </a:ext>
            </a:extLst>
          </p:cNvPr>
          <p:cNvSpPr/>
          <p:nvPr/>
        </p:nvSpPr>
        <p:spPr>
          <a:xfrm>
            <a:off x="5128154" y="3120288"/>
            <a:ext cx="1305838" cy="57071"/>
          </a:xfrm>
          <a:prstGeom prst="rect">
            <a:avLst/>
          </a:prstGeom>
          <a:gradFill>
            <a:gsLst>
              <a:gs pos="0">
                <a:srgbClr val="FB9334">
                  <a:alpha val="0"/>
                </a:srgbClr>
              </a:gs>
              <a:gs pos="4000">
                <a:srgbClr val="FB9334"/>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9771C1D7-37C8-4954-ABBB-F0746F435793}"/>
              </a:ext>
            </a:extLst>
          </p:cNvPr>
          <p:cNvSpPr/>
          <p:nvPr/>
        </p:nvSpPr>
        <p:spPr>
          <a:xfrm>
            <a:off x="6341397" y="3120288"/>
            <a:ext cx="1220499" cy="57071"/>
          </a:xfrm>
          <a:prstGeom prst="rect">
            <a:avLst/>
          </a:prstGeom>
          <a:gradFill>
            <a:gsLst>
              <a:gs pos="0">
                <a:srgbClr val="D296C7">
                  <a:alpha val="0"/>
                </a:srgbClr>
              </a:gs>
              <a:gs pos="4000">
                <a:srgbClr val="D296C7"/>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4EDD8993-0FDC-4D51-9265-2676DA072EB1}"/>
              </a:ext>
            </a:extLst>
          </p:cNvPr>
          <p:cNvSpPr txBox="1"/>
          <p:nvPr/>
        </p:nvSpPr>
        <p:spPr>
          <a:xfrm>
            <a:off x="675428" y="1395755"/>
            <a:ext cx="1024597" cy="230832"/>
          </a:xfrm>
          <a:prstGeom prst="rect">
            <a:avLst/>
          </a:prstGeom>
          <a:noFill/>
        </p:spPr>
        <p:txBody>
          <a:bodyPr wrap="square" rtlCol="0">
            <a:spAutoFit/>
          </a:bodyPr>
          <a:lstStyle/>
          <a:p>
            <a:pPr algn="r"/>
            <a:r>
              <a:rPr lang="en-US" sz="900" dirty="0">
                <a:latin typeface="Arial" charset="0"/>
                <a:ea typeface="Arial" charset="0"/>
                <a:cs typeface="Arial" charset="0"/>
              </a:rPr>
              <a:t>Monthly income</a:t>
            </a:r>
          </a:p>
        </p:txBody>
      </p:sp>
    </p:spTree>
    <p:extLst>
      <p:ext uri="{BB962C8B-B14F-4D97-AF65-F5344CB8AC3E}">
        <p14:creationId xmlns:p14="http://schemas.microsoft.com/office/powerpoint/2010/main" val="3875169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885" y="254833"/>
            <a:ext cx="8560321" cy="608846"/>
          </a:xfrm>
        </p:spPr>
        <p:txBody>
          <a:bodyPr/>
          <a:lstStyle/>
          <a:p>
            <a:r>
              <a:rPr lang="en-US" dirty="0"/>
              <a:t>Investment &amp; Behavioral Risks</a:t>
            </a:r>
          </a:p>
        </p:txBody>
      </p:sp>
      <p:sp>
        <p:nvSpPr>
          <p:cNvPr id="51" name="TextBox 50">
            <a:extLst>
              <a:ext uri="{FF2B5EF4-FFF2-40B4-BE49-F238E27FC236}">
                <a16:creationId xmlns:a16="http://schemas.microsoft.com/office/drawing/2014/main" id="{ACC7713B-9091-463C-AB05-1E5513FED423}"/>
              </a:ext>
            </a:extLst>
          </p:cNvPr>
          <p:cNvSpPr txBox="1"/>
          <p:nvPr/>
        </p:nvSpPr>
        <p:spPr>
          <a:xfrm>
            <a:off x="1582101" y="807788"/>
            <a:ext cx="2336363"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Arial" panose="020B0604020202020204" pitchFamily="34" charset="0"/>
                <a:cs typeface="Arial" panose="020B0604020202020204" pitchFamily="34" charset="0"/>
              </a:rPr>
              <a:t>Eliminate</a:t>
            </a:r>
          </a:p>
          <a:p>
            <a:pPr algn="ctr"/>
            <a:r>
              <a:rPr lang="en-US" sz="1200" i="1" dirty="0">
                <a:latin typeface="Arial" panose="020B0604020202020204" pitchFamily="34" charset="0"/>
                <a:cs typeface="Arial" panose="020B0604020202020204" pitchFamily="34" charset="0"/>
              </a:rPr>
              <a:t>Sequence of Returns </a:t>
            </a:r>
            <a:r>
              <a:rPr lang="en-US" sz="1200" dirty="0">
                <a:latin typeface="Arial" panose="020B0604020202020204" pitchFamily="34" charset="0"/>
                <a:cs typeface="Arial" panose="020B0604020202020204" pitchFamily="34" charset="0"/>
              </a:rPr>
              <a:t>Risk</a:t>
            </a:r>
          </a:p>
        </p:txBody>
      </p:sp>
      <p:sp>
        <p:nvSpPr>
          <p:cNvPr id="52" name="Right Brace 51">
            <a:extLst>
              <a:ext uri="{FF2B5EF4-FFF2-40B4-BE49-F238E27FC236}">
                <a16:creationId xmlns:a16="http://schemas.microsoft.com/office/drawing/2014/main" id="{4D533C54-0E4B-48AD-BDC4-5C59E20F31FE}"/>
              </a:ext>
            </a:extLst>
          </p:cNvPr>
          <p:cNvSpPr/>
          <p:nvPr/>
        </p:nvSpPr>
        <p:spPr>
          <a:xfrm rot="5400000" flipH="1">
            <a:off x="2698054" y="143571"/>
            <a:ext cx="104460" cy="2336363"/>
          </a:xfrm>
          <a:prstGeom prst="rightBrace">
            <a:avLst/>
          </a:prstGeom>
          <a:ln>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54" name="Rectangle 53">
            <a:extLst>
              <a:ext uri="{FF2B5EF4-FFF2-40B4-BE49-F238E27FC236}">
                <a16:creationId xmlns:a16="http://schemas.microsoft.com/office/drawing/2014/main" id="{83F3DFB3-B3AC-4523-B405-7A6D0935147E}"/>
              </a:ext>
            </a:extLst>
          </p:cNvPr>
          <p:cNvSpPr/>
          <p:nvPr/>
        </p:nvSpPr>
        <p:spPr>
          <a:xfrm>
            <a:off x="1582103" y="1804084"/>
            <a:ext cx="1121883" cy="1208494"/>
          </a:xfrm>
          <a:prstGeom prst="rect">
            <a:avLst/>
          </a:prstGeom>
          <a:solidFill>
            <a:schemeClr val="bg1"/>
          </a:solidFill>
          <a:ln>
            <a:noFill/>
          </a:ln>
          <a:effectLst>
            <a:outerShdw blurRad="292100" dist="76200" dir="5400000" sx="105000" sy="105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endParaRPr lang="en-US" sz="1100" dirty="0">
              <a:solidFill>
                <a:schemeClr val="bg1">
                  <a:lumMod val="50000"/>
                </a:schemeClr>
              </a:solidFill>
              <a:latin typeface="Arial" panose="020B0604020202020204" pitchFamily="34" charset="0"/>
              <a:ea typeface="Open Sans" panose="020B0606030504020204" pitchFamily="34" charset="0"/>
              <a:cs typeface="Arial" panose="020B0604020202020204" pitchFamily="34" charset="0"/>
            </a:endParaRPr>
          </a:p>
        </p:txBody>
      </p:sp>
      <p:sp>
        <p:nvSpPr>
          <p:cNvPr id="55" name="Rectangle 54">
            <a:extLst>
              <a:ext uri="{FF2B5EF4-FFF2-40B4-BE49-F238E27FC236}">
                <a16:creationId xmlns:a16="http://schemas.microsoft.com/office/drawing/2014/main" id="{66993B8B-8809-48DF-A5B4-0B6842FB4292}"/>
              </a:ext>
            </a:extLst>
          </p:cNvPr>
          <p:cNvSpPr/>
          <p:nvPr/>
        </p:nvSpPr>
        <p:spPr>
          <a:xfrm>
            <a:off x="1582103" y="1804084"/>
            <a:ext cx="1121883" cy="289624"/>
          </a:xfrm>
          <a:prstGeom prst="rect">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ea typeface="Roboto Condensed" panose="02000000000000000000" pitchFamily="2" charset="0"/>
                <a:cs typeface="Arial" panose="020B0604020202020204" pitchFamily="34" charset="0"/>
              </a:rPr>
              <a:t>Segment 1</a:t>
            </a:r>
          </a:p>
        </p:txBody>
      </p:sp>
      <p:sp>
        <p:nvSpPr>
          <p:cNvPr id="56" name="Rectangle 55">
            <a:extLst>
              <a:ext uri="{FF2B5EF4-FFF2-40B4-BE49-F238E27FC236}">
                <a16:creationId xmlns:a16="http://schemas.microsoft.com/office/drawing/2014/main" id="{8C344BD3-B132-4DF4-A679-AEBACF69C207}"/>
              </a:ext>
            </a:extLst>
          </p:cNvPr>
          <p:cNvSpPr/>
          <p:nvPr/>
        </p:nvSpPr>
        <p:spPr>
          <a:xfrm>
            <a:off x="1582103" y="2722955"/>
            <a:ext cx="1121883" cy="289623"/>
          </a:xfrm>
          <a:prstGeom prst="rect">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ea typeface="Roboto Condensed" panose="02000000000000000000" pitchFamily="2" charset="0"/>
                <a:cs typeface="Arial" panose="020B0604020202020204" pitchFamily="34" charset="0"/>
              </a:rPr>
              <a:t>ROR</a:t>
            </a:r>
          </a:p>
        </p:txBody>
      </p:sp>
      <p:sp>
        <p:nvSpPr>
          <p:cNvPr id="57" name="Rectangle 56">
            <a:extLst>
              <a:ext uri="{FF2B5EF4-FFF2-40B4-BE49-F238E27FC236}">
                <a16:creationId xmlns:a16="http://schemas.microsoft.com/office/drawing/2014/main" id="{D63BD1FB-A744-4D67-96D3-23E498A6EEAF}"/>
              </a:ext>
            </a:extLst>
          </p:cNvPr>
          <p:cNvSpPr/>
          <p:nvPr/>
        </p:nvSpPr>
        <p:spPr>
          <a:xfrm>
            <a:off x="1582103" y="2103359"/>
            <a:ext cx="1121883" cy="61959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50000"/>
                  </a:schemeClr>
                </a:solidFill>
                <a:latin typeface="Arial" panose="020B0604020202020204" pitchFamily="34" charset="0"/>
                <a:ea typeface="Roboto Condensed" panose="02000000000000000000" pitchFamily="2" charset="0"/>
                <a:cs typeface="Arial" panose="020B0604020202020204" pitchFamily="34" charset="0"/>
              </a:rPr>
              <a:t>No Market Risk</a:t>
            </a:r>
          </a:p>
        </p:txBody>
      </p:sp>
      <p:sp>
        <p:nvSpPr>
          <p:cNvPr id="58" name="Rectangle 57">
            <a:extLst>
              <a:ext uri="{FF2B5EF4-FFF2-40B4-BE49-F238E27FC236}">
                <a16:creationId xmlns:a16="http://schemas.microsoft.com/office/drawing/2014/main" id="{8B1645EC-C64A-4393-9918-5D5DEA1DDFEC}"/>
              </a:ext>
            </a:extLst>
          </p:cNvPr>
          <p:cNvSpPr/>
          <p:nvPr/>
        </p:nvSpPr>
        <p:spPr>
          <a:xfrm>
            <a:off x="2796581" y="1804084"/>
            <a:ext cx="1121883" cy="1208494"/>
          </a:xfrm>
          <a:prstGeom prst="rect">
            <a:avLst/>
          </a:prstGeom>
          <a:solidFill>
            <a:schemeClr val="bg1"/>
          </a:solidFill>
          <a:ln>
            <a:noFill/>
          </a:ln>
          <a:effectLst>
            <a:outerShdw blurRad="292100" dist="76200" dir="5400000" sx="105000" sy="105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endParaRPr lang="en-US" sz="1100" dirty="0">
              <a:solidFill>
                <a:schemeClr val="bg1">
                  <a:lumMod val="50000"/>
                </a:schemeClr>
              </a:solidFill>
              <a:latin typeface="Arial" panose="020B0604020202020204" pitchFamily="34" charset="0"/>
              <a:ea typeface="Open Sans" panose="020B0606030504020204" pitchFamily="34" charset="0"/>
              <a:cs typeface="Arial" panose="020B0604020202020204" pitchFamily="34" charset="0"/>
            </a:endParaRPr>
          </a:p>
        </p:txBody>
      </p:sp>
      <p:sp>
        <p:nvSpPr>
          <p:cNvPr id="59" name="Rectangle 58">
            <a:extLst>
              <a:ext uri="{FF2B5EF4-FFF2-40B4-BE49-F238E27FC236}">
                <a16:creationId xmlns:a16="http://schemas.microsoft.com/office/drawing/2014/main" id="{7BBAB767-6DCF-4CEA-8413-C29FCD9CAB74}"/>
              </a:ext>
            </a:extLst>
          </p:cNvPr>
          <p:cNvSpPr/>
          <p:nvPr/>
        </p:nvSpPr>
        <p:spPr>
          <a:xfrm>
            <a:off x="2796581" y="1804084"/>
            <a:ext cx="1121883" cy="289624"/>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ea typeface="Roboto Condensed" panose="02000000000000000000" pitchFamily="2" charset="0"/>
                <a:cs typeface="Arial" panose="020B0604020202020204" pitchFamily="34" charset="0"/>
              </a:rPr>
              <a:t>Segment 2</a:t>
            </a:r>
          </a:p>
        </p:txBody>
      </p:sp>
      <p:sp>
        <p:nvSpPr>
          <p:cNvPr id="60" name="Rectangle 59">
            <a:extLst>
              <a:ext uri="{FF2B5EF4-FFF2-40B4-BE49-F238E27FC236}">
                <a16:creationId xmlns:a16="http://schemas.microsoft.com/office/drawing/2014/main" id="{1FC051C1-2E46-4D7D-AED5-D2DD16193E23}"/>
              </a:ext>
            </a:extLst>
          </p:cNvPr>
          <p:cNvSpPr/>
          <p:nvPr/>
        </p:nvSpPr>
        <p:spPr>
          <a:xfrm>
            <a:off x="2796581" y="2722955"/>
            <a:ext cx="1121883" cy="289623"/>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ea typeface="Roboto Condensed" panose="02000000000000000000" pitchFamily="2" charset="0"/>
                <a:cs typeface="Arial" panose="020B0604020202020204" pitchFamily="34" charset="0"/>
              </a:rPr>
              <a:t>ROR</a:t>
            </a:r>
          </a:p>
        </p:txBody>
      </p:sp>
      <p:sp>
        <p:nvSpPr>
          <p:cNvPr id="61" name="Rectangle 60">
            <a:extLst>
              <a:ext uri="{FF2B5EF4-FFF2-40B4-BE49-F238E27FC236}">
                <a16:creationId xmlns:a16="http://schemas.microsoft.com/office/drawing/2014/main" id="{DFB91358-59FC-4032-BEBC-A011B8B94B74}"/>
              </a:ext>
            </a:extLst>
          </p:cNvPr>
          <p:cNvSpPr/>
          <p:nvPr/>
        </p:nvSpPr>
        <p:spPr>
          <a:xfrm>
            <a:off x="2796581" y="2103359"/>
            <a:ext cx="1121883" cy="61959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50000"/>
                  </a:schemeClr>
                </a:solidFill>
                <a:latin typeface="Arial" panose="020B0604020202020204" pitchFamily="34" charset="0"/>
                <a:ea typeface="Roboto Condensed" panose="02000000000000000000" pitchFamily="2" charset="0"/>
                <a:cs typeface="Arial" panose="020B0604020202020204" pitchFamily="34" charset="0"/>
              </a:rPr>
              <a:t>Conservative</a:t>
            </a:r>
          </a:p>
        </p:txBody>
      </p:sp>
      <p:sp>
        <p:nvSpPr>
          <p:cNvPr id="62" name="Rectangle 61">
            <a:extLst>
              <a:ext uri="{FF2B5EF4-FFF2-40B4-BE49-F238E27FC236}">
                <a16:creationId xmlns:a16="http://schemas.microsoft.com/office/drawing/2014/main" id="{8D21A8F6-4250-4019-8E3E-2E4CA36821B9}"/>
              </a:ext>
            </a:extLst>
          </p:cNvPr>
          <p:cNvSpPr/>
          <p:nvPr/>
        </p:nvSpPr>
        <p:spPr>
          <a:xfrm>
            <a:off x="4011058" y="1804084"/>
            <a:ext cx="1121883" cy="1208494"/>
          </a:xfrm>
          <a:prstGeom prst="rect">
            <a:avLst/>
          </a:prstGeom>
          <a:solidFill>
            <a:schemeClr val="bg1"/>
          </a:solidFill>
          <a:ln>
            <a:noFill/>
          </a:ln>
          <a:effectLst>
            <a:outerShdw blurRad="292100" dist="76200" dir="5400000" sx="105000" sy="105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endParaRPr lang="en-US" sz="1100" dirty="0">
              <a:solidFill>
                <a:schemeClr val="bg1">
                  <a:lumMod val="50000"/>
                </a:schemeClr>
              </a:solidFill>
              <a:latin typeface="Arial" panose="020B0604020202020204" pitchFamily="34" charset="0"/>
              <a:ea typeface="Open Sans" panose="020B0606030504020204" pitchFamily="34" charset="0"/>
              <a:cs typeface="Arial" panose="020B0604020202020204" pitchFamily="34" charset="0"/>
            </a:endParaRPr>
          </a:p>
        </p:txBody>
      </p:sp>
      <p:sp>
        <p:nvSpPr>
          <p:cNvPr id="63" name="Rectangle 62">
            <a:extLst>
              <a:ext uri="{FF2B5EF4-FFF2-40B4-BE49-F238E27FC236}">
                <a16:creationId xmlns:a16="http://schemas.microsoft.com/office/drawing/2014/main" id="{E48DF3E5-C750-4C1A-B82B-404CA9DF0CD9}"/>
              </a:ext>
            </a:extLst>
          </p:cNvPr>
          <p:cNvSpPr/>
          <p:nvPr/>
        </p:nvSpPr>
        <p:spPr>
          <a:xfrm>
            <a:off x="4011058" y="1804084"/>
            <a:ext cx="1121883" cy="289624"/>
          </a:xfrm>
          <a:prstGeom prst="rect">
            <a:avLst/>
          </a:prstGeom>
          <a:solidFill>
            <a:srgbClr val="FF66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ea typeface="Roboto Condensed" panose="02000000000000000000" pitchFamily="2" charset="0"/>
                <a:cs typeface="Arial" panose="020B0604020202020204" pitchFamily="34" charset="0"/>
              </a:rPr>
              <a:t>Segment 3</a:t>
            </a:r>
          </a:p>
        </p:txBody>
      </p:sp>
      <p:sp>
        <p:nvSpPr>
          <p:cNvPr id="64" name="Rectangle 63">
            <a:extLst>
              <a:ext uri="{FF2B5EF4-FFF2-40B4-BE49-F238E27FC236}">
                <a16:creationId xmlns:a16="http://schemas.microsoft.com/office/drawing/2014/main" id="{EF25F28D-A4F1-4033-9855-6160F774454E}"/>
              </a:ext>
            </a:extLst>
          </p:cNvPr>
          <p:cNvSpPr/>
          <p:nvPr/>
        </p:nvSpPr>
        <p:spPr>
          <a:xfrm>
            <a:off x="4011058" y="2722955"/>
            <a:ext cx="1121883" cy="289623"/>
          </a:xfrm>
          <a:prstGeom prst="rect">
            <a:avLst/>
          </a:prstGeom>
          <a:solidFill>
            <a:srgbClr val="FF66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ea typeface="Roboto Condensed" panose="02000000000000000000" pitchFamily="2" charset="0"/>
                <a:cs typeface="Arial" panose="020B0604020202020204" pitchFamily="34" charset="0"/>
              </a:rPr>
              <a:t>ROR</a:t>
            </a:r>
          </a:p>
        </p:txBody>
      </p:sp>
      <p:sp>
        <p:nvSpPr>
          <p:cNvPr id="65" name="Rectangle 64">
            <a:extLst>
              <a:ext uri="{FF2B5EF4-FFF2-40B4-BE49-F238E27FC236}">
                <a16:creationId xmlns:a16="http://schemas.microsoft.com/office/drawing/2014/main" id="{A5433504-72EB-43CF-8807-71F3DDC8EAAF}"/>
              </a:ext>
            </a:extLst>
          </p:cNvPr>
          <p:cNvSpPr/>
          <p:nvPr/>
        </p:nvSpPr>
        <p:spPr>
          <a:xfrm>
            <a:off x="4011058" y="2103359"/>
            <a:ext cx="1121883" cy="61959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50000"/>
                  </a:schemeClr>
                </a:solidFill>
                <a:latin typeface="Arial" panose="020B0604020202020204" pitchFamily="34" charset="0"/>
                <a:ea typeface="Roboto Condensed" panose="02000000000000000000" pitchFamily="2" charset="0"/>
                <a:cs typeface="Arial" panose="020B0604020202020204" pitchFamily="34" charset="0"/>
              </a:rPr>
              <a:t>Conservative Growth</a:t>
            </a:r>
          </a:p>
        </p:txBody>
      </p:sp>
      <p:sp>
        <p:nvSpPr>
          <p:cNvPr id="66" name="Rectangle 65">
            <a:extLst>
              <a:ext uri="{FF2B5EF4-FFF2-40B4-BE49-F238E27FC236}">
                <a16:creationId xmlns:a16="http://schemas.microsoft.com/office/drawing/2014/main" id="{63AE10B9-AEF5-4A81-9DDE-A7A733BE28F8}"/>
              </a:ext>
            </a:extLst>
          </p:cNvPr>
          <p:cNvSpPr/>
          <p:nvPr/>
        </p:nvSpPr>
        <p:spPr>
          <a:xfrm>
            <a:off x="5225536" y="1804084"/>
            <a:ext cx="1121883" cy="1208494"/>
          </a:xfrm>
          <a:prstGeom prst="rect">
            <a:avLst/>
          </a:prstGeom>
          <a:solidFill>
            <a:schemeClr val="bg1"/>
          </a:solidFill>
          <a:ln>
            <a:noFill/>
          </a:ln>
          <a:effectLst>
            <a:outerShdw blurRad="292100" dist="76200" dir="5400000" sx="105000" sy="105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endParaRPr lang="en-US" sz="1100" dirty="0">
              <a:solidFill>
                <a:schemeClr val="bg1">
                  <a:lumMod val="50000"/>
                </a:schemeClr>
              </a:solidFill>
              <a:latin typeface="Arial" panose="020B0604020202020204" pitchFamily="34" charset="0"/>
              <a:ea typeface="Open Sans" panose="020B0606030504020204" pitchFamily="34" charset="0"/>
              <a:cs typeface="Arial" panose="020B0604020202020204" pitchFamily="34" charset="0"/>
            </a:endParaRPr>
          </a:p>
        </p:txBody>
      </p:sp>
      <p:sp>
        <p:nvSpPr>
          <p:cNvPr id="67" name="Rectangle 66">
            <a:extLst>
              <a:ext uri="{FF2B5EF4-FFF2-40B4-BE49-F238E27FC236}">
                <a16:creationId xmlns:a16="http://schemas.microsoft.com/office/drawing/2014/main" id="{36577937-F876-4930-98EE-6D6F433E8756}"/>
              </a:ext>
            </a:extLst>
          </p:cNvPr>
          <p:cNvSpPr/>
          <p:nvPr/>
        </p:nvSpPr>
        <p:spPr>
          <a:xfrm>
            <a:off x="5225536" y="1804084"/>
            <a:ext cx="1121883" cy="289624"/>
          </a:xfrm>
          <a:prstGeom prst="rect">
            <a:avLst/>
          </a:prstGeom>
          <a:solidFill>
            <a:srgbClr val="FB933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ea typeface="Roboto Condensed" panose="02000000000000000000" pitchFamily="2" charset="0"/>
                <a:cs typeface="Arial" panose="020B0604020202020204" pitchFamily="34" charset="0"/>
              </a:rPr>
              <a:t>Segment 4</a:t>
            </a:r>
          </a:p>
        </p:txBody>
      </p:sp>
      <p:sp>
        <p:nvSpPr>
          <p:cNvPr id="68" name="Rectangle 67">
            <a:extLst>
              <a:ext uri="{FF2B5EF4-FFF2-40B4-BE49-F238E27FC236}">
                <a16:creationId xmlns:a16="http://schemas.microsoft.com/office/drawing/2014/main" id="{9D36A60D-2B29-448F-85E6-C4049289AF10}"/>
              </a:ext>
            </a:extLst>
          </p:cNvPr>
          <p:cNvSpPr/>
          <p:nvPr/>
        </p:nvSpPr>
        <p:spPr>
          <a:xfrm>
            <a:off x="5225536" y="2722955"/>
            <a:ext cx="1121883" cy="289623"/>
          </a:xfrm>
          <a:prstGeom prst="rect">
            <a:avLst/>
          </a:prstGeom>
          <a:solidFill>
            <a:srgbClr val="FB933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ea typeface="Roboto Condensed" panose="02000000000000000000" pitchFamily="2" charset="0"/>
                <a:cs typeface="Arial" panose="020B0604020202020204" pitchFamily="34" charset="0"/>
              </a:rPr>
              <a:t>ROR</a:t>
            </a:r>
          </a:p>
        </p:txBody>
      </p:sp>
      <p:sp>
        <p:nvSpPr>
          <p:cNvPr id="69" name="Rectangle 68">
            <a:extLst>
              <a:ext uri="{FF2B5EF4-FFF2-40B4-BE49-F238E27FC236}">
                <a16:creationId xmlns:a16="http://schemas.microsoft.com/office/drawing/2014/main" id="{8F697466-E926-42E9-875B-F258B1AA155E}"/>
              </a:ext>
            </a:extLst>
          </p:cNvPr>
          <p:cNvSpPr/>
          <p:nvPr/>
        </p:nvSpPr>
        <p:spPr>
          <a:xfrm>
            <a:off x="5225536" y="2103359"/>
            <a:ext cx="1121883" cy="61959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50000"/>
                  </a:schemeClr>
                </a:solidFill>
                <a:latin typeface="Arial" panose="020B0604020202020204" pitchFamily="34" charset="0"/>
                <a:ea typeface="Roboto Condensed" panose="02000000000000000000" pitchFamily="2" charset="0"/>
                <a:cs typeface="Arial" panose="020B0604020202020204" pitchFamily="34" charset="0"/>
              </a:rPr>
              <a:t>Moderate Growth</a:t>
            </a:r>
          </a:p>
        </p:txBody>
      </p:sp>
      <p:sp>
        <p:nvSpPr>
          <p:cNvPr id="70" name="Rectangle 69">
            <a:extLst>
              <a:ext uri="{FF2B5EF4-FFF2-40B4-BE49-F238E27FC236}">
                <a16:creationId xmlns:a16="http://schemas.microsoft.com/office/drawing/2014/main" id="{970412BA-4B8F-4732-AFAE-E5481B80E89D}"/>
              </a:ext>
            </a:extLst>
          </p:cNvPr>
          <p:cNvSpPr/>
          <p:nvPr/>
        </p:nvSpPr>
        <p:spPr>
          <a:xfrm>
            <a:off x="6440014" y="1804084"/>
            <a:ext cx="1121883" cy="1208494"/>
          </a:xfrm>
          <a:prstGeom prst="rect">
            <a:avLst/>
          </a:prstGeom>
          <a:solidFill>
            <a:schemeClr val="bg1"/>
          </a:solidFill>
          <a:ln>
            <a:noFill/>
          </a:ln>
          <a:effectLst>
            <a:outerShdw blurRad="292100" dist="76200" dir="5400000" sx="105000" sy="105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endParaRPr lang="en-US" sz="1100" dirty="0">
              <a:solidFill>
                <a:schemeClr val="bg1">
                  <a:lumMod val="50000"/>
                </a:schemeClr>
              </a:solidFill>
              <a:latin typeface="Arial" panose="020B0604020202020204" pitchFamily="34" charset="0"/>
              <a:ea typeface="Open Sans" panose="020B0606030504020204" pitchFamily="34" charset="0"/>
              <a:cs typeface="Arial" panose="020B0604020202020204" pitchFamily="34" charset="0"/>
            </a:endParaRPr>
          </a:p>
        </p:txBody>
      </p:sp>
      <p:sp>
        <p:nvSpPr>
          <p:cNvPr id="71" name="Rectangle 70">
            <a:extLst>
              <a:ext uri="{FF2B5EF4-FFF2-40B4-BE49-F238E27FC236}">
                <a16:creationId xmlns:a16="http://schemas.microsoft.com/office/drawing/2014/main" id="{B4DC1DC8-5E87-4B2D-9FDB-AC87F183C320}"/>
              </a:ext>
            </a:extLst>
          </p:cNvPr>
          <p:cNvSpPr/>
          <p:nvPr/>
        </p:nvSpPr>
        <p:spPr>
          <a:xfrm>
            <a:off x="6440014" y="1804084"/>
            <a:ext cx="1121883" cy="289624"/>
          </a:xfrm>
          <a:prstGeom prst="rect">
            <a:avLst/>
          </a:prstGeom>
          <a:solidFill>
            <a:srgbClr val="D296C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ea typeface="Roboto Condensed" panose="02000000000000000000" pitchFamily="2" charset="0"/>
                <a:cs typeface="Arial" panose="020B0604020202020204" pitchFamily="34" charset="0"/>
              </a:rPr>
              <a:t>Segment 5</a:t>
            </a:r>
          </a:p>
        </p:txBody>
      </p:sp>
      <p:sp>
        <p:nvSpPr>
          <p:cNvPr id="72" name="Rectangle 71">
            <a:extLst>
              <a:ext uri="{FF2B5EF4-FFF2-40B4-BE49-F238E27FC236}">
                <a16:creationId xmlns:a16="http://schemas.microsoft.com/office/drawing/2014/main" id="{B80A1B93-F601-4AD1-B7E2-BC3B671D301C}"/>
              </a:ext>
            </a:extLst>
          </p:cNvPr>
          <p:cNvSpPr/>
          <p:nvPr/>
        </p:nvSpPr>
        <p:spPr>
          <a:xfrm>
            <a:off x="6440014" y="2722955"/>
            <a:ext cx="1121883" cy="289623"/>
          </a:xfrm>
          <a:prstGeom prst="rect">
            <a:avLst/>
          </a:prstGeom>
          <a:solidFill>
            <a:srgbClr val="D296C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ea typeface="Roboto Condensed" panose="02000000000000000000" pitchFamily="2" charset="0"/>
                <a:cs typeface="Arial" panose="020B0604020202020204" pitchFamily="34" charset="0"/>
              </a:rPr>
              <a:t>ROR</a:t>
            </a:r>
          </a:p>
        </p:txBody>
      </p:sp>
      <p:sp>
        <p:nvSpPr>
          <p:cNvPr id="73" name="Rectangle 72">
            <a:extLst>
              <a:ext uri="{FF2B5EF4-FFF2-40B4-BE49-F238E27FC236}">
                <a16:creationId xmlns:a16="http://schemas.microsoft.com/office/drawing/2014/main" id="{AA58A71A-2FA8-4089-A028-A494EB9442F0}"/>
              </a:ext>
            </a:extLst>
          </p:cNvPr>
          <p:cNvSpPr/>
          <p:nvPr/>
        </p:nvSpPr>
        <p:spPr>
          <a:xfrm>
            <a:off x="6440014" y="2103359"/>
            <a:ext cx="1121883" cy="61959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50000"/>
                  </a:schemeClr>
                </a:solidFill>
                <a:latin typeface="Arial" panose="020B0604020202020204" pitchFamily="34" charset="0"/>
                <a:ea typeface="Roboto Condensed" panose="02000000000000000000" pitchFamily="2" charset="0"/>
                <a:cs typeface="Arial" panose="020B0604020202020204" pitchFamily="34" charset="0"/>
              </a:rPr>
              <a:t>Growth</a:t>
            </a:r>
          </a:p>
        </p:txBody>
      </p:sp>
      <p:sp>
        <p:nvSpPr>
          <p:cNvPr id="75" name="Arrow: U-Turn 74">
            <a:extLst>
              <a:ext uri="{FF2B5EF4-FFF2-40B4-BE49-F238E27FC236}">
                <a16:creationId xmlns:a16="http://schemas.microsoft.com/office/drawing/2014/main" id="{72F37787-8681-4410-83BF-B5F25C40002C}"/>
              </a:ext>
            </a:extLst>
          </p:cNvPr>
          <p:cNvSpPr/>
          <p:nvPr/>
        </p:nvSpPr>
        <p:spPr>
          <a:xfrm>
            <a:off x="4011058" y="1457128"/>
            <a:ext cx="431612" cy="389559"/>
          </a:xfrm>
          <a:prstGeom prst="uturnArrow">
            <a:avLst>
              <a:gd name="adj1" fmla="val 29401"/>
              <a:gd name="adj2" fmla="val 25000"/>
              <a:gd name="adj3" fmla="val 29402"/>
              <a:gd name="adj4" fmla="val 50248"/>
              <a:gd name="adj5" fmla="val 81603"/>
            </a:avLst>
          </a:prstGeom>
          <a:solidFill>
            <a:srgbClr val="FF6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latin typeface="Arial" panose="020B0604020202020204" pitchFamily="34" charset="0"/>
              <a:cs typeface="Arial" panose="020B0604020202020204" pitchFamily="34" charset="0"/>
            </a:endParaRPr>
          </a:p>
        </p:txBody>
      </p:sp>
      <p:sp>
        <p:nvSpPr>
          <p:cNvPr id="76" name="Arrow: U-Turn 75">
            <a:extLst>
              <a:ext uri="{FF2B5EF4-FFF2-40B4-BE49-F238E27FC236}">
                <a16:creationId xmlns:a16="http://schemas.microsoft.com/office/drawing/2014/main" id="{4CE1991F-99A6-46FD-85B0-E5C950549E0B}"/>
              </a:ext>
            </a:extLst>
          </p:cNvPr>
          <p:cNvSpPr/>
          <p:nvPr/>
        </p:nvSpPr>
        <p:spPr>
          <a:xfrm>
            <a:off x="5225536" y="1457127"/>
            <a:ext cx="431612" cy="389559"/>
          </a:xfrm>
          <a:prstGeom prst="uturnArrow">
            <a:avLst>
              <a:gd name="adj1" fmla="val 29401"/>
              <a:gd name="adj2" fmla="val 25000"/>
              <a:gd name="adj3" fmla="val 29402"/>
              <a:gd name="adj4" fmla="val 50248"/>
              <a:gd name="adj5" fmla="val 81603"/>
            </a:avLst>
          </a:prstGeom>
          <a:solidFill>
            <a:srgbClr val="FB93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latin typeface="Arial" panose="020B0604020202020204" pitchFamily="34" charset="0"/>
              <a:cs typeface="Arial" panose="020B0604020202020204" pitchFamily="34" charset="0"/>
            </a:endParaRPr>
          </a:p>
        </p:txBody>
      </p:sp>
      <p:sp>
        <p:nvSpPr>
          <p:cNvPr id="77" name="Arrow: U-Turn 76">
            <a:extLst>
              <a:ext uri="{FF2B5EF4-FFF2-40B4-BE49-F238E27FC236}">
                <a16:creationId xmlns:a16="http://schemas.microsoft.com/office/drawing/2014/main" id="{AE272394-E37F-412C-80B1-31352E0FB695}"/>
              </a:ext>
            </a:extLst>
          </p:cNvPr>
          <p:cNvSpPr/>
          <p:nvPr/>
        </p:nvSpPr>
        <p:spPr>
          <a:xfrm>
            <a:off x="6440014" y="1461278"/>
            <a:ext cx="431612" cy="389559"/>
          </a:xfrm>
          <a:prstGeom prst="uturnArrow">
            <a:avLst>
              <a:gd name="adj1" fmla="val 29401"/>
              <a:gd name="adj2" fmla="val 25000"/>
              <a:gd name="adj3" fmla="val 29402"/>
              <a:gd name="adj4" fmla="val 50248"/>
              <a:gd name="adj5" fmla="val 81603"/>
            </a:avLst>
          </a:prstGeom>
          <a:solidFill>
            <a:srgbClr val="D29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latin typeface="Arial" panose="020B0604020202020204" pitchFamily="34" charset="0"/>
              <a:cs typeface="Arial" panose="020B0604020202020204" pitchFamily="34" charset="0"/>
            </a:endParaRPr>
          </a:p>
        </p:txBody>
      </p:sp>
      <p:sp>
        <p:nvSpPr>
          <p:cNvPr id="78" name="Arrow: U-Turn 77">
            <a:extLst>
              <a:ext uri="{FF2B5EF4-FFF2-40B4-BE49-F238E27FC236}">
                <a16:creationId xmlns:a16="http://schemas.microsoft.com/office/drawing/2014/main" id="{55FCE0FA-60DA-47B3-9A29-F687ED14476D}"/>
              </a:ext>
            </a:extLst>
          </p:cNvPr>
          <p:cNvSpPr/>
          <p:nvPr/>
        </p:nvSpPr>
        <p:spPr>
          <a:xfrm rot="16200000" flipV="1">
            <a:off x="2775553" y="1433376"/>
            <a:ext cx="431612" cy="389559"/>
          </a:xfrm>
          <a:prstGeom prst="uturnArrow">
            <a:avLst>
              <a:gd name="adj1" fmla="val 29401"/>
              <a:gd name="adj2" fmla="val 25000"/>
              <a:gd name="adj3" fmla="val 29402"/>
              <a:gd name="adj4" fmla="val 50248"/>
              <a:gd name="adj5" fmla="val 81603"/>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latin typeface="Arial" panose="020B0604020202020204" pitchFamily="34" charset="0"/>
              <a:cs typeface="Arial" panose="020B0604020202020204" pitchFamily="34" charset="0"/>
            </a:endParaRPr>
          </a:p>
        </p:txBody>
      </p:sp>
      <p:sp>
        <p:nvSpPr>
          <p:cNvPr id="79" name="Text Placeholder 2">
            <a:extLst>
              <a:ext uri="{FF2B5EF4-FFF2-40B4-BE49-F238E27FC236}">
                <a16:creationId xmlns:a16="http://schemas.microsoft.com/office/drawing/2014/main" id="{9CC20861-CF55-4C32-9047-DBFEA6789D14}"/>
              </a:ext>
            </a:extLst>
          </p:cNvPr>
          <p:cNvSpPr txBox="1">
            <a:spLocks/>
          </p:cNvSpPr>
          <p:nvPr/>
        </p:nvSpPr>
        <p:spPr>
          <a:xfrm>
            <a:off x="135994" y="2015483"/>
            <a:ext cx="1286406" cy="570116"/>
          </a:xfrm>
          <a:prstGeom prst="rect">
            <a:avLst/>
          </a:prstGeom>
        </p:spPr>
        <p:txBody>
          <a:bodyPr/>
          <a:lstStyle>
            <a:lvl1pPr marL="257175" indent="-257175" algn="l" defTabSz="342900" rtl="0" eaLnBrk="1" latinLnBrk="0" hangingPunct="1">
              <a:spcBef>
                <a:spcPct val="20000"/>
              </a:spcBef>
              <a:buFont typeface="Arial"/>
              <a:buChar char="•"/>
              <a:defRPr sz="2000" b="0" i="0" kern="1200">
                <a:solidFill>
                  <a:schemeClr val="tx1"/>
                </a:solidFill>
                <a:latin typeface="Arial" panose="020B0604020202020204" pitchFamily="34" charset="0"/>
                <a:ea typeface="+mn-ea"/>
                <a:cs typeface="Arial" panose="020B0604020202020204" pitchFamily="34" charset="0"/>
              </a:defRPr>
            </a:lvl1pPr>
            <a:lvl2pPr marL="557213" indent="-214313" algn="l" defTabSz="342900" rtl="0" eaLnBrk="1" latinLnBrk="0" hangingPunct="1">
              <a:spcBef>
                <a:spcPct val="20000"/>
              </a:spcBef>
              <a:buFont typeface="Arial"/>
              <a:buChar char="–"/>
              <a:defRPr sz="2000" b="0" i="0" kern="1200">
                <a:solidFill>
                  <a:schemeClr val="tx1"/>
                </a:solidFill>
                <a:latin typeface="Arial" panose="020B0604020202020204" pitchFamily="34" charset="0"/>
                <a:ea typeface="+mn-ea"/>
                <a:cs typeface="Arial" panose="020B0604020202020204" pitchFamily="34" charset="0"/>
              </a:defRPr>
            </a:lvl2pPr>
            <a:lvl3pPr marL="857250" indent="-171450" algn="l" defTabSz="342900" rtl="0" eaLnBrk="1" latinLnBrk="0" hangingPunct="1">
              <a:spcBef>
                <a:spcPct val="20000"/>
              </a:spcBef>
              <a:buFont typeface="Arial"/>
              <a:buChar char="•"/>
              <a:defRPr sz="1600" b="0" i="0" kern="1200">
                <a:solidFill>
                  <a:schemeClr val="tx1"/>
                </a:solidFill>
                <a:latin typeface="Arial" panose="020B0604020202020204" pitchFamily="34" charset="0"/>
                <a:ea typeface="+mn-ea"/>
                <a:cs typeface="Arial" panose="020B0604020202020204" pitchFamily="34" charset="0"/>
              </a:defRPr>
            </a:lvl3pPr>
            <a:lvl4pPr marL="1200150" indent="-171450" algn="l" defTabSz="342900" rtl="0" eaLnBrk="1" latinLnBrk="0" hangingPunct="1">
              <a:spcBef>
                <a:spcPct val="20000"/>
              </a:spcBef>
              <a:buFont typeface="Arial"/>
              <a:buChar char="–"/>
              <a:defRPr sz="1400" b="0" i="0" kern="1200">
                <a:solidFill>
                  <a:schemeClr val="tx1"/>
                </a:solidFill>
                <a:latin typeface="Arial" panose="020B0604020202020204" pitchFamily="34" charset="0"/>
                <a:ea typeface="+mn-ea"/>
                <a:cs typeface="Arial" panose="020B0604020202020204" pitchFamily="34" charset="0"/>
              </a:defRPr>
            </a:lvl4pPr>
            <a:lvl5pPr marL="1543050" indent="-171450" algn="l" defTabSz="342900" rtl="0" eaLnBrk="1" latinLnBrk="0" hangingPunct="1">
              <a:spcBef>
                <a:spcPct val="20000"/>
              </a:spcBef>
              <a:buFont typeface="Arial"/>
              <a:buChar char="»"/>
              <a:defRPr sz="1400" b="0" i="0" kern="1200">
                <a:solidFill>
                  <a:schemeClr val="tx1"/>
                </a:solidFill>
                <a:latin typeface="Arial" panose="020B0604020202020204" pitchFamily="34" charset="0"/>
                <a:ea typeface="+mn-ea"/>
                <a:cs typeface="Arial" panose="020B0604020202020204"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lgn="ctr">
              <a:buFont typeface="Arial"/>
              <a:buNone/>
            </a:pPr>
            <a:r>
              <a:rPr lang="en-US" sz="1400" dirty="0">
                <a:solidFill>
                  <a:schemeClr val="tx2"/>
                </a:solidFill>
              </a:rPr>
              <a:t>Segment</a:t>
            </a:r>
          </a:p>
          <a:p>
            <a:pPr marL="0" indent="0" algn="ctr">
              <a:buFont typeface="Arial"/>
              <a:buNone/>
            </a:pPr>
            <a:r>
              <a:rPr lang="en-US" sz="1400" dirty="0">
                <a:solidFill>
                  <a:schemeClr val="tx2"/>
                </a:solidFill>
              </a:rPr>
              <a:t>Methodology:</a:t>
            </a:r>
            <a:endParaRPr lang="en-US" sz="1400" baseline="30000" dirty="0">
              <a:solidFill>
                <a:schemeClr val="tx2"/>
              </a:solidFill>
            </a:endParaRPr>
          </a:p>
        </p:txBody>
      </p:sp>
      <p:sp>
        <p:nvSpPr>
          <p:cNvPr id="80" name="TextBox 79">
            <a:extLst>
              <a:ext uri="{FF2B5EF4-FFF2-40B4-BE49-F238E27FC236}">
                <a16:creationId xmlns:a16="http://schemas.microsoft.com/office/drawing/2014/main" id="{F6BE5949-C3F4-4353-B5BF-524448F0F199}"/>
              </a:ext>
            </a:extLst>
          </p:cNvPr>
          <p:cNvSpPr txBox="1"/>
          <p:nvPr/>
        </p:nvSpPr>
        <p:spPr>
          <a:xfrm>
            <a:off x="1187726" y="3023507"/>
            <a:ext cx="441146" cy="230832"/>
          </a:xfrm>
          <a:prstGeom prst="rect">
            <a:avLst/>
          </a:prstGeom>
          <a:noFill/>
        </p:spPr>
        <p:txBody>
          <a:bodyPr wrap="none" rtlCol="0">
            <a:spAutoFit/>
          </a:bodyPr>
          <a:lstStyle/>
          <a:p>
            <a:r>
              <a:rPr lang="en-US" sz="900" dirty="0">
                <a:latin typeface="Arial" charset="0"/>
                <a:ea typeface="Arial" charset="0"/>
                <a:cs typeface="Arial" charset="0"/>
              </a:rPr>
              <a:t>Time</a:t>
            </a:r>
          </a:p>
        </p:txBody>
      </p:sp>
      <p:sp>
        <p:nvSpPr>
          <p:cNvPr id="81" name="Rectangle 80">
            <a:extLst>
              <a:ext uri="{FF2B5EF4-FFF2-40B4-BE49-F238E27FC236}">
                <a16:creationId xmlns:a16="http://schemas.microsoft.com/office/drawing/2014/main" id="{AD6EC216-42E3-45DA-9C95-DB5096CAD75B}"/>
              </a:ext>
            </a:extLst>
          </p:cNvPr>
          <p:cNvSpPr/>
          <p:nvPr/>
        </p:nvSpPr>
        <p:spPr>
          <a:xfrm>
            <a:off x="1582103" y="3120289"/>
            <a:ext cx="1219264" cy="57070"/>
          </a:xfrm>
          <a:prstGeom prst="rect">
            <a:avLst/>
          </a:prstGeom>
          <a:solidFill>
            <a:srgbClr val="91CF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Triangle 12">
            <a:extLst>
              <a:ext uri="{FF2B5EF4-FFF2-40B4-BE49-F238E27FC236}">
                <a16:creationId xmlns:a16="http://schemas.microsoft.com/office/drawing/2014/main" id="{591BFCF9-2CC5-4513-BC14-5194B7A6C1F7}"/>
              </a:ext>
            </a:extLst>
          </p:cNvPr>
          <p:cNvSpPr/>
          <p:nvPr/>
        </p:nvSpPr>
        <p:spPr>
          <a:xfrm rot="5400000">
            <a:off x="7538071" y="3103213"/>
            <a:ext cx="114542" cy="88510"/>
          </a:xfrm>
          <a:prstGeom prst="triangle">
            <a:avLst/>
          </a:prstGeom>
          <a:solidFill>
            <a:srgbClr val="D296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 name="Rectangle 82">
            <a:extLst>
              <a:ext uri="{FF2B5EF4-FFF2-40B4-BE49-F238E27FC236}">
                <a16:creationId xmlns:a16="http://schemas.microsoft.com/office/drawing/2014/main" id="{C237A45E-829F-4B49-8A43-2A400FA0AD65}"/>
              </a:ext>
            </a:extLst>
          </p:cNvPr>
          <p:cNvSpPr/>
          <p:nvPr/>
        </p:nvSpPr>
        <p:spPr>
          <a:xfrm>
            <a:off x="2703986" y="3120288"/>
            <a:ext cx="1307072" cy="57071"/>
          </a:xfrm>
          <a:prstGeom prst="rect">
            <a:avLst/>
          </a:prstGeom>
          <a:gradFill>
            <a:gsLst>
              <a:gs pos="0">
                <a:srgbClr val="00B0F0">
                  <a:alpha val="0"/>
                </a:srgbClr>
              </a:gs>
              <a:gs pos="4000">
                <a:srgbClr val="00B0F0"/>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3CDE6E9D-3A49-4E75-BF89-0DEC4844E546}"/>
              </a:ext>
            </a:extLst>
          </p:cNvPr>
          <p:cNvSpPr/>
          <p:nvPr/>
        </p:nvSpPr>
        <p:spPr>
          <a:xfrm>
            <a:off x="3918464" y="3120288"/>
            <a:ext cx="1305838" cy="57071"/>
          </a:xfrm>
          <a:prstGeom prst="rect">
            <a:avLst/>
          </a:prstGeom>
          <a:gradFill>
            <a:gsLst>
              <a:gs pos="0">
                <a:srgbClr val="FF6642">
                  <a:alpha val="0"/>
                </a:srgbClr>
              </a:gs>
              <a:gs pos="4000">
                <a:srgbClr val="FF664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FF94806D-2E9C-4EC4-AD4C-24BA78D13ED9}"/>
              </a:ext>
            </a:extLst>
          </p:cNvPr>
          <p:cNvSpPr/>
          <p:nvPr/>
        </p:nvSpPr>
        <p:spPr>
          <a:xfrm>
            <a:off x="5128154" y="3120288"/>
            <a:ext cx="1305838" cy="57071"/>
          </a:xfrm>
          <a:prstGeom prst="rect">
            <a:avLst/>
          </a:prstGeom>
          <a:gradFill>
            <a:gsLst>
              <a:gs pos="0">
                <a:srgbClr val="FB9334">
                  <a:alpha val="0"/>
                </a:srgbClr>
              </a:gs>
              <a:gs pos="4000">
                <a:srgbClr val="FB9334"/>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12B85276-08C5-418C-9440-082A98B55ED0}"/>
              </a:ext>
            </a:extLst>
          </p:cNvPr>
          <p:cNvSpPr/>
          <p:nvPr/>
        </p:nvSpPr>
        <p:spPr>
          <a:xfrm>
            <a:off x="6341397" y="3120288"/>
            <a:ext cx="1220499" cy="57071"/>
          </a:xfrm>
          <a:prstGeom prst="rect">
            <a:avLst/>
          </a:prstGeom>
          <a:gradFill>
            <a:gsLst>
              <a:gs pos="0">
                <a:srgbClr val="D296C7">
                  <a:alpha val="0"/>
                </a:srgbClr>
              </a:gs>
              <a:gs pos="4000">
                <a:srgbClr val="D296C7"/>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88" name="Table 87">
            <a:extLst>
              <a:ext uri="{FF2B5EF4-FFF2-40B4-BE49-F238E27FC236}">
                <a16:creationId xmlns:a16="http://schemas.microsoft.com/office/drawing/2014/main" id="{28087138-1957-4633-AECA-A40D999D83BC}"/>
              </a:ext>
            </a:extLst>
          </p:cNvPr>
          <p:cNvGraphicFramePr>
            <a:graphicFrameLocks noGrp="1"/>
          </p:cNvGraphicFramePr>
          <p:nvPr/>
        </p:nvGraphicFramePr>
        <p:xfrm>
          <a:off x="1854105" y="3457048"/>
          <a:ext cx="5389880" cy="991870"/>
        </p:xfrm>
        <a:graphic>
          <a:graphicData uri="http://schemas.openxmlformats.org/drawingml/2006/table">
            <a:tbl>
              <a:tblPr firstRow="1" bandRow="1">
                <a:tableStyleId>{5C22544A-7EE6-4342-B048-85BDC9FD1C3A}</a:tableStyleId>
              </a:tblPr>
              <a:tblGrid>
                <a:gridCol w="2694940">
                  <a:extLst>
                    <a:ext uri="{9D8B030D-6E8A-4147-A177-3AD203B41FA5}">
                      <a16:colId xmlns:a16="http://schemas.microsoft.com/office/drawing/2014/main" val="20000"/>
                    </a:ext>
                  </a:extLst>
                </a:gridCol>
                <a:gridCol w="2694940">
                  <a:extLst>
                    <a:ext uri="{9D8B030D-6E8A-4147-A177-3AD203B41FA5}">
                      <a16:colId xmlns:a16="http://schemas.microsoft.com/office/drawing/2014/main" val="20001"/>
                    </a:ext>
                  </a:extLst>
                </a:gridCol>
              </a:tblGrid>
              <a:tr h="991870">
                <a:tc>
                  <a:txBody>
                    <a:bodyPr/>
                    <a:lstStyle/>
                    <a:p>
                      <a:pPr marL="171450" indent="-171450">
                        <a:buFont typeface="Arial" panose="020B0604020202020204" pitchFamily="34" charset="0"/>
                        <a:buChar char="•"/>
                      </a:pPr>
                      <a:r>
                        <a:rPr lang="en-US" sz="1200" b="0" dirty="0">
                          <a:solidFill>
                            <a:schemeClr val="tx2"/>
                          </a:solidFill>
                          <a:latin typeface="Arial" panose="020B0604020202020204" pitchFamily="34" charset="0"/>
                          <a:cs typeface="Arial" panose="020B0604020202020204" pitchFamily="34" charset="0"/>
                        </a:rPr>
                        <a:t>When assets in the 1st segment are exhausted, the next segment is converted to the retirement income segment </a:t>
                      </a:r>
                    </a:p>
                  </a:txBody>
                  <a:tcPr marT="91440" marB="9144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85000"/>
                      </a:schemeClr>
                    </a:solidFill>
                  </a:tcPr>
                </a:tc>
                <a:tc>
                  <a:txBody>
                    <a:bodyPr/>
                    <a:lstStyle/>
                    <a:p>
                      <a:pPr marL="171450" indent="-171450">
                        <a:buFont typeface="Arial" panose="020B0604020202020204" pitchFamily="34" charset="0"/>
                        <a:buChar char="•"/>
                      </a:pPr>
                      <a:r>
                        <a:rPr lang="en-US" sz="1200" b="0" dirty="0">
                          <a:solidFill>
                            <a:schemeClr val="tx2"/>
                          </a:solidFill>
                          <a:latin typeface="Arial" panose="020B0604020202020204" pitchFamily="34" charset="0"/>
                          <a:cs typeface="Arial" panose="020B0604020202020204" pitchFamily="34" charset="0"/>
                        </a:rPr>
                        <a:t>All remaining segments stay true to their original investment strategy</a:t>
                      </a:r>
                    </a:p>
                  </a:txBody>
                  <a:tcPr marT="91440" marB="9144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bl>
          </a:graphicData>
        </a:graphic>
      </p:graphicFrame>
      <p:sp>
        <p:nvSpPr>
          <p:cNvPr id="4" name="Rectangle 3">
            <a:extLst>
              <a:ext uri="{FF2B5EF4-FFF2-40B4-BE49-F238E27FC236}">
                <a16:creationId xmlns:a16="http://schemas.microsoft.com/office/drawing/2014/main" id="{FCECCD8F-380A-48AD-9EB7-4EBCA739B49A}"/>
              </a:ext>
            </a:extLst>
          </p:cNvPr>
          <p:cNvSpPr/>
          <p:nvPr/>
        </p:nvSpPr>
        <p:spPr>
          <a:xfrm>
            <a:off x="1582103" y="1804084"/>
            <a:ext cx="1121881" cy="1208494"/>
          </a:xfrm>
          <a:prstGeom prst="rect">
            <a:avLst/>
          </a:prstGeom>
          <a:solidFill>
            <a:schemeClr val="bg1">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2459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885" y="254833"/>
            <a:ext cx="8560321" cy="608846"/>
          </a:xfrm>
        </p:spPr>
        <p:txBody>
          <a:bodyPr/>
          <a:lstStyle/>
          <a:p>
            <a:r>
              <a:rPr lang="en-US" dirty="0"/>
              <a:t>Loss of Principal Risk</a:t>
            </a:r>
          </a:p>
        </p:txBody>
      </p:sp>
      <p:sp>
        <p:nvSpPr>
          <p:cNvPr id="50" name="TextBox 49">
            <a:extLst>
              <a:ext uri="{FF2B5EF4-FFF2-40B4-BE49-F238E27FC236}">
                <a16:creationId xmlns:a16="http://schemas.microsoft.com/office/drawing/2014/main" id="{DADE3493-6DFB-4A54-9814-60912C146343}"/>
              </a:ext>
            </a:extLst>
          </p:cNvPr>
          <p:cNvSpPr txBox="1"/>
          <p:nvPr/>
        </p:nvSpPr>
        <p:spPr>
          <a:xfrm>
            <a:off x="4011056" y="766523"/>
            <a:ext cx="3550839"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Arial" panose="020B0604020202020204" pitchFamily="34" charset="0"/>
                <a:cs typeface="Arial" panose="020B0604020202020204" pitchFamily="34" charset="0"/>
              </a:rPr>
              <a:t>Manages Loss of Principal Risk</a:t>
            </a:r>
          </a:p>
          <a:p>
            <a:pPr algn="ctr"/>
            <a:r>
              <a:rPr lang="en-US" sz="1200" dirty="0">
                <a:latin typeface="Arial" panose="020B0604020202020204" pitchFamily="34" charset="0"/>
                <a:cs typeface="Arial" panose="020B0604020202020204" pitchFamily="34" charset="0"/>
              </a:rPr>
              <a:t>with time "IN" the Market</a:t>
            </a:r>
          </a:p>
        </p:txBody>
      </p:sp>
      <p:sp>
        <p:nvSpPr>
          <p:cNvPr id="53" name="Right Brace 52">
            <a:extLst>
              <a:ext uri="{FF2B5EF4-FFF2-40B4-BE49-F238E27FC236}">
                <a16:creationId xmlns:a16="http://schemas.microsoft.com/office/drawing/2014/main" id="{00C35675-29C3-4FC0-9608-ABF2706C2FF8}"/>
              </a:ext>
            </a:extLst>
          </p:cNvPr>
          <p:cNvSpPr/>
          <p:nvPr/>
        </p:nvSpPr>
        <p:spPr>
          <a:xfrm rot="5400000" flipH="1">
            <a:off x="5723149" y="-452570"/>
            <a:ext cx="115846" cy="3540032"/>
          </a:xfrm>
          <a:prstGeom prst="rightBrace">
            <a:avLst/>
          </a:prstGeom>
          <a:ln>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54" name="Rectangle 53">
            <a:extLst>
              <a:ext uri="{FF2B5EF4-FFF2-40B4-BE49-F238E27FC236}">
                <a16:creationId xmlns:a16="http://schemas.microsoft.com/office/drawing/2014/main" id="{49DD5D60-4DA3-4C06-A403-5DCEE0C79FFA}"/>
              </a:ext>
            </a:extLst>
          </p:cNvPr>
          <p:cNvSpPr/>
          <p:nvPr/>
        </p:nvSpPr>
        <p:spPr>
          <a:xfrm>
            <a:off x="1582103" y="1804084"/>
            <a:ext cx="1121883" cy="1208494"/>
          </a:xfrm>
          <a:prstGeom prst="rect">
            <a:avLst/>
          </a:prstGeom>
          <a:solidFill>
            <a:schemeClr val="bg1"/>
          </a:solidFill>
          <a:ln>
            <a:noFill/>
          </a:ln>
          <a:effectLst>
            <a:outerShdw blurRad="292100" dist="76200" dir="5400000" sx="105000" sy="105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endParaRPr lang="en-US" sz="1100" dirty="0">
              <a:solidFill>
                <a:schemeClr val="bg1">
                  <a:lumMod val="50000"/>
                </a:schemeClr>
              </a:solidFill>
              <a:latin typeface="Arial" panose="020B0604020202020204" pitchFamily="34" charset="0"/>
              <a:ea typeface="Open Sans" panose="020B0606030504020204" pitchFamily="34" charset="0"/>
              <a:cs typeface="Arial" panose="020B0604020202020204" pitchFamily="34" charset="0"/>
            </a:endParaRPr>
          </a:p>
        </p:txBody>
      </p:sp>
      <p:sp>
        <p:nvSpPr>
          <p:cNvPr id="55" name="Rectangle 54">
            <a:extLst>
              <a:ext uri="{FF2B5EF4-FFF2-40B4-BE49-F238E27FC236}">
                <a16:creationId xmlns:a16="http://schemas.microsoft.com/office/drawing/2014/main" id="{91FB547F-2C57-47A1-8E22-F1EE0D3F3588}"/>
              </a:ext>
            </a:extLst>
          </p:cNvPr>
          <p:cNvSpPr/>
          <p:nvPr/>
        </p:nvSpPr>
        <p:spPr>
          <a:xfrm>
            <a:off x="1582103" y="1804084"/>
            <a:ext cx="1121883" cy="289624"/>
          </a:xfrm>
          <a:prstGeom prst="rect">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ea typeface="Roboto Condensed" panose="02000000000000000000" pitchFamily="2" charset="0"/>
                <a:cs typeface="Arial" panose="020B0604020202020204" pitchFamily="34" charset="0"/>
              </a:rPr>
              <a:t>Segment 1</a:t>
            </a:r>
          </a:p>
        </p:txBody>
      </p:sp>
      <p:sp>
        <p:nvSpPr>
          <p:cNvPr id="56" name="Rectangle 55">
            <a:extLst>
              <a:ext uri="{FF2B5EF4-FFF2-40B4-BE49-F238E27FC236}">
                <a16:creationId xmlns:a16="http://schemas.microsoft.com/office/drawing/2014/main" id="{9FC33CC8-3894-453D-8BEA-B1D48C45B68B}"/>
              </a:ext>
            </a:extLst>
          </p:cNvPr>
          <p:cNvSpPr/>
          <p:nvPr/>
        </p:nvSpPr>
        <p:spPr>
          <a:xfrm>
            <a:off x="1582103" y="2722955"/>
            <a:ext cx="1121883" cy="289623"/>
          </a:xfrm>
          <a:prstGeom prst="rect">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ea typeface="Roboto Condensed" panose="02000000000000000000" pitchFamily="2" charset="0"/>
                <a:cs typeface="Arial" panose="020B0604020202020204" pitchFamily="34" charset="0"/>
              </a:rPr>
              <a:t>ROR</a:t>
            </a:r>
          </a:p>
        </p:txBody>
      </p:sp>
      <p:sp>
        <p:nvSpPr>
          <p:cNvPr id="57" name="Rectangle 56">
            <a:extLst>
              <a:ext uri="{FF2B5EF4-FFF2-40B4-BE49-F238E27FC236}">
                <a16:creationId xmlns:a16="http://schemas.microsoft.com/office/drawing/2014/main" id="{1AD6B599-A062-4438-8114-3A6D51723E0B}"/>
              </a:ext>
            </a:extLst>
          </p:cNvPr>
          <p:cNvSpPr/>
          <p:nvPr/>
        </p:nvSpPr>
        <p:spPr>
          <a:xfrm>
            <a:off x="1582103" y="2103359"/>
            <a:ext cx="1121883" cy="61959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50000"/>
                  </a:schemeClr>
                </a:solidFill>
                <a:latin typeface="Arial" panose="020B0604020202020204" pitchFamily="34" charset="0"/>
                <a:ea typeface="Roboto Condensed" panose="02000000000000000000" pitchFamily="2" charset="0"/>
                <a:cs typeface="Arial" panose="020B0604020202020204" pitchFamily="34" charset="0"/>
              </a:rPr>
              <a:t>No Market Risk</a:t>
            </a:r>
          </a:p>
        </p:txBody>
      </p:sp>
      <p:sp>
        <p:nvSpPr>
          <p:cNvPr id="58" name="Rectangle 57">
            <a:extLst>
              <a:ext uri="{FF2B5EF4-FFF2-40B4-BE49-F238E27FC236}">
                <a16:creationId xmlns:a16="http://schemas.microsoft.com/office/drawing/2014/main" id="{ED2A78EF-2E83-4297-9563-738DD073247D}"/>
              </a:ext>
            </a:extLst>
          </p:cNvPr>
          <p:cNvSpPr/>
          <p:nvPr/>
        </p:nvSpPr>
        <p:spPr>
          <a:xfrm>
            <a:off x="2796581" y="1804084"/>
            <a:ext cx="1121883" cy="1208494"/>
          </a:xfrm>
          <a:prstGeom prst="rect">
            <a:avLst/>
          </a:prstGeom>
          <a:solidFill>
            <a:schemeClr val="bg1"/>
          </a:solidFill>
          <a:ln>
            <a:noFill/>
          </a:ln>
          <a:effectLst>
            <a:outerShdw blurRad="292100" dist="76200" dir="5400000" sx="105000" sy="105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endParaRPr lang="en-US" sz="1100" dirty="0">
              <a:solidFill>
                <a:schemeClr val="bg1">
                  <a:lumMod val="50000"/>
                </a:schemeClr>
              </a:solidFill>
              <a:latin typeface="Arial" panose="020B0604020202020204" pitchFamily="34" charset="0"/>
              <a:ea typeface="Open Sans" panose="020B0606030504020204" pitchFamily="34" charset="0"/>
              <a:cs typeface="Arial" panose="020B0604020202020204" pitchFamily="34" charset="0"/>
            </a:endParaRPr>
          </a:p>
        </p:txBody>
      </p:sp>
      <p:sp>
        <p:nvSpPr>
          <p:cNvPr id="59" name="Rectangle 58">
            <a:extLst>
              <a:ext uri="{FF2B5EF4-FFF2-40B4-BE49-F238E27FC236}">
                <a16:creationId xmlns:a16="http://schemas.microsoft.com/office/drawing/2014/main" id="{1F9943A8-5367-4FA4-9E2D-AA0EFF1085DB}"/>
              </a:ext>
            </a:extLst>
          </p:cNvPr>
          <p:cNvSpPr/>
          <p:nvPr/>
        </p:nvSpPr>
        <p:spPr>
          <a:xfrm>
            <a:off x="2796581" y="1804084"/>
            <a:ext cx="1121883" cy="289624"/>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ea typeface="Roboto Condensed" panose="02000000000000000000" pitchFamily="2" charset="0"/>
                <a:cs typeface="Arial" panose="020B0604020202020204" pitchFamily="34" charset="0"/>
              </a:rPr>
              <a:t>Segment 2</a:t>
            </a:r>
          </a:p>
        </p:txBody>
      </p:sp>
      <p:sp>
        <p:nvSpPr>
          <p:cNvPr id="60" name="Rectangle 59">
            <a:extLst>
              <a:ext uri="{FF2B5EF4-FFF2-40B4-BE49-F238E27FC236}">
                <a16:creationId xmlns:a16="http://schemas.microsoft.com/office/drawing/2014/main" id="{1B71AE5B-4212-4F56-81CF-72431FFB2488}"/>
              </a:ext>
            </a:extLst>
          </p:cNvPr>
          <p:cNvSpPr/>
          <p:nvPr/>
        </p:nvSpPr>
        <p:spPr>
          <a:xfrm>
            <a:off x="2796581" y="2722955"/>
            <a:ext cx="1121883" cy="289623"/>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ea typeface="Roboto Condensed" panose="02000000000000000000" pitchFamily="2" charset="0"/>
                <a:cs typeface="Arial" panose="020B0604020202020204" pitchFamily="34" charset="0"/>
              </a:rPr>
              <a:t>ROR</a:t>
            </a:r>
          </a:p>
        </p:txBody>
      </p:sp>
      <p:sp>
        <p:nvSpPr>
          <p:cNvPr id="61" name="Rectangle 60">
            <a:extLst>
              <a:ext uri="{FF2B5EF4-FFF2-40B4-BE49-F238E27FC236}">
                <a16:creationId xmlns:a16="http://schemas.microsoft.com/office/drawing/2014/main" id="{5B28478D-8A02-4181-B83F-0D5B47ECF293}"/>
              </a:ext>
            </a:extLst>
          </p:cNvPr>
          <p:cNvSpPr/>
          <p:nvPr/>
        </p:nvSpPr>
        <p:spPr>
          <a:xfrm>
            <a:off x="2796581" y="2103359"/>
            <a:ext cx="1121883" cy="61959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50000"/>
                  </a:schemeClr>
                </a:solidFill>
                <a:latin typeface="Arial" panose="020B0604020202020204" pitchFamily="34" charset="0"/>
                <a:ea typeface="Roboto Condensed" panose="02000000000000000000" pitchFamily="2" charset="0"/>
                <a:cs typeface="Arial" panose="020B0604020202020204" pitchFamily="34" charset="0"/>
              </a:rPr>
              <a:t>Conservative</a:t>
            </a:r>
          </a:p>
        </p:txBody>
      </p:sp>
      <p:sp>
        <p:nvSpPr>
          <p:cNvPr id="62" name="Rectangle 61">
            <a:extLst>
              <a:ext uri="{FF2B5EF4-FFF2-40B4-BE49-F238E27FC236}">
                <a16:creationId xmlns:a16="http://schemas.microsoft.com/office/drawing/2014/main" id="{2764E5D3-E8FC-488D-86AC-194B810B9EAA}"/>
              </a:ext>
            </a:extLst>
          </p:cNvPr>
          <p:cNvSpPr/>
          <p:nvPr/>
        </p:nvSpPr>
        <p:spPr>
          <a:xfrm>
            <a:off x="4011058" y="1804084"/>
            <a:ext cx="1121883" cy="1208494"/>
          </a:xfrm>
          <a:prstGeom prst="rect">
            <a:avLst/>
          </a:prstGeom>
          <a:solidFill>
            <a:schemeClr val="bg1"/>
          </a:solidFill>
          <a:ln>
            <a:noFill/>
          </a:ln>
          <a:effectLst>
            <a:outerShdw blurRad="292100" dist="76200" dir="5400000" sx="105000" sy="105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endParaRPr lang="en-US" sz="1100" dirty="0">
              <a:solidFill>
                <a:schemeClr val="bg1">
                  <a:lumMod val="50000"/>
                </a:schemeClr>
              </a:solidFill>
              <a:latin typeface="Arial" panose="020B0604020202020204" pitchFamily="34" charset="0"/>
              <a:ea typeface="Open Sans" panose="020B0606030504020204" pitchFamily="34" charset="0"/>
              <a:cs typeface="Arial" panose="020B0604020202020204" pitchFamily="34" charset="0"/>
            </a:endParaRPr>
          </a:p>
        </p:txBody>
      </p:sp>
      <p:sp>
        <p:nvSpPr>
          <p:cNvPr id="63" name="Rectangle 62">
            <a:extLst>
              <a:ext uri="{FF2B5EF4-FFF2-40B4-BE49-F238E27FC236}">
                <a16:creationId xmlns:a16="http://schemas.microsoft.com/office/drawing/2014/main" id="{B045405F-DDDD-4864-85A6-80A24182216E}"/>
              </a:ext>
            </a:extLst>
          </p:cNvPr>
          <p:cNvSpPr/>
          <p:nvPr/>
        </p:nvSpPr>
        <p:spPr>
          <a:xfrm>
            <a:off x="4011058" y="1804084"/>
            <a:ext cx="1121883" cy="289624"/>
          </a:xfrm>
          <a:prstGeom prst="rect">
            <a:avLst/>
          </a:prstGeom>
          <a:solidFill>
            <a:srgbClr val="FF66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ea typeface="Roboto Condensed" panose="02000000000000000000" pitchFamily="2" charset="0"/>
                <a:cs typeface="Arial" panose="020B0604020202020204" pitchFamily="34" charset="0"/>
              </a:rPr>
              <a:t>Segment 3</a:t>
            </a:r>
          </a:p>
        </p:txBody>
      </p:sp>
      <p:sp>
        <p:nvSpPr>
          <p:cNvPr id="64" name="Rectangle 63">
            <a:extLst>
              <a:ext uri="{FF2B5EF4-FFF2-40B4-BE49-F238E27FC236}">
                <a16:creationId xmlns:a16="http://schemas.microsoft.com/office/drawing/2014/main" id="{990642F4-F43F-4955-8691-876E31797693}"/>
              </a:ext>
            </a:extLst>
          </p:cNvPr>
          <p:cNvSpPr/>
          <p:nvPr/>
        </p:nvSpPr>
        <p:spPr>
          <a:xfrm>
            <a:off x="4011058" y="2722955"/>
            <a:ext cx="1121883" cy="289623"/>
          </a:xfrm>
          <a:prstGeom prst="rect">
            <a:avLst/>
          </a:prstGeom>
          <a:solidFill>
            <a:srgbClr val="FF66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ea typeface="Roboto Condensed" panose="02000000000000000000" pitchFamily="2" charset="0"/>
                <a:cs typeface="Arial" panose="020B0604020202020204" pitchFamily="34" charset="0"/>
              </a:rPr>
              <a:t>ROR</a:t>
            </a:r>
          </a:p>
        </p:txBody>
      </p:sp>
      <p:sp>
        <p:nvSpPr>
          <p:cNvPr id="65" name="Rectangle 64">
            <a:extLst>
              <a:ext uri="{FF2B5EF4-FFF2-40B4-BE49-F238E27FC236}">
                <a16:creationId xmlns:a16="http://schemas.microsoft.com/office/drawing/2014/main" id="{352DEAD4-5B9F-47D8-9AF2-19C574BD43A6}"/>
              </a:ext>
            </a:extLst>
          </p:cNvPr>
          <p:cNvSpPr/>
          <p:nvPr/>
        </p:nvSpPr>
        <p:spPr>
          <a:xfrm>
            <a:off x="4011058" y="2103359"/>
            <a:ext cx="1121883" cy="61959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50000"/>
                  </a:schemeClr>
                </a:solidFill>
                <a:latin typeface="Arial" panose="020B0604020202020204" pitchFamily="34" charset="0"/>
                <a:ea typeface="Roboto Condensed" panose="02000000000000000000" pitchFamily="2" charset="0"/>
                <a:cs typeface="Arial" panose="020B0604020202020204" pitchFamily="34" charset="0"/>
              </a:rPr>
              <a:t>Conservative Growth</a:t>
            </a:r>
          </a:p>
        </p:txBody>
      </p:sp>
      <p:sp>
        <p:nvSpPr>
          <p:cNvPr id="66" name="Rectangle 65">
            <a:extLst>
              <a:ext uri="{FF2B5EF4-FFF2-40B4-BE49-F238E27FC236}">
                <a16:creationId xmlns:a16="http://schemas.microsoft.com/office/drawing/2014/main" id="{795A49B8-394C-45A5-B890-6F0B546FEA8A}"/>
              </a:ext>
            </a:extLst>
          </p:cNvPr>
          <p:cNvSpPr/>
          <p:nvPr/>
        </p:nvSpPr>
        <p:spPr>
          <a:xfrm>
            <a:off x="5225536" y="1804084"/>
            <a:ext cx="1121883" cy="1208494"/>
          </a:xfrm>
          <a:prstGeom prst="rect">
            <a:avLst/>
          </a:prstGeom>
          <a:solidFill>
            <a:schemeClr val="bg1"/>
          </a:solidFill>
          <a:ln>
            <a:noFill/>
          </a:ln>
          <a:effectLst>
            <a:outerShdw blurRad="292100" dist="76200" dir="5400000" sx="105000" sy="105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endParaRPr lang="en-US" sz="1100" dirty="0">
              <a:solidFill>
                <a:schemeClr val="bg1">
                  <a:lumMod val="50000"/>
                </a:schemeClr>
              </a:solidFill>
              <a:latin typeface="Arial" panose="020B0604020202020204" pitchFamily="34" charset="0"/>
              <a:ea typeface="Open Sans" panose="020B0606030504020204" pitchFamily="34" charset="0"/>
              <a:cs typeface="Arial" panose="020B0604020202020204" pitchFamily="34" charset="0"/>
            </a:endParaRPr>
          </a:p>
        </p:txBody>
      </p:sp>
      <p:sp>
        <p:nvSpPr>
          <p:cNvPr id="67" name="Rectangle 66">
            <a:extLst>
              <a:ext uri="{FF2B5EF4-FFF2-40B4-BE49-F238E27FC236}">
                <a16:creationId xmlns:a16="http://schemas.microsoft.com/office/drawing/2014/main" id="{EBEB0A60-1C5C-4267-9A50-EB107FC1C9EA}"/>
              </a:ext>
            </a:extLst>
          </p:cNvPr>
          <p:cNvSpPr/>
          <p:nvPr/>
        </p:nvSpPr>
        <p:spPr>
          <a:xfrm>
            <a:off x="5225536" y="1804084"/>
            <a:ext cx="1121883" cy="289624"/>
          </a:xfrm>
          <a:prstGeom prst="rect">
            <a:avLst/>
          </a:prstGeom>
          <a:solidFill>
            <a:srgbClr val="FB933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ea typeface="Roboto Condensed" panose="02000000000000000000" pitchFamily="2" charset="0"/>
                <a:cs typeface="Arial" panose="020B0604020202020204" pitchFamily="34" charset="0"/>
              </a:rPr>
              <a:t>Segment 4</a:t>
            </a:r>
          </a:p>
        </p:txBody>
      </p:sp>
      <p:sp>
        <p:nvSpPr>
          <p:cNvPr id="68" name="Rectangle 67">
            <a:extLst>
              <a:ext uri="{FF2B5EF4-FFF2-40B4-BE49-F238E27FC236}">
                <a16:creationId xmlns:a16="http://schemas.microsoft.com/office/drawing/2014/main" id="{8FE2FFF1-3896-46ED-B40C-E96E75AF8396}"/>
              </a:ext>
            </a:extLst>
          </p:cNvPr>
          <p:cNvSpPr/>
          <p:nvPr/>
        </p:nvSpPr>
        <p:spPr>
          <a:xfrm>
            <a:off x="5225536" y="2722955"/>
            <a:ext cx="1121883" cy="289623"/>
          </a:xfrm>
          <a:prstGeom prst="rect">
            <a:avLst/>
          </a:prstGeom>
          <a:solidFill>
            <a:srgbClr val="FB933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ea typeface="Roboto Condensed" panose="02000000000000000000" pitchFamily="2" charset="0"/>
                <a:cs typeface="Arial" panose="020B0604020202020204" pitchFamily="34" charset="0"/>
              </a:rPr>
              <a:t>ROR</a:t>
            </a:r>
          </a:p>
        </p:txBody>
      </p:sp>
      <p:sp>
        <p:nvSpPr>
          <p:cNvPr id="69" name="Rectangle 68">
            <a:extLst>
              <a:ext uri="{FF2B5EF4-FFF2-40B4-BE49-F238E27FC236}">
                <a16:creationId xmlns:a16="http://schemas.microsoft.com/office/drawing/2014/main" id="{9B5DB39C-D15E-4246-A550-2F344FA455E8}"/>
              </a:ext>
            </a:extLst>
          </p:cNvPr>
          <p:cNvSpPr/>
          <p:nvPr/>
        </p:nvSpPr>
        <p:spPr>
          <a:xfrm>
            <a:off x="5225536" y="2103359"/>
            <a:ext cx="1121883" cy="61959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50000"/>
                  </a:schemeClr>
                </a:solidFill>
                <a:latin typeface="Arial" panose="020B0604020202020204" pitchFamily="34" charset="0"/>
                <a:ea typeface="Roboto Condensed" panose="02000000000000000000" pitchFamily="2" charset="0"/>
                <a:cs typeface="Arial" panose="020B0604020202020204" pitchFamily="34" charset="0"/>
              </a:rPr>
              <a:t>Moderate Growth</a:t>
            </a:r>
          </a:p>
        </p:txBody>
      </p:sp>
      <p:sp>
        <p:nvSpPr>
          <p:cNvPr id="70" name="Rectangle 69">
            <a:extLst>
              <a:ext uri="{FF2B5EF4-FFF2-40B4-BE49-F238E27FC236}">
                <a16:creationId xmlns:a16="http://schemas.microsoft.com/office/drawing/2014/main" id="{FE190B08-C8AB-47C0-8919-7B9A43CD0FED}"/>
              </a:ext>
            </a:extLst>
          </p:cNvPr>
          <p:cNvSpPr/>
          <p:nvPr/>
        </p:nvSpPr>
        <p:spPr>
          <a:xfrm>
            <a:off x="6440014" y="1804084"/>
            <a:ext cx="1121883" cy="1208494"/>
          </a:xfrm>
          <a:prstGeom prst="rect">
            <a:avLst/>
          </a:prstGeom>
          <a:solidFill>
            <a:schemeClr val="bg1"/>
          </a:solidFill>
          <a:ln>
            <a:noFill/>
          </a:ln>
          <a:effectLst>
            <a:outerShdw blurRad="292100" dist="76200" dir="5400000" sx="105000" sy="105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endParaRPr lang="en-US" sz="1100" dirty="0">
              <a:solidFill>
                <a:schemeClr val="bg1">
                  <a:lumMod val="50000"/>
                </a:schemeClr>
              </a:solidFill>
              <a:latin typeface="Arial" panose="020B0604020202020204" pitchFamily="34" charset="0"/>
              <a:ea typeface="Open Sans" panose="020B0606030504020204" pitchFamily="34" charset="0"/>
              <a:cs typeface="Arial" panose="020B0604020202020204" pitchFamily="34" charset="0"/>
            </a:endParaRPr>
          </a:p>
        </p:txBody>
      </p:sp>
      <p:sp>
        <p:nvSpPr>
          <p:cNvPr id="71" name="Rectangle 70">
            <a:extLst>
              <a:ext uri="{FF2B5EF4-FFF2-40B4-BE49-F238E27FC236}">
                <a16:creationId xmlns:a16="http://schemas.microsoft.com/office/drawing/2014/main" id="{9D467DF2-F0FE-428A-85FD-E2AFAE1A74D6}"/>
              </a:ext>
            </a:extLst>
          </p:cNvPr>
          <p:cNvSpPr/>
          <p:nvPr/>
        </p:nvSpPr>
        <p:spPr>
          <a:xfrm>
            <a:off x="6440014" y="1804084"/>
            <a:ext cx="1121883" cy="289624"/>
          </a:xfrm>
          <a:prstGeom prst="rect">
            <a:avLst/>
          </a:prstGeom>
          <a:solidFill>
            <a:srgbClr val="D296C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ea typeface="Roboto Condensed" panose="02000000000000000000" pitchFamily="2" charset="0"/>
                <a:cs typeface="Arial" panose="020B0604020202020204" pitchFamily="34" charset="0"/>
              </a:rPr>
              <a:t>Segment 5</a:t>
            </a:r>
          </a:p>
        </p:txBody>
      </p:sp>
      <p:sp>
        <p:nvSpPr>
          <p:cNvPr id="72" name="Rectangle 71">
            <a:extLst>
              <a:ext uri="{FF2B5EF4-FFF2-40B4-BE49-F238E27FC236}">
                <a16:creationId xmlns:a16="http://schemas.microsoft.com/office/drawing/2014/main" id="{0BC139C5-35ED-4769-9E8B-BF972667FD0C}"/>
              </a:ext>
            </a:extLst>
          </p:cNvPr>
          <p:cNvSpPr/>
          <p:nvPr/>
        </p:nvSpPr>
        <p:spPr>
          <a:xfrm>
            <a:off x="6440014" y="2722955"/>
            <a:ext cx="1121883" cy="289623"/>
          </a:xfrm>
          <a:prstGeom prst="rect">
            <a:avLst/>
          </a:prstGeom>
          <a:solidFill>
            <a:srgbClr val="D296C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ea typeface="Roboto Condensed" panose="02000000000000000000" pitchFamily="2" charset="0"/>
                <a:cs typeface="Arial" panose="020B0604020202020204" pitchFamily="34" charset="0"/>
              </a:rPr>
              <a:t>ROR</a:t>
            </a:r>
          </a:p>
        </p:txBody>
      </p:sp>
      <p:sp>
        <p:nvSpPr>
          <p:cNvPr id="73" name="Rectangle 72">
            <a:extLst>
              <a:ext uri="{FF2B5EF4-FFF2-40B4-BE49-F238E27FC236}">
                <a16:creationId xmlns:a16="http://schemas.microsoft.com/office/drawing/2014/main" id="{9E08024F-B8D1-428E-A3E2-D865619A42FF}"/>
              </a:ext>
            </a:extLst>
          </p:cNvPr>
          <p:cNvSpPr/>
          <p:nvPr/>
        </p:nvSpPr>
        <p:spPr>
          <a:xfrm>
            <a:off x="6440014" y="2103359"/>
            <a:ext cx="1121883" cy="61959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50000"/>
                  </a:schemeClr>
                </a:solidFill>
                <a:latin typeface="Arial" panose="020B0604020202020204" pitchFamily="34" charset="0"/>
                <a:ea typeface="Roboto Condensed" panose="02000000000000000000" pitchFamily="2" charset="0"/>
                <a:cs typeface="Arial" panose="020B0604020202020204" pitchFamily="34" charset="0"/>
              </a:rPr>
              <a:t>Growth</a:t>
            </a:r>
          </a:p>
        </p:txBody>
      </p:sp>
      <p:sp>
        <p:nvSpPr>
          <p:cNvPr id="74" name="Arrow: U-Turn 73">
            <a:extLst>
              <a:ext uri="{FF2B5EF4-FFF2-40B4-BE49-F238E27FC236}">
                <a16:creationId xmlns:a16="http://schemas.microsoft.com/office/drawing/2014/main" id="{7764B593-4977-4591-A7CA-5FF8BC4BB542}"/>
              </a:ext>
            </a:extLst>
          </p:cNvPr>
          <p:cNvSpPr/>
          <p:nvPr/>
        </p:nvSpPr>
        <p:spPr>
          <a:xfrm>
            <a:off x="4011058" y="1457128"/>
            <a:ext cx="431612" cy="389559"/>
          </a:xfrm>
          <a:prstGeom prst="uturnArrow">
            <a:avLst>
              <a:gd name="adj1" fmla="val 29401"/>
              <a:gd name="adj2" fmla="val 25000"/>
              <a:gd name="adj3" fmla="val 29402"/>
              <a:gd name="adj4" fmla="val 50248"/>
              <a:gd name="adj5" fmla="val 81603"/>
            </a:avLst>
          </a:prstGeom>
          <a:solidFill>
            <a:srgbClr val="FF6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latin typeface="Arial" panose="020B0604020202020204" pitchFamily="34" charset="0"/>
              <a:cs typeface="Arial" panose="020B0604020202020204" pitchFamily="34" charset="0"/>
            </a:endParaRPr>
          </a:p>
        </p:txBody>
      </p:sp>
      <p:sp>
        <p:nvSpPr>
          <p:cNvPr id="75" name="Arrow: U-Turn 74">
            <a:extLst>
              <a:ext uri="{FF2B5EF4-FFF2-40B4-BE49-F238E27FC236}">
                <a16:creationId xmlns:a16="http://schemas.microsoft.com/office/drawing/2014/main" id="{EFFC154A-5B7D-4FF7-937B-06F9601F18AF}"/>
              </a:ext>
            </a:extLst>
          </p:cNvPr>
          <p:cNvSpPr/>
          <p:nvPr/>
        </p:nvSpPr>
        <p:spPr>
          <a:xfrm>
            <a:off x="5225536" y="1457127"/>
            <a:ext cx="431612" cy="389559"/>
          </a:xfrm>
          <a:prstGeom prst="uturnArrow">
            <a:avLst>
              <a:gd name="adj1" fmla="val 29401"/>
              <a:gd name="adj2" fmla="val 25000"/>
              <a:gd name="adj3" fmla="val 29402"/>
              <a:gd name="adj4" fmla="val 50248"/>
              <a:gd name="adj5" fmla="val 81603"/>
            </a:avLst>
          </a:prstGeom>
          <a:solidFill>
            <a:srgbClr val="FB93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latin typeface="Arial" panose="020B0604020202020204" pitchFamily="34" charset="0"/>
              <a:cs typeface="Arial" panose="020B0604020202020204" pitchFamily="34" charset="0"/>
            </a:endParaRPr>
          </a:p>
        </p:txBody>
      </p:sp>
      <p:sp>
        <p:nvSpPr>
          <p:cNvPr id="76" name="Arrow: U-Turn 75">
            <a:extLst>
              <a:ext uri="{FF2B5EF4-FFF2-40B4-BE49-F238E27FC236}">
                <a16:creationId xmlns:a16="http://schemas.microsoft.com/office/drawing/2014/main" id="{E69128A4-0CDF-4262-95B2-370531B70D4D}"/>
              </a:ext>
            </a:extLst>
          </p:cNvPr>
          <p:cNvSpPr/>
          <p:nvPr/>
        </p:nvSpPr>
        <p:spPr>
          <a:xfrm>
            <a:off x="6440014" y="1461278"/>
            <a:ext cx="431612" cy="389559"/>
          </a:xfrm>
          <a:prstGeom prst="uturnArrow">
            <a:avLst>
              <a:gd name="adj1" fmla="val 29401"/>
              <a:gd name="adj2" fmla="val 25000"/>
              <a:gd name="adj3" fmla="val 29402"/>
              <a:gd name="adj4" fmla="val 50248"/>
              <a:gd name="adj5" fmla="val 81603"/>
            </a:avLst>
          </a:prstGeom>
          <a:solidFill>
            <a:srgbClr val="D29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latin typeface="Arial" panose="020B0604020202020204" pitchFamily="34" charset="0"/>
              <a:cs typeface="Arial" panose="020B0604020202020204" pitchFamily="34" charset="0"/>
            </a:endParaRPr>
          </a:p>
        </p:txBody>
      </p:sp>
      <p:sp>
        <p:nvSpPr>
          <p:cNvPr id="78" name="Text Placeholder 2">
            <a:extLst>
              <a:ext uri="{FF2B5EF4-FFF2-40B4-BE49-F238E27FC236}">
                <a16:creationId xmlns:a16="http://schemas.microsoft.com/office/drawing/2014/main" id="{BA770C14-8DB2-4DB1-8364-0E7289D4332D}"/>
              </a:ext>
            </a:extLst>
          </p:cNvPr>
          <p:cNvSpPr txBox="1">
            <a:spLocks/>
          </p:cNvSpPr>
          <p:nvPr/>
        </p:nvSpPr>
        <p:spPr>
          <a:xfrm>
            <a:off x="135994" y="2015483"/>
            <a:ext cx="1286406" cy="570116"/>
          </a:xfrm>
          <a:prstGeom prst="rect">
            <a:avLst/>
          </a:prstGeom>
        </p:spPr>
        <p:txBody>
          <a:bodyPr/>
          <a:lstStyle>
            <a:lvl1pPr marL="257175" indent="-257175" algn="l" defTabSz="342900" rtl="0" eaLnBrk="1" latinLnBrk="0" hangingPunct="1">
              <a:spcBef>
                <a:spcPct val="20000"/>
              </a:spcBef>
              <a:buFont typeface="Arial"/>
              <a:buChar char="•"/>
              <a:defRPr sz="2000" b="0" i="0" kern="1200">
                <a:solidFill>
                  <a:schemeClr val="tx1"/>
                </a:solidFill>
                <a:latin typeface="Arial" panose="020B0604020202020204" pitchFamily="34" charset="0"/>
                <a:ea typeface="+mn-ea"/>
                <a:cs typeface="Arial" panose="020B0604020202020204" pitchFamily="34" charset="0"/>
              </a:defRPr>
            </a:lvl1pPr>
            <a:lvl2pPr marL="557213" indent="-214313" algn="l" defTabSz="342900" rtl="0" eaLnBrk="1" latinLnBrk="0" hangingPunct="1">
              <a:spcBef>
                <a:spcPct val="20000"/>
              </a:spcBef>
              <a:buFont typeface="Arial"/>
              <a:buChar char="–"/>
              <a:defRPr sz="2000" b="0" i="0" kern="1200">
                <a:solidFill>
                  <a:schemeClr val="tx1"/>
                </a:solidFill>
                <a:latin typeface="Arial" panose="020B0604020202020204" pitchFamily="34" charset="0"/>
                <a:ea typeface="+mn-ea"/>
                <a:cs typeface="Arial" panose="020B0604020202020204" pitchFamily="34" charset="0"/>
              </a:defRPr>
            </a:lvl2pPr>
            <a:lvl3pPr marL="857250" indent="-171450" algn="l" defTabSz="342900" rtl="0" eaLnBrk="1" latinLnBrk="0" hangingPunct="1">
              <a:spcBef>
                <a:spcPct val="20000"/>
              </a:spcBef>
              <a:buFont typeface="Arial"/>
              <a:buChar char="•"/>
              <a:defRPr sz="1600" b="0" i="0" kern="1200">
                <a:solidFill>
                  <a:schemeClr val="tx1"/>
                </a:solidFill>
                <a:latin typeface="Arial" panose="020B0604020202020204" pitchFamily="34" charset="0"/>
                <a:ea typeface="+mn-ea"/>
                <a:cs typeface="Arial" panose="020B0604020202020204" pitchFamily="34" charset="0"/>
              </a:defRPr>
            </a:lvl3pPr>
            <a:lvl4pPr marL="1200150" indent="-171450" algn="l" defTabSz="342900" rtl="0" eaLnBrk="1" latinLnBrk="0" hangingPunct="1">
              <a:spcBef>
                <a:spcPct val="20000"/>
              </a:spcBef>
              <a:buFont typeface="Arial"/>
              <a:buChar char="–"/>
              <a:defRPr sz="1400" b="0" i="0" kern="1200">
                <a:solidFill>
                  <a:schemeClr val="tx1"/>
                </a:solidFill>
                <a:latin typeface="Arial" panose="020B0604020202020204" pitchFamily="34" charset="0"/>
                <a:ea typeface="+mn-ea"/>
                <a:cs typeface="Arial" panose="020B0604020202020204" pitchFamily="34" charset="0"/>
              </a:defRPr>
            </a:lvl4pPr>
            <a:lvl5pPr marL="1543050" indent="-171450" algn="l" defTabSz="342900" rtl="0" eaLnBrk="1" latinLnBrk="0" hangingPunct="1">
              <a:spcBef>
                <a:spcPct val="20000"/>
              </a:spcBef>
              <a:buFont typeface="Arial"/>
              <a:buChar char="»"/>
              <a:defRPr sz="1400" b="0" i="0" kern="1200">
                <a:solidFill>
                  <a:schemeClr val="tx1"/>
                </a:solidFill>
                <a:latin typeface="Arial" panose="020B0604020202020204" pitchFamily="34" charset="0"/>
                <a:ea typeface="+mn-ea"/>
                <a:cs typeface="Arial" panose="020B0604020202020204"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lgn="ctr">
              <a:buFont typeface="Arial"/>
              <a:buNone/>
            </a:pPr>
            <a:r>
              <a:rPr lang="en-US" sz="1400" dirty="0">
                <a:solidFill>
                  <a:schemeClr val="tx2"/>
                </a:solidFill>
              </a:rPr>
              <a:t>Segment</a:t>
            </a:r>
          </a:p>
          <a:p>
            <a:pPr marL="0" indent="0" algn="ctr">
              <a:buFont typeface="Arial"/>
              <a:buNone/>
            </a:pPr>
            <a:r>
              <a:rPr lang="en-US" sz="1400" dirty="0">
                <a:solidFill>
                  <a:schemeClr val="tx2"/>
                </a:solidFill>
              </a:rPr>
              <a:t>Methodology:</a:t>
            </a:r>
            <a:endParaRPr lang="en-US" sz="1400" baseline="30000" dirty="0">
              <a:solidFill>
                <a:schemeClr val="tx2"/>
              </a:solidFill>
            </a:endParaRPr>
          </a:p>
        </p:txBody>
      </p:sp>
      <p:sp>
        <p:nvSpPr>
          <p:cNvPr id="79" name="TextBox 78">
            <a:extLst>
              <a:ext uri="{FF2B5EF4-FFF2-40B4-BE49-F238E27FC236}">
                <a16:creationId xmlns:a16="http://schemas.microsoft.com/office/drawing/2014/main" id="{EE402299-88E0-4EAD-983E-48293839F66A}"/>
              </a:ext>
            </a:extLst>
          </p:cNvPr>
          <p:cNvSpPr txBox="1"/>
          <p:nvPr/>
        </p:nvSpPr>
        <p:spPr>
          <a:xfrm>
            <a:off x="1187726" y="3023507"/>
            <a:ext cx="441146" cy="230832"/>
          </a:xfrm>
          <a:prstGeom prst="rect">
            <a:avLst/>
          </a:prstGeom>
          <a:noFill/>
        </p:spPr>
        <p:txBody>
          <a:bodyPr wrap="none" rtlCol="0">
            <a:spAutoFit/>
          </a:bodyPr>
          <a:lstStyle/>
          <a:p>
            <a:r>
              <a:rPr lang="en-US" sz="900" dirty="0">
                <a:latin typeface="Arial" charset="0"/>
                <a:ea typeface="Arial" charset="0"/>
                <a:cs typeface="Arial" charset="0"/>
              </a:rPr>
              <a:t>Time</a:t>
            </a:r>
          </a:p>
        </p:txBody>
      </p:sp>
      <p:sp>
        <p:nvSpPr>
          <p:cNvPr id="80" name="Rectangle 79">
            <a:extLst>
              <a:ext uri="{FF2B5EF4-FFF2-40B4-BE49-F238E27FC236}">
                <a16:creationId xmlns:a16="http://schemas.microsoft.com/office/drawing/2014/main" id="{0A756A78-7696-4EBA-9BA1-7EEDFD194CA8}"/>
              </a:ext>
            </a:extLst>
          </p:cNvPr>
          <p:cNvSpPr/>
          <p:nvPr/>
        </p:nvSpPr>
        <p:spPr>
          <a:xfrm>
            <a:off x="1582103" y="3120289"/>
            <a:ext cx="1219264" cy="57070"/>
          </a:xfrm>
          <a:prstGeom prst="rect">
            <a:avLst/>
          </a:prstGeom>
          <a:solidFill>
            <a:srgbClr val="91CF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Triangle 12">
            <a:extLst>
              <a:ext uri="{FF2B5EF4-FFF2-40B4-BE49-F238E27FC236}">
                <a16:creationId xmlns:a16="http://schemas.microsoft.com/office/drawing/2014/main" id="{41D74C11-139D-4E79-ABE3-424D247F8492}"/>
              </a:ext>
            </a:extLst>
          </p:cNvPr>
          <p:cNvSpPr/>
          <p:nvPr/>
        </p:nvSpPr>
        <p:spPr>
          <a:xfrm rot="5400000">
            <a:off x="7538071" y="3103213"/>
            <a:ext cx="114542" cy="88510"/>
          </a:xfrm>
          <a:prstGeom prst="triangle">
            <a:avLst/>
          </a:prstGeom>
          <a:solidFill>
            <a:srgbClr val="D296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 name="Rectangle 81">
            <a:extLst>
              <a:ext uri="{FF2B5EF4-FFF2-40B4-BE49-F238E27FC236}">
                <a16:creationId xmlns:a16="http://schemas.microsoft.com/office/drawing/2014/main" id="{934648C8-1D1B-4455-9766-7F26D7949276}"/>
              </a:ext>
            </a:extLst>
          </p:cNvPr>
          <p:cNvSpPr/>
          <p:nvPr/>
        </p:nvSpPr>
        <p:spPr>
          <a:xfrm>
            <a:off x="2703986" y="3120288"/>
            <a:ext cx="1307072" cy="57071"/>
          </a:xfrm>
          <a:prstGeom prst="rect">
            <a:avLst/>
          </a:prstGeom>
          <a:gradFill>
            <a:gsLst>
              <a:gs pos="0">
                <a:srgbClr val="00B0F0">
                  <a:alpha val="0"/>
                </a:srgbClr>
              </a:gs>
              <a:gs pos="4000">
                <a:srgbClr val="00B0F0"/>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2D22466D-3145-4B15-966C-21DAB91882BD}"/>
              </a:ext>
            </a:extLst>
          </p:cNvPr>
          <p:cNvSpPr/>
          <p:nvPr/>
        </p:nvSpPr>
        <p:spPr>
          <a:xfrm>
            <a:off x="3918464" y="3120288"/>
            <a:ext cx="1305838" cy="57071"/>
          </a:xfrm>
          <a:prstGeom prst="rect">
            <a:avLst/>
          </a:prstGeom>
          <a:gradFill>
            <a:gsLst>
              <a:gs pos="0">
                <a:srgbClr val="FF6642">
                  <a:alpha val="0"/>
                </a:srgbClr>
              </a:gs>
              <a:gs pos="4000">
                <a:srgbClr val="FF664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05FE16E9-2D38-48F9-8E92-7C0469323076}"/>
              </a:ext>
            </a:extLst>
          </p:cNvPr>
          <p:cNvSpPr/>
          <p:nvPr/>
        </p:nvSpPr>
        <p:spPr>
          <a:xfrm>
            <a:off x="5128154" y="3120288"/>
            <a:ext cx="1305838" cy="57071"/>
          </a:xfrm>
          <a:prstGeom prst="rect">
            <a:avLst/>
          </a:prstGeom>
          <a:gradFill>
            <a:gsLst>
              <a:gs pos="0">
                <a:srgbClr val="FB9334">
                  <a:alpha val="0"/>
                </a:srgbClr>
              </a:gs>
              <a:gs pos="4000">
                <a:srgbClr val="FB9334"/>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97869902-39B6-45B6-9DF4-C88EAB1F8633}"/>
              </a:ext>
            </a:extLst>
          </p:cNvPr>
          <p:cNvSpPr/>
          <p:nvPr/>
        </p:nvSpPr>
        <p:spPr>
          <a:xfrm>
            <a:off x="6341397" y="3120288"/>
            <a:ext cx="1220499" cy="57071"/>
          </a:xfrm>
          <a:prstGeom prst="rect">
            <a:avLst/>
          </a:prstGeom>
          <a:gradFill>
            <a:gsLst>
              <a:gs pos="0">
                <a:srgbClr val="D296C7">
                  <a:alpha val="0"/>
                </a:srgbClr>
              </a:gs>
              <a:gs pos="4000">
                <a:srgbClr val="D296C7"/>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87" name="Table 86">
            <a:extLst>
              <a:ext uri="{FF2B5EF4-FFF2-40B4-BE49-F238E27FC236}">
                <a16:creationId xmlns:a16="http://schemas.microsoft.com/office/drawing/2014/main" id="{8B153216-ADB9-4763-A9FA-C3C7550B9C5D}"/>
              </a:ext>
            </a:extLst>
          </p:cNvPr>
          <p:cNvGraphicFramePr>
            <a:graphicFrameLocks noGrp="1"/>
          </p:cNvGraphicFramePr>
          <p:nvPr/>
        </p:nvGraphicFramePr>
        <p:xfrm>
          <a:off x="2009179" y="3457048"/>
          <a:ext cx="5079732" cy="671830"/>
        </p:xfrm>
        <a:graphic>
          <a:graphicData uri="http://schemas.openxmlformats.org/drawingml/2006/table">
            <a:tbl>
              <a:tblPr firstRow="1" bandRow="1">
                <a:tableStyleId>{5C22544A-7EE6-4342-B048-85BDC9FD1C3A}</a:tableStyleId>
              </a:tblPr>
              <a:tblGrid>
                <a:gridCol w="5079732">
                  <a:extLst>
                    <a:ext uri="{9D8B030D-6E8A-4147-A177-3AD203B41FA5}">
                      <a16:colId xmlns:a16="http://schemas.microsoft.com/office/drawing/2014/main" val="20000"/>
                    </a:ext>
                  </a:extLst>
                </a:gridCol>
              </a:tblGrid>
              <a:tr h="671830">
                <a:tc>
                  <a:txBody>
                    <a:bodyPr/>
                    <a:lstStyle/>
                    <a:p>
                      <a:pPr marL="0" indent="0" algn="ctr">
                        <a:buFont typeface="Arial" panose="020B0604020202020204" pitchFamily="34" charset="0"/>
                        <a:buNone/>
                      </a:pPr>
                      <a:r>
                        <a:rPr lang="en-US" sz="1400" b="0" dirty="0">
                          <a:solidFill>
                            <a:schemeClr val="tx2"/>
                          </a:solidFill>
                          <a:latin typeface="Arial" panose="020B0604020202020204" pitchFamily="34" charset="0"/>
                          <a:cs typeface="Arial" panose="020B0604020202020204" pitchFamily="34" charset="0"/>
                        </a:rPr>
                        <a:t>A plan is created to manage investment losses utilizing ”time IN the market” rather than “timing the market”</a:t>
                      </a:r>
                    </a:p>
                  </a:txBody>
                  <a:tcPr marT="91440" marB="9144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bl>
          </a:graphicData>
        </a:graphic>
      </p:graphicFrame>
      <p:sp>
        <p:nvSpPr>
          <p:cNvPr id="88" name="Arrow: U-Turn 87">
            <a:extLst>
              <a:ext uri="{FF2B5EF4-FFF2-40B4-BE49-F238E27FC236}">
                <a16:creationId xmlns:a16="http://schemas.microsoft.com/office/drawing/2014/main" id="{7BCACF62-8E02-49AD-BEBC-D3902B07248B}"/>
              </a:ext>
            </a:extLst>
          </p:cNvPr>
          <p:cNvSpPr/>
          <p:nvPr/>
        </p:nvSpPr>
        <p:spPr>
          <a:xfrm>
            <a:off x="2796581" y="1461278"/>
            <a:ext cx="431612" cy="389559"/>
          </a:xfrm>
          <a:prstGeom prst="uturnArrow">
            <a:avLst>
              <a:gd name="adj1" fmla="val 29401"/>
              <a:gd name="adj2" fmla="val 25000"/>
              <a:gd name="adj3" fmla="val 29402"/>
              <a:gd name="adj4" fmla="val 50248"/>
              <a:gd name="adj5" fmla="val 81603"/>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latin typeface="Arial" panose="020B0604020202020204" pitchFamily="34" charset="0"/>
              <a:cs typeface="Arial" panose="020B0604020202020204" pitchFamily="34" charset="0"/>
            </a:endParaRPr>
          </a:p>
        </p:txBody>
      </p:sp>
      <p:sp>
        <p:nvSpPr>
          <p:cNvPr id="89" name="Arrow: U-Turn 88">
            <a:extLst>
              <a:ext uri="{FF2B5EF4-FFF2-40B4-BE49-F238E27FC236}">
                <a16:creationId xmlns:a16="http://schemas.microsoft.com/office/drawing/2014/main" id="{8D085C7B-11CF-43AE-A171-C26A4F79AD3B}"/>
              </a:ext>
            </a:extLst>
          </p:cNvPr>
          <p:cNvSpPr/>
          <p:nvPr/>
        </p:nvSpPr>
        <p:spPr>
          <a:xfrm rot="16200000" flipV="1">
            <a:off x="1561077" y="1433375"/>
            <a:ext cx="431612" cy="389559"/>
          </a:xfrm>
          <a:prstGeom prst="uturnArrow">
            <a:avLst>
              <a:gd name="adj1" fmla="val 29401"/>
              <a:gd name="adj2" fmla="val 25000"/>
              <a:gd name="adj3" fmla="val 29402"/>
              <a:gd name="adj4" fmla="val 50248"/>
              <a:gd name="adj5" fmla="val 81603"/>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latin typeface="Arial" panose="020B0604020202020204" pitchFamily="34" charset="0"/>
              <a:cs typeface="Arial" panose="020B0604020202020204" pitchFamily="34" charset="0"/>
            </a:endParaRPr>
          </a:p>
        </p:txBody>
      </p:sp>
      <p:sp>
        <p:nvSpPr>
          <p:cNvPr id="90" name="TextBox 89">
            <a:extLst>
              <a:ext uri="{FF2B5EF4-FFF2-40B4-BE49-F238E27FC236}">
                <a16:creationId xmlns:a16="http://schemas.microsoft.com/office/drawing/2014/main" id="{67940361-8299-4CDA-A998-CB69AD3BD578}"/>
              </a:ext>
            </a:extLst>
          </p:cNvPr>
          <p:cNvSpPr txBox="1"/>
          <p:nvPr/>
        </p:nvSpPr>
        <p:spPr>
          <a:xfrm>
            <a:off x="675428" y="1395755"/>
            <a:ext cx="1024597" cy="230832"/>
          </a:xfrm>
          <a:prstGeom prst="rect">
            <a:avLst/>
          </a:prstGeom>
          <a:noFill/>
        </p:spPr>
        <p:txBody>
          <a:bodyPr wrap="square" rtlCol="0">
            <a:spAutoFit/>
          </a:bodyPr>
          <a:lstStyle/>
          <a:p>
            <a:pPr algn="r"/>
            <a:r>
              <a:rPr lang="en-US" sz="900" dirty="0">
                <a:latin typeface="Arial" charset="0"/>
                <a:ea typeface="Arial" charset="0"/>
                <a:cs typeface="Arial" charset="0"/>
              </a:rPr>
              <a:t>Monthly income</a:t>
            </a:r>
          </a:p>
        </p:txBody>
      </p:sp>
    </p:spTree>
    <p:extLst>
      <p:ext uri="{BB962C8B-B14F-4D97-AF65-F5344CB8AC3E}">
        <p14:creationId xmlns:p14="http://schemas.microsoft.com/office/powerpoint/2010/main" val="1498457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885" y="254833"/>
            <a:ext cx="8560321" cy="608846"/>
          </a:xfrm>
        </p:spPr>
        <p:txBody>
          <a:bodyPr/>
          <a:lstStyle/>
          <a:p>
            <a:r>
              <a:rPr lang="en-US" dirty="0"/>
              <a:t>Inflation Risk</a:t>
            </a:r>
          </a:p>
        </p:txBody>
      </p:sp>
      <p:sp>
        <p:nvSpPr>
          <p:cNvPr id="53" name="Right Brace 52">
            <a:extLst>
              <a:ext uri="{FF2B5EF4-FFF2-40B4-BE49-F238E27FC236}">
                <a16:creationId xmlns:a16="http://schemas.microsoft.com/office/drawing/2014/main" id="{17C5D889-B7BF-411C-B0BE-463CD58C1385}"/>
              </a:ext>
            </a:extLst>
          </p:cNvPr>
          <p:cNvSpPr/>
          <p:nvPr/>
        </p:nvSpPr>
        <p:spPr>
          <a:xfrm rot="5400000" flipH="1">
            <a:off x="5723149" y="-452570"/>
            <a:ext cx="115846" cy="3540032"/>
          </a:xfrm>
          <a:prstGeom prst="rightBrace">
            <a:avLst/>
          </a:prstGeom>
          <a:ln>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54" name="Rectangle 53">
            <a:extLst>
              <a:ext uri="{FF2B5EF4-FFF2-40B4-BE49-F238E27FC236}">
                <a16:creationId xmlns:a16="http://schemas.microsoft.com/office/drawing/2014/main" id="{D2FE68A6-8A93-4460-BEBA-E7EBA34F42AA}"/>
              </a:ext>
            </a:extLst>
          </p:cNvPr>
          <p:cNvSpPr/>
          <p:nvPr/>
        </p:nvSpPr>
        <p:spPr>
          <a:xfrm>
            <a:off x="1582103" y="1804084"/>
            <a:ext cx="1121883" cy="1208494"/>
          </a:xfrm>
          <a:prstGeom prst="rect">
            <a:avLst/>
          </a:prstGeom>
          <a:solidFill>
            <a:schemeClr val="bg1"/>
          </a:solidFill>
          <a:ln>
            <a:noFill/>
          </a:ln>
          <a:effectLst>
            <a:outerShdw blurRad="292100" dist="76200" dir="5400000" sx="105000" sy="105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endParaRPr lang="en-US" sz="1100" dirty="0">
              <a:solidFill>
                <a:schemeClr val="bg1">
                  <a:lumMod val="50000"/>
                </a:schemeClr>
              </a:solidFill>
              <a:latin typeface="Arial" panose="020B0604020202020204" pitchFamily="34" charset="0"/>
              <a:ea typeface="Open Sans" panose="020B0606030504020204" pitchFamily="34" charset="0"/>
              <a:cs typeface="Arial" panose="020B0604020202020204" pitchFamily="34" charset="0"/>
            </a:endParaRPr>
          </a:p>
        </p:txBody>
      </p:sp>
      <p:sp>
        <p:nvSpPr>
          <p:cNvPr id="55" name="Rectangle 54">
            <a:extLst>
              <a:ext uri="{FF2B5EF4-FFF2-40B4-BE49-F238E27FC236}">
                <a16:creationId xmlns:a16="http://schemas.microsoft.com/office/drawing/2014/main" id="{22C7B408-6EC4-4649-91A7-03047891C0AF}"/>
              </a:ext>
            </a:extLst>
          </p:cNvPr>
          <p:cNvSpPr/>
          <p:nvPr/>
        </p:nvSpPr>
        <p:spPr>
          <a:xfrm>
            <a:off x="1582103" y="1804084"/>
            <a:ext cx="1121883" cy="289624"/>
          </a:xfrm>
          <a:prstGeom prst="rect">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ea typeface="Roboto Condensed" panose="02000000000000000000" pitchFamily="2" charset="0"/>
                <a:cs typeface="Arial" panose="020B0604020202020204" pitchFamily="34" charset="0"/>
              </a:rPr>
              <a:t>Segment 1</a:t>
            </a:r>
          </a:p>
        </p:txBody>
      </p:sp>
      <p:sp>
        <p:nvSpPr>
          <p:cNvPr id="56" name="Rectangle 55">
            <a:extLst>
              <a:ext uri="{FF2B5EF4-FFF2-40B4-BE49-F238E27FC236}">
                <a16:creationId xmlns:a16="http://schemas.microsoft.com/office/drawing/2014/main" id="{EEC43272-0B6A-49C2-9B00-17057051B07B}"/>
              </a:ext>
            </a:extLst>
          </p:cNvPr>
          <p:cNvSpPr/>
          <p:nvPr/>
        </p:nvSpPr>
        <p:spPr>
          <a:xfrm>
            <a:off x="1582103" y="2722955"/>
            <a:ext cx="1121883" cy="289623"/>
          </a:xfrm>
          <a:prstGeom prst="rect">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ea typeface="Roboto Condensed" panose="02000000000000000000" pitchFamily="2" charset="0"/>
                <a:cs typeface="Arial" panose="020B0604020202020204" pitchFamily="34" charset="0"/>
              </a:rPr>
              <a:t>ROR</a:t>
            </a:r>
          </a:p>
        </p:txBody>
      </p:sp>
      <p:sp>
        <p:nvSpPr>
          <p:cNvPr id="57" name="Rectangle 56">
            <a:extLst>
              <a:ext uri="{FF2B5EF4-FFF2-40B4-BE49-F238E27FC236}">
                <a16:creationId xmlns:a16="http://schemas.microsoft.com/office/drawing/2014/main" id="{BA9BC72F-6C89-4CE0-BA00-9A9745651E88}"/>
              </a:ext>
            </a:extLst>
          </p:cNvPr>
          <p:cNvSpPr/>
          <p:nvPr/>
        </p:nvSpPr>
        <p:spPr>
          <a:xfrm>
            <a:off x="1582103" y="2103359"/>
            <a:ext cx="1121883" cy="61959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50000"/>
                  </a:schemeClr>
                </a:solidFill>
                <a:latin typeface="Arial" panose="020B0604020202020204" pitchFamily="34" charset="0"/>
                <a:ea typeface="Roboto Condensed" panose="02000000000000000000" pitchFamily="2" charset="0"/>
                <a:cs typeface="Arial" panose="020B0604020202020204" pitchFamily="34" charset="0"/>
              </a:rPr>
              <a:t>No Market Risk</a:t>
            </a:r>
          </a:p>
        </p:txBody>
      </p:sp>
      <p:sp>
        <p:nvSpPr>
          <p:cNvPr id="58" name="Rectangle 57">
            <a:extLst>
              <a:ext uri="{FF2B5EF4-FFF2-40B4-BE49-F238E27FC236}">
                <a16:creationId xmlns:a16="http://schemas.microsoft.com/office/drawing/2014/main" id="{8BF99311-7FA5-4738-8A16-41F42FC7024E}"/>
              </a:ext>
            </a:extLst>
          </p:cNvPr>
          <p:cNvSpPr/>
          <p:nvPr/>
        </p:nvSpPr>
        <p:spPr>
          <a:xfrm>
            <a:off x="2796581" y="1804084"/>
            <a:ext cx="1121883" cy="1208494"/>
          </a:xfrm>
          <a:prstGeom prst="rect">
            <a:avLst/>
          </a:prstGeom>
          <a:solidFill>
            <a:schemeClr val="bg1"/>
          </a:solidFill>
          <a:ln>
            <a:noFill/>
          </a:ln>
          <a:effectLst>
            <a:outerShdw blurRad="292100" dist="76200" dir="5400000" sx="105000" sy="105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endParaRPr lang="en-US" sz="1100" dirty="0">
              <a:solidFill>
                <a:schemeClr val="bg1">
                  <a:lumMod val="50000"/>
                </a:schemeClr>
              </a:solidFill>
              <a:latin typeface="Arial" panose="020B0604020202020204" pitchFamily="34" charset="0"/>
              <a:ea typeface="Open Sans" panose="020B0606030504020204" pitchFamily="34" charset="0"/>
              <a:cs typeface="Arial" panose="020B0604020202020204" pitchFamily="34" charset="0"/>
            </a:endParaRPr>
          </a:p>
        </p:txBody>
      </p:sp>
      <p:sp>
        <p:nvSpPr>
          <p:cNvPr id="59" name="Rectangle 58">
            <a:extLst>
              <a:ext uri="{FF2B5EF4-FFF2-40B4-BE49-F238E27FC236}">
                <a16:creationId xmlns:a16="http://schemas.microsoft.com/office/drawing/2014/main" id="{201297A8-9DF9-42D8-8544-723A974682E5}"/>
              </a:ext>
            </a:extLst>
          </p:cNvPr>
          <p:cNvSpPr/>
          <p:nvPr/>
        </p:nvSpPr>
        <p:spPr>
          <a:xfrm>
            <a:off x="2796581" y="1804084"/>
            <a:ext cx="1121883" cy="289624"/>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ea typeface="Roboto Condensed" panose="02000000000000000000" pitchFamily="2" charset="0"/>
                <a:cs typeface="Arial" panose="020B0604020202020204" pitchFamily="34" charset="0"/>
              </a:rPr>
              <a:t>Segment 2</a:t>
            </a:r>
          </a:p>
        </p:txBody>
      </p:sp>
      <p:sp>
        <p:nvSpPr>
          <p:cNvPr id="60" name="Rectangle 59">
            <a:extLst>
              <a:ext uri="{FF2B5EF4-FFF2-40B4-BE49-F238E27FC236}">
                <a16:creationId xmlns:a16="http://schemas.microsoft.com/office/drawing/2014/main" id="{7ED8C084-456C-4933-BB61-19F4C487D6E5}"/>
              </a:ext>
            </a:extLst>
          </p:cNvPr>
          <p:cNvSpPr/>
          <p:nvPr/>
        </p:nvSpPr>
        <p:spPr>
          <a:xfrm>
            <a:off x="2796581" y="2722955"/>
            <a:ext cx="1121883" cy="289623"/>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ea typeface="Roboto Condensed" panose="02000000000000000000" pitchFamily="2" charset="0"/>
                <a:cs typeface="Arial" panose="020B0604020202020204" pitchFamily="34" charset="0"/>
              </a:rPr>
              <a:t>ROR</a:t>
            </a:r>
          </a:p>
        </p:txBody>
      </p:sp>
      <p:sp>
        <p:nvSpPr>
          <p:cNvPr id="61" name="Rectangle 60">
            <a:extLst>
              <a:ext uri="{FF2B5EF4-FFF2-40B4-BE49-F238E27FC236}">
                <a16:creationId xmlns:a16="http://schemas.microsoft.com/office/drawing/2014/main" id="{D304C57A-1850-4776-BB9F-5380EACA76FB}"/>
              </a:ext>
            </a:extLst>
          </p:cNvPr>
          <p:cNvSpPr/>
          <p:nvPr/>
        </p:nvSpPr>
        <p:spPr>
          <a:xfrm>
            <a:off x="2796581" y="2103359"/>
            <a:ext cx="1121883" cy="61959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50000"/>
                  </a:schemeClr>
                </a:solidFill>
                <a:latin typeface="Arial" panose="020B0604020202020204" pitchFamily="34" charset="0"/>
                <a:ea typeface="Roboto Condensed" panose="02000000000000000000" pitchFamily="2" charset="0"/>
                <a:cs typeface="Arial" panose="020B0604020202020204" pitchFamily="34" charset="0"/>
              </a:rPr>
              <a:t>Conservative</a:t>
            </a:r>
          </a:p>
        </p:txBody>
      </p:sp>
      <p:sp>
        <p:nvSpPr>
          <p:cNvPr id="62" name="Rectangle 61">
            <a:extLst>
              <a:ext uri="{FF2B5EF4-FFF2-40B4-BE49-F238E27FC236}">
                <a16:creationId xmlns:a16="http://schemas.microsoft.com/office/drawing/2014/main" id="{EBF659F2-3758-4169-8E1B-53E52F18496E}"/>
              </a:ext>
            </a:extLst>
          </p:cNvPr>
          <p:cNvSpPr/>
          <p:nvPr/>
        </p:nvSpPr>
        <p:spPr>
          <a:xfrm>
            <a:off x="4011058" y="1804084"/>
            <a:ext cx="1121883" cy="1208494"/>
          </a:xfrm>
          <a:prstGeom prst="rect">
            <a:avLst/>
          </a:prstGeom>
          <a:solidFill>
            <a:schemeClr val="bg1"/>
          </a:solidFill>
          <a:ln>
            <a:noFill/>
          </a:ln>
          <a:effectLst>
            <a:outerShdw blurRad="292100" dist="76200" dir="5400000" sx="105000" sy="105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endParaRPr lang="en-US" sz="1100" dirty="0">
              <a:solidFill>
                <a:schemeClr val="bg1">
                  <a:lumMod val="50000"/>
                </a:schemeClr>
              </a:solidFill>
              <a:latin typeface="Arial" panose="020B0604020202020204" pitchFamily="34" charset="0"/>
              <a:ea typeface="Open Sans" panose="020B0606030504020204" pitchFamily="34" charset="0"/>
              <a:cs typeface="Arial" panose="020B0604020202020204" pitchFamily="34" charset="0"/>
            </a:endParaRPr>
          </a:p>
        </p:txBody>
      </p:sp>
      <p:sp>
        <p:nvSpPr>
          <p:cNvPr id="63" name="Rectangle 62">
            <a:extLst>
              <a:ext uri="{FF2B5EF4-FFF2-40B4-BE49-F238E27FC236}">
                <a16:creationId xmlns:a16="http://schemas.microsoft.com/office/drawing/2014/main" id="{342F131A-5B82-43B9-8FFA-A98925FDD3BE}"/>
              </a:ext>
            </a:extLst>
          </p:cNvPr>
          <p:cNvSpPr/>
          <p:nvPr/>
        </p:nvSpPr>
        <p:spPr>
          <a:xfrm>
            <a:off x="4011058" y="1804084"/>
            <a:ext cx="1121883" cy="289624"/>
          </a:xfrm>
          <a:prstGeom prst="rect">
            <a:avLst/>
          </a:prstGeom>
          <a:solidFill>
            <a:srgbClr val="FF66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ea typeface="Roboto Condensed" panose="02000000000000000000" pitchFamily="2" charset="0"/>
                <a:cs typeface="Arial" panose="020B0604020202020204" pitchFamily="34" charset="0"/>
              </a:rPr>
              <a:t>Segment 3</a:t>
            </a:r>
          </a:p>
        </p:txBody>
      </p:sp>
      <p:sp>
        <p:nvSpPr>
          <p:cNvPr id="64" name="Rectangle 63">
            <a:extLst>
              <a:ext uri="{FF2B5EF4-FFF2-40B4-BE49-F238E27FC236}">
                <a16:creationId xmlns:a16="http://schemas.microsoft.com/office/drawing/2014/main" id="{4D2B8341-386B-4990-837F-19913AE99BB3}"/>
              </a:ext>
            </a:extLst>
          </p:cNvPr>
          <p:cNvSpPr/>
          <p:nvPr/>
        </p:nvSpPr>
        <p:spPr>
          <a:xfrm>
            <a:off x="4011058" y="2722955"/>
            <a:ext cx="1121883" cy="289623"/>
          </a:xfrm>
          <a:prstGeom prst="rect">
            <a:avLst/>
          </a:prstGeom>
          <a:solidFill>
            <a:srgbClr val="FF66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ea typeface="Roboto Condensed" panose="02000000000000000000" pitchFamily="2" charset="0"/>
                <a:cs typeface="Arial" panose="020B0604020202020204" pitchFamily="34" charset="0"/>
              </a:rPr>
              <a:t>ROR</a:t>
            </a:r>
          </a:p>
        </p:txBody>
      </p:sp>
      <p:sp>
        <p:nvSpPr>
          <p:cNvPr id="65" name="Rectangle 64">
            <a:extLst>
              <a:ext uri="{FF2B5EF4-FFF2-40B4-BE49-F238E27FC236}">
                <a16:creationId xmlns:a16="http://schemas.microsoft.com/office/drawing/2014/main" id="{6D7BD721-ADA9-4907-9FB9-33B5A4652CCC}"/>
              </a:ext>
            </a:extLst>
          </p:cNvPr>
          <p:cNvSpPr/>
          <p:nvPr/>
        </p:nvSpPr>
        <p:spPr>
          <a:xfrm>
            <a:off x="4011058" y="2103359"/>
            <a:ext cx="1121883" cy="61959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50000"/>
                  </a:schemeClr>
                </a:solidFill>
                <a:latin typeface="Arial" panose="020B0604020202020204" pitchFamily="34" charset="0"/>
                <a:ea typeface="Roboto Condensed" panose="02000000000000000000" pitchFamily="2" charset="0"/>
                <a:cs typeface="Arial" panose="020B0604020202020204" pitchFamily="34" charset="0"/>
              </a:rPr>
              <a:t>Conservative Growth</a:t>
            </a:r>
          </a:p>
        </p:txBody>
      </p:sp>
      <p:sp>
        <p:nvSpPr>
          <p:cNvPr id="66" name="Rectangle 65">
            <a:extLst>
              <a:ext uri="{FF2B5EF4-FFF2-40B4-BE49-F238E27FC236}">
                <a16:creationId xmlns:a16="http://schemas.microsoft.com/office/drawing/2014/main" id="{A6A5B7F7-EA03-46E3-A217-AE11865CE2E3}"/>
              </a:ext>
            </a:extLst>
          </p:cNvPr>
          <p:cNvSpPr/>
          <p:nvPr/>
        </p:nvSpPr>
        <p:spPr>
          <a:xfrm>
            <a:off x="5225536" y="1804084"/>
            <a:ext cx="1121883" cy="1208494"/>
          </a:xfrm>
          <a:prstGeom prst="rect">
            <a:avLst/>
          </a:prstGeom>
          <a:solidFill>
            <a:schemeClr val="bg1"/>
          </a:solidFill>
          <a:ln>
            <a:noFill/>
          </a:ln>
          <a:effectLst>
            <a:outerShdw blurRad="292100" dist="76200" dir="5400000" sx="105000" sy="105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endParaRPr lang="en-US" sz="1100" dirty="0">
              <a:solidFill>
                <a:schemeClr val="bg1">
                  <a:lumMod val="50000"/>
                </a:schemeClr>
              </a:solidFill>
              <a:latin typeface="Arial" panose="020B0604020202020204" pitchFamily="34" charset="0"/>
              <a:ea typeface="Open Sans" panose="020B0606030504020204" pitchFamily="34" charset="0"/>
              <a:cs typeface="Arial" panose="020B0604020202020204" pitchFamily="34" charset="0"/>
            </a:endParaRPr>
          </a:p>
        </p:txBody>
      </p:sp>
      <p:sp>
        <p:nvSpPr>
          <p:cNvPr id="67" name="Rectangle 66">
            <a:extLst>
              <a:ext uri="{FF2B5EF4-FFF2-40B4-BE49-F238E27FC236}">
                <a16:creationId xmlns:a16="http://schemas.microsoft.com/office/drawing/2014/main" id="{69EA3523-D278-446C-9652-79C63BD3697B}"/>
              </a:ext>
            </a:extLst>
          </p:cNvPr>
          <p:cNvSpPr/>
          <p:nvPr/>
        </p:nvSpPr>
        <p:spPr>
          <a:xfrm>
            <a:off x="5225536" y="1804084"/>
            <a:ext cx="1121883" cy="289624"/>
          </a:xfrm>
          <a:prstGeom prst="rect">
            <a:avLst/>
          </a:prstGeom>
          <a:solidFill>
            <a:srgbClr val="FB933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ea typeface="Roboto Condensed" panose="02000000000000000000" pitchFamily="2" charset="0"/>
                <a:cs typeface="Arial" panose="020B0604020202020204" pitchFamily="34" charset="0"/>
              </a:rPr>
              <a:t>Segment 4</a:t>
            </a:r>
          </a:p>
        </p:txBody>
      </p:sp>
      <p:sp>
        <p:nvSpPr>
          <p:cNvPr id="68" name="Rectangle 67">
            <a:extLst>
              <a:ext uri="{FF2B5EF4-FFF2-40B4-BE49-F238E27FC236}">
                <a16:creationId xmlns:a16="http://schemas.microsoft.com/office/drawing/2014/main" id="{4F7D6F90-69C7-4830-98F6-2956873BC392}"/>
              </a:ext>
            </a:extLst>
          </p:cNvPr>
          <p:cNvSpPr/>
          <p:nvPr/>
        </p:nvSpPr>
        <p:spPr>
          <a:xfrm>
            <a:off x="5225536" y="2722955"/>
            <a:ext cx="1121883" cy="289623"/>
          </a:xfrm>
          <a:prstGeom prst="rect">
            <a:avLst/>
          </a:prstGeom>
          <a:solidFill>
            <a:srgbClr val="FB933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ea typeface="Roboto Condensed" panose="02000000000000000000" pitchFamily="2" charset="0"/>
                <a:cs typeface="Arial" panose="020B0604020202020204" pitchFamily="34" charset="0"/>
              </a:rPr>
              <a:t>ROR</a:t>
            </a:r>
          </a:p>
        </p:txBody>
      </p:sp>
      <p:sp>
        <p:nvSpPr>
          <p:cNvPr id="69" name="Rectangle 68">
            <a:extLst>
              <a:ext uri="{FF2B5EF4-FFF2-40B4-BE49-F238E27FC236}">
                <a16:creationId xmlns:a16="http://schemas.microsoft.com/office/drawing/2014/main" id="{E5EF57AF-5CDA-44DC-9C6A-47602048B062}"/>
              </a:ext>
            </a:extLst>
          </p:cNvPr>
          <p:cNvSpPr/>
          <p:nvPr/>
        </p:nvSpPr>
        <p:spPr>
          <a:xfrm>
            <a:off x="5225536" y="2103359"/>
            <a:ext cx="1121883" cy="61959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50000"/>
                  </a:schemeClr>
                </a:solidFill>
                <a:latin typeface="Arial" panose="020B0604020202020204" pitchFamily="34" charset="0"/>
                <a:ea typeface="Roboto Condensed" panose="02000000000000000000" pitchFamily="2" charset="0"/>
                <a:cs typeface="Arial" panose="020B0604020202020204" pitchFamily="34" charset="0"/>
              </a:rPr>
              <a:t>Moderate Growth</a:t>
            </a:r>
          </a:p>
        </p:txBody>
      </p:sp>
      <p:sp>
        <p:nvSpPr>
          <p:cNvPr id="70" name="Rectangle 69">
            <a:extLst>
              <a:ext uri="{FF2B5EF4-FFF2-40B4-BE49-F238E27FC236}">
                <a16:creationId xmlns:a16="http://schemas.microsoft.com/office/drawing/2014/main" id="{ABB3C2D7-F440-406A-83A3-7B3C80E73D97}"/>
              </a:ext>
            </a:extLst>
          </p:cNvPr>
          <p:cNvSpPr/>
          <p:nvPr/>
        </p:nvSpPr>
        <p:spPr>
          <a:xfrm>
            <a:off x="6440014" y="1804084"/>
            <a:ext cx="1121883" cy="1208494"/>
          </a:xfrm>
          <a:prstGeom prst="rect">
            <a:avLst/>
          </a:prstGeom>
          <a:solidFill>
            <a:schemeClr val="bg1"/>
          </a:solidFill>
          <a:ln>
            <a:noFill/>
          </a:ln>
          <a:effectLst>
            <a:outerShdw blurRad="292100" dist="76200" dir="5400000" sx="105000" sy="105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endParaRPr lang="en-US" sz="1100" dirty="0">
              <a:solidFill>
                <a:schemeClr val="bg1">
                  <a:lumMod val="50000"/>
                </a:schemeClr>
              </a:solidFill>
              <a:latin typeface="Arial" panose="020B0604020202020204" pitchFamily="34" charset="0"/>
              <a:ea typeface="Open Sans" panose="020B0606030504020204" pitchFamily="34" charset="0"/>
              <a:cs typeface="Arial" panose="020B0604020202020204" pitchFamily="34" charset="0"/>
            </a:endParaRPr>
          </a:p>
        </p:txBody>
      </p:sp>
      <p:sp>
        <p:nvSpPr>
          <p:cNvPr id="71" name="Rectangle 70">
            <a:extLst>
              <a:ext uri="{FF2B5EF4-FFF2-40B4-BE49-F238E27FC236}">
                <a16:creationId xmlns:a16="http://schemas.microsoft.com/office/drawing/2014/main" id="{A524AF94-E190-4C79-9B4D-683EC52F0A21}"/>
              </a:ext>
            </a:extLst>
          </p:cNvPr>
          <p:cNvSpPr/>
          <p:nvPr/>
        </p:nvSpPr>
        <p:spPr>
          <a:xfrm>
            <a:off x="6440014" y="1804084"/>
            <a:ext cx="1121883" cy="289624"/>
          </a:xfrm>
          <a:prstGeom prst="rect">
            <a:avLst/>
          </a:prstGeom>
          <a:solidFill>
            <a:srgbClr val="D296C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ea typeface="Roboto Condensed" panose="02000000000000000000" pitchFamily="2" charset="0"/>
                <a:cs typeface="Arial" panose="020B0604020202020204" pitchFamily="34" charset="0"/>
              </a:rPr>
              <a:t>Segment 5</a:t>
            </a:r>
          </a:p>
        </p:txBody>
      </p:sp>
      <p:sp>
        <p:nvSpPr>
          <p:cNvPr id="72" name="Rectangle 71">
            <a:extLst>
              <a:ext uri="{FF2B5EF4-FFF2-40B4-BE49-F238E27FC236}">
                <a16:creationId xmlns:a16="http://schemas.microsoft.com/office/drawing/2014/main" id="{059FA965-BAF4-48B0-81B6-8BF08EE0434E}"/>
              </a:ext>
            </a:extLst>
          </p:cNvPr>
          <p:cNvSpPr/>
          <p:nvPr/>
        </p:nvSpPr>
        <p:spPr>
          <a:xfrm>
            <a:off x="6440014" y="2722955"/>
            <a:ext cx="1121883" cy="289623"/>
          </a:xfrm>
          <a:prstGeom prst="rect">
            <a:avLst/>
          </a:prstGeom>
          <a:solidFill>
            <a:srgbClr val="D296C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ea typeface="Roboto Condensed" panose="02000000000000000000" pitchFamily="2" charset="0"/>
                <a:cs typeface="Arial" panose="020B0604020202020204" pitchFamily="34" charset="0"/>
              </a:rPr>
              <a:t>ROR</a:t>
            </a:r>
          </a:p>
        </p:txBody>
      </p:sp>
      <p:sp>
        <p:nvSpPr>
          <p:cNvPr id="73" name="Rectangle 72">
            <a:extLst>
              <a:ext uri="{FF2B5EF4-FFF2-40B4-BE49-F238E27FC236}">
                <a16:creationId xmlns:a16="http://schemas.microsoft.com/office/drawing/2014/main" id="{CFB9BDDD-F2E2-4E43-9B67-4E39D2D8D5B9}"/>
              </a:ext>
            </a:extLst>
          </p:cNvPr>
          <p:cNvSpPr/>
          <p:nvPr/>
        </p:nvSpPr>
        <p:spPr>
          <a:xfrm>
            <a:off x="6440014" y="2103359"/>
            <a:ext cx="1121883" cy="61959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50000"/>
                  </a:schemeClr>
                </a:solidFill>
                <a:latin typeface="Arial" panose="020B0604020202020204" pitchFamily="34" charset="0"/>
                <a:ea typeface="Roboto Condensed" panose="02000000000000000000" pitchFamily="2" charset="0"/>
                <a:cs typeface="Arial" panose="020B0604020202020204" pitchFamily="34" charset="0"/>
              </a:rPr>
              <a:t>Growth</a:t>
            </a:r>
          </a:p>
        </p:txBody>
      </p:sp>
      <p:sp>
        <p:nvSpPr>
          <p:cNvPr id="74" name="Arrow: U-Turn 73">
            <a:extLst>
              <a:ext uri="{FF2B5EF4-FFF2-40B4-BE49-F238E27FC236}">
                <a16:creationId xmlns:a16="http://schemas.microsoft.com/office/drawing/2014/main" id="{D02D91AD-FDED-4D7E-BD5D-7AD867FF413C}"/>
              </a:ext>
            </a:extLst>
          </p:cNvPr>
          <p:cNvSpPr/>
          <p:nvPr/>
        </p:nvSpPr>
        <p:spPr>
          <a:xfrm>
            <a:off x="4011058" y="1457128"/>
            <a:ext cx="431612" cy="389559"/>
          </a:xfrm>
          <a:prstGeom prst="uturnArrow">
            <a:avLst>
              <a:gd name="adj1" fmla="val 29401"/>
              <a:gd name="adj2" fmla="val 25000"/>
              <a:gd name="adj3" fmla="val 29402"/>
              <a:gd name="adj4" fmla="val 50248"/>
              <a:gd name="adj5" fmla="val 81603"/>
            </a:avLst>
          </a:prstGeom>
          <a:solidFill>
            <a:srgbClr val="FF6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latin typeface="Arial" panose="020B0604020202020204" pitchFamily="34" charset="0"/>
              <a:cs typeface="Arial" panose="020B0604020202020204" pitchFamily="34" charset="0"/>
            </a:endParaRPr>
          </a:p>
        </p:txBody>
      </p:sp>
      <p:sp>
        <p:nvSpPr>
          <p:cNvPr id="75" name="Arrow: U-Turn 74">
            <a:extLst>
              <a:ext uri="{FF2B5EF4-FFF2-40B4-BE49-F238E27FC236}">
                <a16:creationId xmlns:a16="http://schemas.microsoft.com/office/drawing/2014/main" id="{C72903F8-8D01-4A03-9689-16CA6350B2FA}"/>
              </a:ext>
            </a:extLst>
          </p:cNvPr>
          <p:cNvSpPr/>
          <p:nvPr/>
        </p:nvSpPr>
        <p:spPr>
          <a:xfrm>
            <a:off x="5225536" y="1457127"/>
            <a:ext cx="431612" cy="389559"/>
          </a:xfrm>
          <a:prstGeom prst="uturnArrow">
            <a:avLst>
              <a:gd name="adj1" fmla="val 29401"/>
              <a:gd name="adj2" fmla="val 25000"/>
              <a:gd name="adj3" fmla="val 29402"/>
              <a:gd name="adj4" fmla="val 50248"/>
              <a:gd name="adj5" fmla="val 81603"/>
            </a:avLst>
          </a:prstGeom>
          <a:solidFill>
            <a:srgbClr val="FB93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latin typeface="Arial" panose="020B0604020202020204" pitchFamily="34" charset="0"/>
              <a:cs typeface="Arial" panose="020B0604020202020204" pitchFamily="34" charset="0"/>
            </a:endParaRPr>
          </a:p>
        </p:txBody>
      </p:sp>
      <p:sp>
        <p:nvSpPr>
          <p:cNvPr id="76" name="Arrow: U-Turn 75">
            <a:extLst>
              <a:ext uri="{FF2B5EF4-FFF2-40B4-BE49-F238E27FC236}">
                <a16:creationId xmlns:a16="http://schemas.microsoft.com/office/drawing/2014/main" id="{1A07547B-8CA1-4DD6-A38D-88B374EB991C}"/>
              </a:ext>
            </a:extLst>
          </p:cNvPr>
          <p:cNvSpPr/>
          <p:nvPr/>
        </p:nvSpPr>
        <p:spPr>
          <a:xfrm>
            <a:off x="6440014" y="1461278"/>
            <a:ext cx="431612" cy="389559"/>
          </a:xfrm>
          <a:prstGeom prst="uturnArrow">
            <a:avLst>
              <a:gd name="adj1" fmla="val 29401"/>
              <a:gd name="adj2" fmla="val 25000"/>
              <a:gd name="adj3" fmla="val 29402"/>
              <a:gd name="adj4" fmla="val 50248"/>
              <a:gd name="adj5" fmla="val 81603"/>
            </a:avLst>
          </a:prstGeom>
          <a:solidFill>
            <a:srgbClr val="D29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latin typeface="Arial" panose="020B0604020202020204" pitchFamily="34" charset="0"/>
              <a:cs typeface="Arial" panose="020B0604020202020204" pitchFamily="34" charset="0"/>
            </a:endParaRPr>
          </a:p>
        </p:txBody>
      </p:sp>
      <p:sp>
        <p:nvSpPr>
          <p:cNvPr id="77" name="Text Placeholder 2">
            <a:extLst>
              <a:ext uri="{FF2B5EF4-FFF2-40B4-BE49-F238E27FC236}">
                <a16:creationId xmlns:a16="http://schemas.microsoft.com/office/drawing/2014/main" id="{D82A3B96-A60C-48CA-8D31-8BD491215582}"/>
              </a:ext>
            </a:extLst>
          </p:cNvPr>
          <p:cNvSpPr txBox="1">
            <a:spLocks/>
          </p:cNvSpPr>
          <p:nvPr/>
        </p:nvSpPr>
        <p:spPr>
          <a:xfrm>
            <a:off x="135994" y="2015483"/>
            <a:ext cx="1286406" cy="570116"/>
          </a:xfrm>
          <a:prstGeom prst="rect">
            <a:avLst/>
          </a:prstGeom>
        </p:spPr>
        <p:txBody>
          <a:bodyPr/>
          <a:lstStyle>
            <a:lvl1pPr marL="257175" indent="-257175" algn="l" defTabSz="342900" rtl="0" eaLnBrk="1" latinLnBrk="0" hangingPunct="1">
              <a:spcBef>
                <a:spcPct val="20000"/>
              </a:spcBef>
              <a:buFont typeface="Arial"/>
              <a:buChar char="•"/>
              <a:defRPr sz="2000" b="0" i="0" kern="1200">
                <a:solidFill>
                  <a:schemeClr val="tx1"/>
                </a:solidFill>
                <a:latin typeface="Arial" panose="020B0604020202020204" pitchFamily="34" charset="0"/>
                <a:ea typeface="+mn-ea"/>
                <a:cs typeface="Arial" panose="020B0604020202020204" pitchFamily="34" charset="0"/>
              </a:defRPr>
            </a:lvl1pPr>
            <a:lvl2pPr marL="557213" indent="-214313" algn="l" defTabSz="342900" rtl="0" eaLnBrk="1" latinLnBrk="0" hangingPunct="1">
              <a:spcBef>
                <a:spcPct val="20000"/>
              </a:spcBef>
              <a:buFont typeface="Arial"/>
              <a:buChar char="–"/>
              <a:defRPr sz="2000" b="0" i="0" kern="1200">
                <a:solidFill>
                  <a:schemeClr val="tx1"/>
                </a:solidFill>
                <a:latin typeface="Arial" panose="020B0604020202020204" pitchFamily="34" charset="0"/>
                <a:ea typeface="+mn-ea"/>
                <a:cs typeface="Arial" panose="020B0604020202020204" pitchFamily="34" charset="0"/>
              </a:defRPr>
            </a:lvl2pPr>
            <a:lvl3pPr marL="857250" indent="-171450" algn="l" defTabSz="342900" rtl="0" eaLnBrk="1" latinLnBrk="0" hangingPunct="1">
              <a:spcBef>
                <a:spcPct val="20000"/>
              </a:spcBef>
              <a:buFont typeface="Arial"/>
              <a:buChar char="•"/>
              <a:defRPr sz="1600" b="0" i="0" kern="1200">
                <a:solidFill>
                  <a:schemeClr val="tx1"/>
                </a:solidFill>
                <a:latin typeface="Arial" panose="020B0604020202020204" pitchFamily="34" charset="0"/>
                <a:ea typeface="+mn-ea"/>
                <a:cs typeface="Arial" panose="020B0604020202020204" pitchFamily="34" charset="0"/>
              </a:defRPr>
            </a:lvl3pPr>
            <a:lvl4pPr marL="1200150" indent="-171450" algn="l" defTabSz="342900" rtl="0" eaLnBrk="1" latinLnBrk="0" hangingPunct="1">
              <a:spcBef>
                <a:spcPct val="20000"/>
              </a:spcBef>
              <a:buFont typeface="Arial"/>
              <a:buChar char="–"/>
              <a:defRPr sz="1400" b="0" i="0" kern="1200">
                <a:solidFill>
                  <a:schemeClr val="tx1"/>
                </a:solidFill>
                <a:latin typeface="Arial" panose="020B0604020202020204" pitchFamily="34" charset="0"/>
                <a:ea typeface="+mn-ea"/>
                <a:cs typeface="Arial" panose="020B0604020202020204" pitchFamily="34" charset="0"/>
              </a:defRPr>
            </a:lvl4pPr>
            <a:lvl5pPr marL="1543050" indent="-171450" algn="l" defTabSz="342900" rtl="0" eaLnBrk="1" latinLnBrk="0" hangingPunct="1">
              <a:spcBef>
                <a:spcPct val="20000"/>
              </a:spcBef>
              <a:buFont typeface="Arial"/>
              <a:buChar char="»"/>
              <a:defRPr sz="1400" b="0" i="0" kern="1200">
                <a:solidFill>
                  <a:schemeClr val="tx1"/>
                </a:solidFill>
                <a:latin typeface="Arial" panose="020B0604020202020204" pitchFamily="34" charset="0"/>
                <a:ea typeface="+mn-ea"/>
                <a:cs typeface="Arial" panose="020B0604020202020204"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lgn="ctr">
              <a:buFont typeface="Arial"/>
              <a:buNone/>
            </a:pPr>
            <a:r>
              <a:rPr lang="en-US" sz="1400" dirty="0">
                <a:solidFill>
                  <a:schemeClr val="tx2"/>
                </a:solidFill>
              </a:rPr>
              <a:t>Segment</a:t>
            </a:r>
          </a:p>
          <a:p>
            <a:pPr marL="0" indent="0" algn="ctr">
              <a:buFont typeface="Arial"/>
              <a:buNone/>
            </a:pPr>
            <a:r>
              <a:rPr lang="en-US" sz="1400" dirty="0">
                <a:solidFill>
                  <a:schemeClr val="tx2"/>
                </a:solidFill>
              </a:rPr>
              <a:t>Methodology:</a:t>
            </a:r>
            <a:endParaRPr lang="en-US" sz="1400" baseline="30000" dirty="0">
              <a:solidFill>
                <a:schemeClr val="tx2"/>
              </a:solidFill>
            </a:endParaRPr>
          </a:p>
        </p:txBody>
      </p:sp>
      <p:sp>
        <p:nvSpPr>
          <p:cNvPr id="78" name="TextBox 77">
            <a:extLst>
              <a:ext uri="{FF2B5EF4-FFF2-40B4-BE49-F238E27FC236}">
                <a16:creationId xmlns:a16="http://schemas.microsoft.com/office/drawing/2014/main" id="{FA049E36-57A3-43AE-B596-61457F6AAA96}"/>
              </a:ext>
            </a:extLst>
          </p:cNvPr>
          <p:cNvSpPr txBox="1"/>
          <p:nvPr/>
        </p:nvSpPr>
        <p:spPr>
          <a:xfrm>
            <a:off x="1187726" y="3023507"/>
            <a:ext cx="441146" cy="230832"/>
          </a:xfrm>
          <a:prstGeom prst="rect">
            <a:avLst/>
          </a:prstGeom>
          <a:noFill/>
        </p:spPr>
        <p:txBody>
          <a:bodyPr wrap="none" rtlCol="0">
            <a:spAutoFit/>
          </a:bodyPr>
          <a:lstStyle/>
          <a:p>
            <a:r>
              <a:rPr lang="en-US" sz="900" dirty="0">
                <a:latin typeface="Arial" charset="0"/>
                <a:ea typeface="Arial" charset="0"/>
                <a:cs typeface="Arial" charset="0"/>
              </a:rPr>
              <a:t>Time</a:t>
            </a:r>
          </a:p>
        </p:txBody>
      </p:sp>
      <p:sp>
        <p:nvSpPr>
          <p:cNvPr id="79" name="Rectangle 78">
            <a:extLst>
              <a:ext uri="{FF2B5EF4-FFF2-40B4-BE49-F238E27FC236}">
                <a16:creationId xmlns:a16="http://schemas.microsoft.com/office/drawing/2014/main" id="{B0E825BB-83BD-4BA1-9441-9D4092D3A330}"/>
              </a:ext>
            </a:extLst>
          </p:cNvPr>
          <p:cNvSpPr/>
          <p:nvPr/>
        </p:nvSpPr>
        <p:spPr>
          <a:xfrm>
            <a:off x="1582103" y="3120289"/>
            <a:ext cx="1219264" cy="57070"/>
          </a:xfrm>
          <a:prstGeom prst="rect">
            <a:avLst/>
          </a:prstGeom>
          <a:solidFill>
            <a:srgbClr val="91CF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Triangle 12">
            <a:extLst>
              <a:ext uri="{FF2B5EF4-FFF2-40B4-BE49-F238E27FC236}">
                <a16:creationId xmlns:a16="http://schemas.microsoft.com/office/drawing/2014/main" id="{C2F0A6D4-D00E-4B0D-98EC-EF1F44B703BB}"/>
              </a:ext>
            </a:extLst>
          </p:cNvPr>
          <p:cNvSpPr/>
          <p:nvPr/>
        </p:nvSpPr>
        <p:spPr>
          <a:xfrm rot="5400000">
            <a:off x="7538071" y="3103213"/>
            <a:ext cx="114542" cy="88510"/>
          </a:xfrm>
          <a:prstGeom prst="triangle">
            <a:avLst/>
          </a:prstGeom>
          <a:solidFill>
            <a:srgbClr val="D296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45F60092-3606-4EFC-9839-6273198ACE62}"/>
              </a:ext>
            </a:extLst>
          </p:cNvPr>
          <p:cNvSpPr/>
          <p:nvPr/>
        </p:nvSpPr>
        <p:spPr>
          <a:xfrm>
            <a:off x="2703986" y="3120288"/>
            <a:ext cx="1307072" cy="57071"/>
          </a:xfrm>
          <a:prstGeom prst="rect">
            <a:avLst/>
          </a:prstGeom>
          <a:gradFill>
            <a:gsLst>
              <a:gs pos="0">
                <a:srgbClr val="00B0F0">
                  <a:alpha val="0"/>
                </a:srgbClr>
              </a:gs>
              <a:gs pos="4000">
                <a:srgbClr val="00B0F0"/>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937BB9BD-5923-462A-BA99-42BA2A786717}"/>
              </a:ext>
            </a:extLst>
          </p:cNvPr>
          <p:cNvSpPr/>
          <p:nvPr/>
        </p:nvSpPr>
        <p:spPr>
          <a:xfrm>
            <a:off x="3918464" y="3120288"/>
            <a:ext cx="1305838" cy="57071"/>
          </a:xfrm>
          <a:prstGeom prst="rect">
            <a:avLst/>
          </a:prstGeom>
          <a:gradFill>
            <a:gsLst>
              <a:gs pos="0">
                <a:srgbClr val="FF6642">
                  <a:alpha val="0"/>
                </a:srgbClr>
              </a:gs>
              <a:gs pos="4000">
                <a:srgbClr val="FF664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027CC75F-9BFD-41DE-B4B3-6B7EE6B7179F}"/>
              </a:ext>
            </a:extLst>
          </p:cNvPr>
          <p:cNvSpPr/>
          <p:nvPr/>
        </p:nvSpPr>
        <p:spPr>
          <a:xfrm>
            <a:off x="5128154" y="3120288"/>
            <a:ext cx="1305838" cy="57071"/>
          </a:xfrm>
          <a:prstGeom prst="rect">
            <a:avLst/>
          </a:prstGeom>
          <a:gradFill>
            <a:gsLst>
              <a:gs pos="0">
                <a:srgbClr val="FB9334">
                  <a:alpha val="0"/>
                </a:srgbClr>
              </a:gs>
              <a:gs pos="4000">
                <a:srgbClr val="FB9334"/>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9E8E1A7B-74C3-4D14-8847-1EC8C8793CCB}"/>
              </a:ext>
            </a:extLst>
          </p:cNvPr>
          <p:cNvSpPr/>
          <p:nvPr/>
        </p:nvSpPr>
        <p:spPr>
          <a:xfrm>
            <a:off x="6341397" y="3120288"/>
            <a:ext cx="1220499" cy="57071"/>
          </a:xfrm>
          <a:prstGeom prst="rect">
            <a:avLst/>
          </a:prstGeom>
          <a:gradFill>
            <a:gsLst>
              <a:gs pos="0">
                <a:srgbClr val="D296C7">
                  <a:alpha val="0"/>
                </a:srgbClr>
              </a:gs>
              <a:gs pos="4000">
                <a:srgbClr val="D296C7"/>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Arrow: U-Turn 84">
            <a:extLst>
              <a:ext uri="{FF2B5EF4-FFF2-40B4-BE49-F238E27FC236}">
                <a16:creationId xmlns:a16="http://schemas.microsoft.com/office/drawing/2014/main" id="{C7D7363C-18CF-447E-9BD9-F8579A9E0B88}"/>
              </a:ext>
            </a:extLst>
          </p:cNvPr>
          <p:cNvSpPr/>
          <p:nvPr/>
        </p:nvSpPr>
        <p:spPr>
          <a:xfrm>
            <a:off x="2796581" y="1461278"/>
            <a:ext cx="431612" cy="389559"/>
          </a:xfrm>
          <a:prstGeom prst="uturnArrow">
            <a:avLst>
              <a:gd name="adj1" fmla="val 29401"/>
              <a:gd name="adj2" fmla="val 25000"/>
              <a:gd name="adj3" fmla="val 29402"/>
              <a:gd name="adj4" fmla="val 50248"/>
              <a:gd name="adj5" fmla="val 81603"/>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latin typeface="Arial" panose="020B0604020202020204" pitchFamily="34" charset="0"/>
              <a:cs typeface="Arial" panose="020B0604020202020204" pitchFamily="34" charset="0"/>
            </a:endParaRPr>
          </a:p>
        </p:txBody>
      </p:sp>
      <p:sp>
        <p:nvSpPr>
          <p:cNvPr id="86" name="Arrow: U-Turn 85">
            <a:extLst>
              <a:ext uri="{FF2B5EF4-FFF2-40B4-BE49-F238E27FC236}">
                <a16:creationId xmlns:a16="http://schemas.microsoft.com/office/drawing/2014/main" id="{E887FC38-489C-43CC-B50A-7B410B72F8AC}"/>
              </a:ext>
            </a:extLst>
          </p:cNvPr>
          <p:cNvSpPr/>
          <p:nvPr/>
        </p:nvSpPr>
        <p:spPr>
          <a:xfrm rot="16200000" flipV="1">
            <a:off x="1561077" y="1433375"/>
            <a:ext cx="431612" cy="389559"/>
          </a:xfrm>
          <a:prstGeom prst="uturnArrow">
            <a:avLst>
              <a:gd name="adj1" fmla="val 29401"/>
              <a:gd name="adj2" fmla="val 25000"/>
              <a:gd name="adj3" fmla="val 29402"/>
              <a:gd name="adj4" fmla="val 50248"/>
              <a:gd name="adj5" fmla="val 81603"/>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latin typeface="Arial" panose="020B0604020202020204" pitchFamily="34" charset="0"/>
              <a:cs typeface="Arial" panose="020B0604020202020204" pitchFamily="34" charset="0"/>
            </a:endParaRPr>
          </a:p>
        </p:txBody>
      </p:sp>
      <p:sp>
        <p:nvSpPr>
          <p:cNvPr id="87" name="TextBox 86">
            <a:extLst>
              <a:ext uri="{FF2B5EF4-FFF2-40B4-BE49-F238E27FC236}">
                <a16:creationId xmlns:a16="http://schemas.microsoft.com/office/drawing/2014/main" id="{25BA0C62-6820-4A42-B9C0-C4A3B0E07AB5}"/>
              </a:ext>
            </a:extLst>
          </p:cNvPr>
          <p:cNvSpPr txBox="1"/>
          <p:nvPr/>
        </p:nvSpPr>
        <p:spPr>
          <a:xfrm>
            <a:off x="675428" y="1395755"/>
            <a:ext cx="1024597" cy="230832"/>
          </a:xfrm>
          <a:prstGeom prst="rect">
            <a:avLst/>
          </a:prstGeom>
          <a:noFill/>
        </p:spPr>
        <p:txBody>
          <a:bodyPr wrap="square" rtlCol="0">
            <a:spAutoFit/>
          </a:bodyPr>
          <a:lstStyle/>
          <a:p>
            <a:pPr algn="r"/>
            <a:r>
              <a:rPr lang="en-US" sz="900" dirty="0">
                <a:latin typeface="Arial" charset="0"/>
                <a:ea typeface="Arial" charset="0"/>
                <a:cs typeface="Arial" charset="0"/>
              </a:rPr>
              <a:t>Monthly income</a:t>
            </a:r>
          </a:p>
        </p:txBody>
      </p:sp>
      <p:sp>
        <p:nvSpPr>
          <p:cNvPr id="88" name="TextBox 87">
            <a:extLst>
              <a:ext uri="{FF2B5EF4-FFF2-40B4-BE49-F238E27FC236}">
                <a16:creationId xmlns:a16="http://schemas.microsoft.com/office/drawing/2014/main" id="{397C0D8C-B363-4FEE-A8AB-87DD6F39636D}"/>
              </a:ext>
            </a:extLst>
          </p:cNvPr>
          <p:cNvSpPr txBox="1"/>
          <p:nvPr/>
        </p:nvSpPr>
        <p:spPr>
          <a:xfrm>
            <a:off x="3922545" y="766008"/>
            <a:ext cx="3717052"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Arial" panose="020B0604020202020204" pitchFamily="34" charset="0"/>
                <a:cs typeface="Arial" panose="020B0604020202020204" pitchFamily="34" charset="0"/>
              </a:rPr>
              <a:t>Having growth portfolios can increase the probability of inflationary increases in your income</a:t>
            </a:r>
          </a:p>
        </p:txBody>
      </p:sp>
      <p:graphicFrame>
        <p:nvGraphicFramePr>
          <p:cNvPr id="89" name="Table 88">
            <a:extLst>
              <a:ext uri="{FF2B5EF4-FFF2-40B4-BE49-F238E27FC236}">
                <a16:creationId xmlns:a16="http://schemas.microsoft.com/office/drawing/2014/main" id="{CD87891B-2044-4DFB-9ADB-26458DF526B0}"/>
              </a:ext>
            </a:extLst>
          </p:cNvPr>
          <p:cNvGraphicFramePr>
            <a:graphicFrameLocks noGrp="1"/>
          </p:cNvGraphicFramePr>
          <p:nvPr/>
        </p:nvGraphicFramePr>
        <p:xfrm>
          <a:off x="533400" y="3457048"/>
          <a:ext cx="8084820" cy="671830"/>
        </p:xfrm>
        <a:graphic>
          <a:graphicData uri="http://schemas.openxmlformats.org/drawingml/2006/table">
            <a:tbl>
              <a:tblPr firstRow="1" bandRow="1">
                <a:tableStyleId>{5C22544A-7EE6-4342-B048-85BDC9FD1C3A}</a:tableStyleId>
              </a:tblPr>
              <a:tblGrid>
                <a:gridCol w="8084820">
                  <a:extLst>
                    <a:ext uri="{9D8B030D-6E8A-4147-A177-3AD203B41FA5}">
                      <a16:colId xmlns:a16="http://schemas.microsoft.com/office/drawing/2014/main" val="20000"/>
                    </a:ext>
                  </a:extLst>
                </a:gridCol>
              </a:tblGrid>
              <a:tr h="671830">
                <a:tc>
                  <a:txBody>
                    <a:bodyPr/>
                    <a:lstStyle/>
                    <a:p>
                      <a:pPr marL="0" indent="0" algn="ctr">
                        <a:buFont typeface="Arial" panose="020B0604020202020204" pitchFamily="34" charset="0"/>
                        <a:buNone/>
                      </a:pPr>
                      <a:r>
                        <a:rPr lang="en-US" sz="1400" b="0" dirty="0">
                          <a:solidFill>
                            <a:schemeClr val="tx2"/>
                          </a:solidFill>
                          <a:latin typeface="Arial" panose="020B0604020202020204" pitchFamily="34" charset="0"/>
                          <a:cs typeface="Arial" panose="020B0604020202020204" pitchFamily="34" charset="0"/>
                        </a:rPr>
                        <a:t>A plan is created to include income increases throughout the plan based on an assumed inflation rate.  Adjustments can be made along the way for reasons other than inflation.</a:t>
                      </a:r>
                    </a:p>
                  </a:txBody>
                  <a:tcPr marT="91440" marB="9144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8319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885" y="254833"/>
            <a:ext cx="8560321" cy="608846"/>
          </a:xfrm>
        </p:spPr>
        <p:txBody>
          <a:bodyPr/>
          <a:lstStyle/>
          <a:p>
            <a:r>
              <a:rPr lang="en-US" dirty="0"/>
              <a:t>Longevity Risk</a:t>
            </a:r>
          </a:p>
        </p:txBody>
      </p:sp>
      <p:sp>
        <p:nvSpPr>
          <p:cNvPr id="60" name="Right Brace 59">
            <a:extLst>
              <a:ext uri="{FF2B5EF4-FFF2-40B4-BE49-F238E27FC236}">
                <a16:creationId xmlns:a16="http://schemas.microsoft.com/office/drawing/2014/main" id="{B31C34E6-4030-4745-97B9-31FB7A8FA084}"/>
              </a:ext>
            </a:extLst>
          </p:cNvPr>
          <p:cNvSpPr/>
          <p:nvPr/>
        </p:nvSpPr>
        <p:spPr>
          <a:xfrm rot="5400000" flipV="1">
            <a:off x="5726542" y="322766"/>
            <a:ext cx="125893" cy="5985816"/>
          </a:xfrm>
          <a:prstGeom prst="rightBrace">
            <a:avLst/>
          </a:prstGeom>
          <a:ln>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61" name="TextBox 60">
            <a:extLst>
              <a:ext uri="{FF2B5EF4-FFF2-40B4-BE49-F238E27FC236}">
                <a16:creationId xmlns:a16="http://schemas.microsoft.com/office/drawing/2014/main" id="{8148161A-BCDB-4CD0-A265-197FF0EA744F}"/>
              </a:ext>
            </a:extLst>
          </p:cNvPr>
          <p:cNvSpPr txBox="1"/>
          <p:nvPr/>
        </p:nvSpPr>
        <p:spPr>
          <a:xfrm>
            <a:off x="3561605" y="3398259"/>
            <a:ext cx="4438936" cy="27699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Arial" panose="020B0604020202020204" pitchFamily="34" charset="0"/>
                <a:cs typeface="Arial" panose="020B0604020202020204" pitchFamily="34" charset="0"/>
              </a:rPr>
              <a:t>Additional Longevity Management with Lifetime Income Riders</a:t>
            </a:r>
          </a:p>
        </p:txBody>
      </p:sp>
      <p:sp>
        <p:nvSpPr>
          <p:cNvPr id="63" name="Rectangle 62">
            <a:extLst>
              <a:ext uri="{FF2B5EF4-FFF2-40B4-BE49-F238E27FC236}">
                <a16:creationId xmlns:a16="http://schemas.microsoft.com/office/drawing/2014/main" id="{95AA54FF-B175-4711-A97D-05A761B414B9}"/>
              </a:ext>
            </a:extLst>
          </p:cNvPr>
          <p:cNvSpPr/>
          <p:nvPr/>
        </p:nvSpPr>
        <p:spPr>
          <a:xfrm>
            <a:off x="1582103" y="1804084"/>
            <a:ext cx="1121883" cy="1208494"/>
          </a:xfrm>
          <a:prstGeom prst="rect">
            <a:avLst/>
          </a:prstGeom>
          <a:solidFill>
            <a:schemeClr val="bg1"/>
          </a:solidFill>
          <a:ln>
            <a:noFill/>
          </a:ln>
          <a:effectLst>
            <a:outerShdw blurRad="292100" dist="76200" dir="5400000" sx="105000" sy="105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endParaRPr lang="en-US" sz="1100" dirty="0">
              <a:solidFill>
                <a:schemeClr val="bg1">
                  <a:lumMod val="50000"/>
                </a:schemeClr>
              </a:solidFill>
              <a:latin typeface="Arial" panose="020B0604020202020204" pitchFamily="34" charset="0"/>
              <a:ea typeface="Open Sans" panose="020B0606030504020204" pitchFamily="34" charset="0"/>
              <a:cs typeface="Arial" panose="020B0604020202020204" pitchFamily="34" charset="0"/>
            </a:endParaRPr>
          </a:p>
        </p:txBody>
      </p:sp>
      <p:sp>
        <p:nvSpPr>
          <p:cNvPr id="64" name="Rectangle 63">
            <a:extLst>
              <a:ext uri="{FF2B5EF4-FFF2-40B4-BE49-F238E27FC236}">
                <a16:creationId xmlns:a16="http://schemas.microsoft.com/office/drawing/2014/main" id="{DD09621A-7C0B-40F3-AC97-BDF9B90C92A9}"/>
              </a:ext>
            </a:extLst>
          </p:cNvPr>
          <p:cNvSpPr/>
          <p:nvPr/>
        </p:nvSpPr>
        <p:spPr>
          <a:xfrm>
            <a:off x="1582103" y="1804084"/>
            <a:ext cx="1121883" cy="289624"/>
          </a:xfrm>
          <a:prstGeom prst="rect">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ea typeface="Roboto Condensed" panose="02000000000000000000" pitchFamily="2" charset="0"/>
                <a:cs typeface="Arial" panose="020B0604020202020204" pitchFamily="34" charset="0"/>
              </a:rPr>
              <a:t>Segment 1</a:t>
            </a:r>
          </a:p>
        </p:txBody>
      </p:sp>
      <p:sp>
        <p:nvSpPr>
          <p:cNvPr id="65" name="Rectangle 64">
            <a:extLst>
              <a:ext uri="{FF2B5EF4-FFF2-40B4-BE49-F238E27FC236}">
                <a16:creationId xmlns:a16="http://schemas.microsoft.com/office/drawing/2014/main" id="{712EFDF3-BBBF-4BAE-9823-4A7707336900}"/>
              </a:ext>
            </a:extLst>
          </p:cNvPr>
          <p:cNvSpPr/>
          <p:nvPr/>
        </p:nvSpPr>
        <p:spPr>
          <a:xfrm>
            <a:off x="1582103" y="2722955"/>
            <a:ext cx="1121883" cy="289623"/>
          </a:xfrm>
          <a:prstGeom prst="rect">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ea typeface="Roboto Condensed" panose="02000000000000000000" pitchFamily="2" charset="0"/>
                <a:cs typeface="Arial" panose="020B0604020202020204" pitchFamily="34" charset="0"/>
              </a:rPr>
              <a:t>ROR</a:t>
            </a:r>
          </a:p>
        </p:txBody>
      </p:sp>
      <p:sp>
        <p:nvSpPr>
          <p:cNvPr id="66" name="Rectangle 65">
            <a:extLst>
              <a:ext uri="{FF2B5EF4-FFF2-40B4-BE49-F238E27FC236}">
                <a16:creationId xmlns:a16="http://schemas.microsoft.com/office/drawing/2014/main" id="{C7D19099-E632-427F-B1B1-E629AB9A4083}"/>
              </a:ext>
            </a:extLst>
          </p:cNvPr>
          <p:cNvSpPr/>
          <p:nvPr/>
        </p:nvSpPr>
        <p:spPr>
          <a:xfrm>
            <a:off x="1582103" y="2103359"/>
            <a:ext cx="1121883" cy="61959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50000"/>
                  </a:schemeClr>
                </a:solidFill>
                <a:latin typeface="Arial" panose="020B0604020202020204" pitchFamily="34" charset="0"/>
                <a:ea typeface="Roboto Condensed" panose="02000000000000000000" pitchFamily="2" charset="0"/>
                <a:cs typeface="Arial" panose="020B0604020202020204" pitchFamily="34" charset="0"/>
              </a:rPr>
              <a:t>No Market Risk</a:t>
            </a:r>
          </a:p>
        </p:txBody>
      </p:sp>
      <p:sp>
        <p:nvSpPr>
          <p:cNvPr id="67" name="Rectangle 66">
            <a:extLst>
              <a:ext uri="{FF2B5EF4-FFF2-40B4-BE49-F238E27FC236}">
                <a16:creationId xmlns:a16="http://schemas.microsoft.com/office/drawing/2014/main" id="{C568A9CE-00A1-4CA4-AB22-FB5464DA45C7}"/>
              </a:ext>
            </a:extLst>
          </p:cNvPr>
          <p:cNvSpPr/>
          <p:nvPr/>
        </p:nvSpPr>
        <p:spPr>
          <a:xfrm>
            <a:off x="2796581" y="1804084"/>
            <a:ext cx="1121883" cy="1208494"/>
          </a:xfrm>
          <a:prstGeom prst="rect">
            <a:avLst/>
          </a:prstGeom>
          <a:solidFill>
            <a:schemeClr val="bg1"/>
          </a:solidFill>
          <a:ln>
            <a:noFill/>
          </a:ln>
          <a:effectLst>
            <a:outerShdw blurRad="292100" dist="76200" dir="5400000" sx="105000" sy="105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endParaRPr lang="en-US" sz="1100" dirty="0">
              <a:solidFill>
                <a:schemeClr val="bg1">
                  <a:lumMod val="50000"/>
                </a:schemeClr>
              </a:solidFill>
              <a:latin typeface="Arial" panose="020B0604020202020204" pitchFamily="34" charset="0"/>
              <a:ea typeface="Open Sans" panose="020B0606030504020204" pitchFamily="34" charset="0"/>
              <a:cs typeface="Arial" panose="020B0604020202020204" pitchFamily="34" charset="0"/>
            </a:endParaRPr>
          </a:p>
        </p:txBody>
      </p:sp>
      <p:sp>
        <p:nvSpPr>
          <p:cNvPr id="68" name="Rectangle 67">
            <a:extLst>
              <a:ext uri="{FF2B5EF4-FFF2-40B4-BE49-F238E27FC236}">
                <a16:creationId xmlns:a16="http://schemas.microsoft.com/office/drawing/2014/main" id="{5941573C-2725-4C27-94CD-2E5DB3971C9E}"/>
              </a:ext>
            </a:extLst>
          </p:cNvPr>
          <p:cNvSpPr/>
          <p:nvPr/>
        </p:nvSpPr>
        <p:spPr>
          <a:xfrm>
            <a:off x="2796581" y="1804084"/>
            <a:ext cx="1121883" cy="289624"/>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ea typeface="Roboto Condensed" panose="02000000000000000000" pitchFamily="2" charset="0"/>
                <a:cs typeface="Arial" panose="020B0604020202020204" pitchFamily="34" charset="0"/>
              </a:rPr>
              <a:t>Segment 2</a:t>
            </a:r>
          </a:p>
        </p:txBody>
      </p:sp>
      <p:sp>
        <p:nvSpPr>
          <p:cNvPr id="69" name="Rectangle 68">
            <a:extLst>
              <a:ext uri="{FF2B5EF4-FFF2-40B4-BE49-F238E27FC236}">
                <a16:creationId xmlns:a16="http://schemas.microsoft.com/office/drawing/2014/main" id="{D0D489C8-3220-4220-B93C-0B4E7DF3F263}"/>
              </a:ext>
            </a:extLst>
          </p:cNvPr>
          <p:cNvSpPr/>
          <p:nvPr/>
        </p:nvSpPr>
        <p:spPr>
          <a:xfrm>
            <a:off x="2796581" y="2722955"/>
            <a:ext cx="1121883" cy="289623"/>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ea typeface="Roboto Condensed" panose="02000000000000000000" pitchFamily="2" charset="0"/>
                <a:cs typeface="Arial" panose="020B0604020202020204" pitchFamily="34" charset="0"/>
              </a:rPr>
              <a:t>ROR</a:t>
            </a:r>
          </a:p>
        </p:txBody>
      </p:sp>
      <p:sp>
        <p:nvSpPr>
          <p:cNvPr id="70" name="Rectangle 69">
            <a:extLst>
              <a:ext uri="{FF2B5EF4-FFF2-40B4-BE49-F238E27FC236}">
                <a16:creationId xmlns:a16="http://schemas.microsoft.com/office/drawing/2014/main" id="{3017CD88-9081-432E-8605-1652DFF03FEA}"/>
              </a:ext>
            </a:extLst>
          </p:cNvPr>
          <p:cNvSpPr/>
          <p:nvPr/>
        </p:nvSpPr>
        <p:spPr>
          <a:xfrm>
            <a:off x="2796581" y="2103359"/>
            <a:ext cx="1121883" cy="61959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50000"/>
                  </a:schemeClr>
                </a:solidFill>
                <a:latin typeface="Arial" panose="020B0604020202020204" pitchFamily="34" charset="0"/>
                <a:ea typeface="Roboto Condensed" panose="02000000000000000000" pitchFamily="2" charset="0"/>
                <a:cs typeface="Arial" panose="020B0604020202020204" pitchFamily="34" charset="0"/>
              </a:rPr>
              <a:t>Conservative</a:t>
            </a:r>
          </a:p>
        </p:txBody>
      </p:sp>
      <p:sp>
        <p:nvSpPr>
          <p:cNvPr id="71" name="Rectangle 70">
            <a:extLst>
              <a:ext uri="{FF2B5EF4-FFF2-40B4-BE49-F238E27FC236}">
                <a16:creationId xmlns:a16="http://schemas.microsoft.com/office/drawing/2014/main" id="{69328000-2704-476A-B3CF-4838AD0C797B}"/>
              </a:ext>
            </a:extLst>
          </p:cNvPr>
          <p:cNvSpPr/>
          <p:nvPr/>
        </p:nvSpPr>
        <p:spPr>
          <a:xfrm>
            <a:off x="4011058" y="1804084"/>
            <a:ext cx="1121883" cy="1208494"/>
          </a:xfrm>
          <a:prstGeom prst="rect">
            <a:avLst/>
          </a:prstGeom>
          <a:solidFill>
            <a:schemeClr val="bg1"/>
          </a:solidFill>
          <a:ln>
            <a:noFill/>
          </a:ln>
          <a:effectLst>
            <a:outerShdw blurRad="292100" dist="76200" dir="5400000" sx="105000" sy="105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endParaRPr lang="en-US" sz="1100" dirty="0">
              <a:solidFill>
                <a:schemeClr val="bg1">
                  <a:lumMod val="50000"/>
                </a:schemeClr>
              </a:solidFill>
              <a:latin typeface="Arial" panose="020B0604020202020204" pitchFamily="34" charset="0"/>
              <a:ea typeface="Open Sans" panose="020B0606030504020204" pitchFamily="34" charset="0"/>
              <a:cs typeface="Arial" panose="020B0604020202020204" pitchFamily="34" charset="0"/>
            </a:endParaRPr>
          </a:p>
        </p:txBody>
      </p:sp>
      <p:sp>
        <p:nvSpPr>
          <p:cNvPr id="72" name="Rectangle 71">
            <a:extLst>
              <a:ext uri="{FF2B5EF4-FFF2-40B4-BE49-F238E27FC236}">
                <a16:creationId xmlns:a16="http://schemas.microsoft.com/office/drawing/2014/main" id="{4020F9AD-9D07-469B-B7AB-E1BAC9624E98}"/>
              </a:ext>
            </a:extLst>
          </p:cNvPr>
          <p:cNvSpPr/>
          <p:nvPr/>
        </p:nvSpPr>
        <p:spPr>
          <a:xfrm>
            <a:off x="4011058" y="1804084"/>
            <a:ext cx="1121883" cy="289624"/>
          </a:xfrm>
          <a:prstGeom prst="rect">
            <a:avLst/>
          </a:prstGeom>
          <a:solidFill>
            <a:srgbClr val="FF66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ea typeface="Roboto Condensed" panose="02000000000000000000" pitchFamily="2" charset="0"/>
                <a:cs typeface="Arial" panose="020B0604020202020204" pitchFamily="34" charset="0"/>
              </a:rPr>
              <a:t>Segment 3</a:t>
            </a:r>
          </a:p>
        </p:txBody>
      </p:sp>
      <p:sp>
        <p:nvSpPr>
          <p:cNvPr id="73" name="Rectangle 72">
            <a:extLst>
              <a:ext uri="{FF2B5EF4-FFF2-40B4-BE49-F238E27FC236}">
                <a16:creationId xmlns:a16="http://schemas.microsoft.com/office/drawing/2014/main" id="{7588C8FE-6B72-4EE5-88BE-95FAA6C6904C}"/>
              </a:ext>
            </a:extLst>
          </p:cNvPr>
          <p:cNvSpPr/>
          <p:nvPr/>
        </p:nvSpPr>
        <p:spPr>
          <a:xfrm>
            <a:off x="4011058" y="2722955"/>
            <a:ext cx="1121883" cy="289623"/>
          </a:xfrm>
          <a:prstGeom prst="rect">
            <a:avLst/>
          </a:prstGeom>
          <a:solidFill>
            <a:srgbClr val="FF66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ea typeface="Roboto Condensed" panose="02000000000000000000" pitchFamily="2" charset="0"/>
                <a:cs typeface="Arial" panose="020B0604020202020204" pitchFamily="34" charset="0"/>
              </a:rPr>
              <a:t>ROR</a:t>
            </a:r>
          </a:p>
        </p:txBody>
      </p:sp>
      <p:sp>
        <p:nvSpPr>
          <p:cNvPr id="74" name="Rectangle 73">
            <a:extLst>
              <a:ext uri="{FF2B5EF4-FFF2-40B4-BE49-F238E27FC236}">
                <a16:creationId xmlns:a16="http://schemas.microsoft.com/office/drawing/2014/main" id="{E7659F44-D7EE-4C1D-9D9D-880576C2AD21}"/>
              </a:ext>
            </a:extLst>
          </p:cNvPr>
          <p:cNvSpPr/>
          <p:nvPr/>
        </p:nvSpPr>
        <p:spPr>
          <a:xfrm>
            <a:off x="4011058" y="2103359"/>
            <a:ext cx="1121883" cy="61959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50000"/>
                  </a:schemeClr>
                </a:solidFill>
                <a:latin typeface="Arial" panose="020B0604020202020204" pitchFamily="34" charset="0"/>
                <a:ea typeface="Roboto Condensed" panose="02000000000000000000" pitchFamily="2" charset="0"/>
                <a:cs typeface="Arial" panose="020B0604020202020204" pitchFamily="34" charset="0"/>
              </a:rPr>
              <a:t>Conservative Growth</a:t>
            </a:r>
          </a:p>
        </p:txBody>
      </p:sp>
      <p:sp>
        <p:nvSpPr>
          <p:cNvPr id="75" name="Rectangle 74">
            <a:extLst>
              <a:ext uri="{FF2B5EF4-FFF2-40B4-BE49-F238E27FC236}">
                <a16:creationId xmlns:a16="http://schemas.microsoft.com/office/drawing/2014/main" id="{B4370049-ED41-4217-B3EA-6909C50DDB05}"/>
              </a:ext>
            </a:extLst>
          </p:cNvPr>
          <p:cNvSpPr/>
          <p:nvPr/>
        </p:nvSpPr>
        <p:spPr>
          <a:xfrm>
            <a:off x="5225536" y="1804084"/>
            <a:ext cx="1121883" cy="1208494"/>
          </a:xfrm>
          <a:prstGeom prst="rect">
            <a:avLst/>
          </a:prstGeom>
          <a:solidFill>
            <a:schemeClr val="bg1"/>
          </a:solidFill>
          <a:ln>
            <a:noFill/>
          </a:ln>
          <a:effectLst>
            <a:outerShdw blurRad="292100" dist="76200" dir="5400000" sx="105000" sy="105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endParaRPr lang="en-US" sz="1100" dirty="0">
              <a:solidFill>
                <a:schemeClr val="bg1">
                  <a:lumMod val="50000"/>
                </a:schemeClr>
              </a:solidFill>
              <a:latin typeface="Arial" panose="020B0604020202020204" pitchFamily="34" charset="0"/>
              <a:ea typeface="Open Sans" panose="020B0606030504020204" pitchFamily="34" charset="0"/>
              <a:cs typeface="Arial" panose="020B0604020202020204" pitchFamily="34" charset="0"/>
            </a:endParaRPr>
          </a:p>
        </p:txBody>
      </p:sp>
      <p:sp>
        <p:nvSpPr>
          <p:cNvPr id="76" name="Rectangle 75">
            <a:extLst>
              <a:ext uri="{FF2B5EF4-FFF2-40B4-BE49-F238E27FC236}">
                <a16:creationId xmlns:a16="http://schemas.microsoft.com/office/drawing/2014/main" id="{A77C9926-0BB8-4E37-833B-670FCED52570}"/>
              </a:ext>
            </a:extLst>
          </p:cNvPr>
          <p:cNvSpPr/>
          <p:nvPr/>
        </p:nvSpPr>
        <p:spPr>
          <a:xfrm>
            <a:off x="5225536" y="1804084"/>
            <a:ext cx="1121883" cy="289624"/>
          </a:xfrm>
          <a:prstGeom prst="rect">
            <a:avLst/>
          </a:prstGeom>
          <a:solidFill>
            <a:srgbClr val="FB933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ea typeface="Roboto Condensed" panose="02000000000000000000" pitchFamily="2" charset="0"/>
                <a:cs typeface="Arial" panose="020B0604020202020204" pitchFamily="34" charset="0"/>
              </a:rPr>
              <a:t>Segment 4</a:t>
            </a:r>
          </a:p>
        </p:txBody>
      </p:sp>
      <p:sp>
        <p:nvSpPr>
          <p:cNvPr id="77" name="Rectangle 76">
            <a:extLst>
              <a:ext uri="{FF2B5EF4-FFF2-40B4-BE49-F238E27FC236}">
                <a16:creationId xmlns:a16="http://schemas.microsoft.com/office/drawing/2014/main" id="{41683093-1BF5-4391-B165-0550BD182E06}"/>
              </a:ext>
            </a:extLst>
          </p:cNvPr>
          <p:cNvSpPr/>
          <p:nvPr/>
        </p:nvSpPr>
        <p:spPr>
          <a:xfrm>
            <a:off x="5225536" y="2722955"/>
            <a:ext cx="1121883" cy="289623"/>
          </a:xfrm>
          <a:prstGeom prst="rect">
            <a:avLst/>
          </a:prstGeom>
          <a:solidFill>
            <a:srgbClr val="FB933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ea typeface="Roboto Condensed" panose="02000000000000000000" pitchFamily="2" charset="0"/>
                <a:cs typeface="Arial" panose="020B0604020202020204" pitchFamily="34" charset="0"/>
              </a:rPr>
              <a:t>ROR</a:t>
            </a:r>
          </a:p>
        </p:txBody>
      </p:sp>
      <p:sp>
        <p:nvSpPr>
          <p:cNvPr id="78" name="Rectangle 77">
            <a:extLst>
              <a:ext uri="{FF2B5EF4-FFF2-40B4-BE49-F238E27FC236}">
                <a16:creationId xmlns:a16="http://schemas.microsoft.com/office/drawing/2014/main" id="{FA415ED2-A33D-43DE-B140-8AD978AC7B5C}"/>
              </a:ext>
            </a:extLst>
          </p:cNvPr>
          <p:cNvSpPr/>
          <p:nvPr/>
        </p:nvSpPr>
        <p:spPr>
          <a:xfrm>
            <a:off x="5225536" y="2103359"/>
            <a:ext cx="1121883" cy="61959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50000"/>
                  </a:schemeClr>
                </a:solidFill>
                <a:latin typeface="Arial" panose="020B0604020202020204" pitchFamily="34" charset="0"/>
                <a:ea typeface="Roboto Condensed" panose="02000000000000000000" pitchFamily="2" charset="0"/>
                <a:cs typeface="Arial" panose="020B0604020202020204" pitchFamily="34" charset="0"/>
              </a:rPr>
              <a:t>Moderate Growth</a:t>
            </a:r>
          </a:p>
        </p:txBody>
      </p:sp>
      <p:sp>
        <p:nvSpPr>
          <p:cNvPr id="79" name="Rectangle 78">
            <a:extLst>
              <a:ext uri="{FF2B5EF4-FFF2-40B4-BE49-F238E27FC236}">
                <a16:creationId xmlns:a16="http://schemas.microsoft.com/office/drawing/2014/main" id="{A6CD0546-2493-448D-85E1-8A3600DC1D96}"/>
              </a:ext>
            </a:extLst>
          </p:cNvPr>
          <p:cNvSpPr/>
          <p:nvPr/>
        </p:nvSpPr>
        <p:spPr>
          <a:xfrm>
            <a:off x="6440014" y="1804084"/>
            <a:ext cx="1121883" cy="1208494"/>
          </a:xfrm>
          <a:prstGeom prst="rect">
            <a:avLst/>
          </a:prstGeom>
          <a:solidFill>
            <a:schemeClr val="bg1"/>
          </a:solidFill>
          <a:ln>
            <a:noFill/>
          </a:ln>
          <a:effectLst>
            <a:outerShdw blurRad="292100" dist="76200" dir="5400000" sx="105000" sy="105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endParaRPr lang="en-US" sz="1100" dirty="0">
              <a:solidFill>
                <a:schemeClr val="bg1">
                  <a:lumMod val="50000"/>
                </a:schemeClr>
              </a:solidFill>
              <a:latin typeface="Arial" panose="020B0604020202020204" pitchFamily="34" charset="0"/>
              <a:ea typeface="Open Sans" panose="020B0606030504020204" pitchFamily="34" charset="0"/>
              <a:cs typeface="Arial" panose="020B0604020202020204" pitchFamily="34" charset="0"/>
            </a:endParaRPr>
          </a:p>
        </p:txBody>
      </p:sp>
      <p:sp>
        <p:nvSpPr>
          <p:cNvPr id="80" name="Rectangle 79">
            <a:extLst>
              <a:ext uri="{FF2B5EF4-FFF2-40B4-BE49-F238E27FC236}">
                <a16:creationId xmlns:a16="http://schemas.microsoft.com/office/drawing/2014/main" id="{BA00B0F2-45C9-448E-942B-CF4C257C625C}"/>
              </a:ext>
            </a:extLst>
          </p:cNvPr>
          <p:cNvSpPr/>
          <p:nvPr/>
        </p:nvSpPr>
        <p:spPr>
          <a:xfrm>
            <a:off x="6440014" y="1804084"/>
            <a:ext cx="1121883" cy="289624"/>
          </a:xfrm>
          <a:prstGeom prst="rect">
            <a:avLst/>
          </a:prstGeom>
          <a:solidFill>
            <a:srgbClr val="D296C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ea typeface="Roboto Condensed" panose="02000000000000000000" pitchFamily="2" charset="0"/>
                <a:cs typeface="Arial" panose="020B0604020202020204" pitchFamily="34" charset="0"/>
              </a:rPr>
              <a:t>Segment 5</a:t>
            </a:r>
          </a:p>
        </p:txBody>
      </p:sp>
      <p:sp>
        <p:nvSpPr>
          <p:cNvPr id="81" name="Rectangle 80">
            <a:extLst>
              <a:ext uri="{FF2B5EF4-FFF2-40B4-BE49-F238E27FC236}">
                <a16:creationId xmlns:a16="http://schemas.microsoft.com/office/drawing/2014/main" id="{9960FD47-85D4-4CF6-92CD-AFA76815B984}"/>
              </a:ext>
            </a:extLst>
          </p:cNvPr>
          <p:cNvSpPr/>
          <p:nvPr/>
        </p:nvSpPr>
        <p:spPr>
          <a:xfrm>
            <a:off x="6440014" y="2722955"/>
            <a:ext cx="1121883" cy="289623"/>
          </a:xfrm>
          <a:prstGeom prst="rect">
            <a:avLst/>
          </a:prstGeom>
          <a:solidFill>
            <a:srgbClr val="D296C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ea typeface="Roboto Condensed" panose="02000000000000000000" pitchFamily="2" charset="0"/>
                <a:cs typeface="Arial" panose="020B0604020202020204" pitchFamily="34" charset="0"/>
              </a:rPr>
              <a:t>ROR</a:t>
            </a:r>
          </a:p>
        </p:txBody>
      </p:sp>
      <p:sp>
        <p:nvSpPr>
          <p:cNvPr id="82" name="Rectangle 81">
            <a:extLst>
              <a:ext uri="{FF2B5EF4-FFF2-40B4-BE49-F238E27FC236}">
                <a16:creationId xmlns:a16="http://schemas.microsoft.com/office/drawing/2014/main" id="{BDB11310-8911-47C1-9630-FF99FC48E4A4}"/>
              </a:ext>
            </a:extLst>
          </p:cNvPr>
          <p:cNvSpPr/>
          <p:nvPr/>
        </p:nvSpPr>
        <p:spPr>
          <a:xfrm>
            <a:off x="6440014" y="2103359"/>
            <a:ext cx="1121883" cy="61959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50000"/>
                  </a:schemeClr>
                </a:solidFill>
                <a:latin typeface="Arial" panose="020B0604020202020204" pitchFamily="34" charset="0"/>
                <a:ea typeface="Roboto Condensed" panose="02000000000000000000" pitchFamily="2" charset="0"/>
                <a:cs typeface="Arial" panose="020B0604020202020204" pitchFamily="34" charset="0"/>
              </a:rPr>
              <a:t>Growth</a:t>
            </a:r>
          </a:p>
        </p:txBody>
      </p:sp>
      <p:sp>
        <p:nvSpPr>
          <p:cNvPr id="86" name="Text Placeholder 2">
            <a:extLst>
              <a:ext uri="{FF2B5EF4-FFF2-40B4-BE49-F238E27FC236}">
                <a16:creationId xmlns:a16="http://schemas.microsoft.com/office/drawing/2014/main" id="{0E79E350-F81A-4B07-AFC7-C800B55F2752}"/>
              </a:ext>
            </a:extLst>
          </p:cNvPr>
          <p:cNvSpPr txBox="1">
            <a:spLocks/>
          </p:cNvSpPr>
          <p:nvPr/>
        </p:nvSpPr>
        <p:spPr>
          <a:xfrm>
            <a:off x="135994" y="2015483"/>
            <a:ext cx="1286406" cy="570116"/>
          </a:xfrm>
          <a:prstGeom prst="rect">
            <a:avLst/>
          </a:prstGeom>
        </p:spPr>
        <p:txBody>
          <a:bodyPr/>
          <a:lstStyle>
            <a:lvl1pPr marL="257175" indent="-257175" algn="l" defTabSz="342900" rtl="0" eaLnBrk="1" latinLnBrk="0" hangingPunct="1">
              <a:spcBef>
                <a:spcPct val="20000"/>
              </a:spcBef>
              <a:buFont typeface="Arial"/>
              <a:buChar char="•"/>
              <a:defRPr sz="2000" b="0" i="0" kern="1200">
                <a:solidFill>
                  <a:schemeClr val="tx1"/>
                </a:solidFill>
                <a:latin typeface="Arial" panose="020B0604020202020204" pitchFamily="34" charset="0"/>
                <a:ea typeface="+mn-ea"/>
                <a:cs typeface="Arial" panose="020B0604020202020204" pitchFamily="34" charset="0"/>
              </a:defRPr>
            </a:lvl1pPr>
            <a:lvl2pPr marL="557213" indent="-214313" algn="l" defTabSz="342900" rtl="0" eaLnBrk="1" latinLnBrk="0" hangingPunct="1">
              <a:spcBef>
                <a:spcPct val="20000"/>
              </a:spcBef>
              <a:buFont typeface="Arial"/>
              <a:buChar char="–"/>
              <a:defRPr sz="2000" b="0" i="0" kern="1200">
                <a:solidFill>
                  <a:schemeClr val="tx1"/>
                </a:solidFill>
                <a:latin typeface="Arial" panose="020B0604020202020204" pitchFamily="34" charset="0"/>
                <a:ea typeface="+mn-ea"/>
                <a:cs typeface="Arial" panose="020B0604020202020204" pitchFamily="34" charset="0"/>
              </a:defRPr>
            </a:lvl2pPr>
            <a:lvl3pPr marL="857250" indent="-171450" algn="l" defTabSz="342900" rtl="0" eaLnBrk="1" latinLnBrk="0" hangingPunct="1">
              <a:spcBef>
                <a:spcPct val="20000"/>
              </a:spcBef>
              <a:buFont typeface="Arial"/>
              <a:buChar char="•"/>
              <a:defRPr sz="1600" b="0" i="0" kern="1200">
                <a:solidFill>
                  <a:schemeClr val="tx1"/>
                </a:solidFill>
                <a:latin typeface="Arial" panose="020B0604020202020204" pitchFamily="34" charset="0"/>
                <a:ea typeface="+mn-ea"/>
                <a:cs typeface="Arial" panose="020B0604020202020204" pitchFamily="34" charset="0"/>
              </a:defRPr>
            </a:lvl3pPr>
            <a:lvl4pPr marL="1200150" indent="-171450" algn="l" defTabSz="342900" rtl="0" eaLnBrk="1" latinLnBrk="0" hangingPunct="1">
              <a:spcBef>
                <a:spcPct val="20000"/>
              </a:spcBef>
              <a:buFont typeface="Arial"/>
              <a:buChar char="–"/>
              <a:defRPr sz="1400" b="0" i="0" kern="1200">
                <a:solidFill>
                  <a:schemeClr val="tx1"/>
                </a:solidFill>
                <a:latin typeface="Arial" panose="020B0604020202020204" pitchFamily="34" charset="0"/>
                <a:ea typeface="+mn-ea"/>
                <a:cs typeface="Arial" panose="020B0604020202020204" pitchFamily="34" charset="0"/>
              </a:defRPr>
            </a:lvl4pPr>
            <a:lvl5pPr marL="1543050" indent="-171450" algn="l" defTabSz="342900" rtl="0" eaLnBrk="1" latinLnBrk="0" hangingPunct="1">
              <a:spcBef>
                <a:spcPct val="20000"/>
              </a:spcBef>
              <a:buFont typeface="Arial"/>
              <a:buChar char="»"/>
              <a:defRPr sz="1400" b="0" i="0" kern="1200">
                <a:solidFill>
                  <a:schemeClr val="tx1"/>
                </a:solidFill>
                <a:latin typeface="Arial" panose="020B0604020202020204" pitchFamily="34" charset="0"/>
                <a:ea typeface="+mn-ea"/>
                <a:cs typeface="Arial" panose="020B0604020202020204"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lgn="ctr">
              <a:buFont typeface="Arial"/>
              <a:buNone/>
            </a:pPr>
            <a:r>
              <a:rPr lang="en-US" sz="1400" dirty="0">
                <a:solidFill>
                  <a:schemeClr val="tx2"/>
                </a:solidFill>
              </a:rPr>
              <a:t>Segment</a:t>
            </a:r>
          </a:p>
          <a:p>
            <a:pPr marL="0" indent="0" algn="ctr">
              <a:buFont typeface="Arial"/>
              <a:buNone/>
            </a:pPr>
            <a:r>
              <a:rPr lang="en-US" sz="1400" dirty="0">
                <a:solidFill>
                  <a:schemeClr val="tx2"/>
                </a:solidFill>
              </a:rPr>
              <a:t>Methodology:</a:t>
            </a:r>
            <a:endParaRPr lang="en-US" sz="1400" baseline="30000" dirty="0">
              <a:solidFill>
                <a:schemeClr val="tx2"/>
              </a:solidFill>
            </a:endParaRPr>
          </a:p>
        </p:txBody>
      </p:sp>
      <p:sp>
        <p:nvSpPr>
          <p:cNvPr id="87" name="TextBox 86">
            <a:extLst>
              <a:ext uri="{FF2B5EF4-FFF2-40B4-BE49-F238E27FC236}">
                <a16:creationId xmlns:a16="http://schemas.microsoft.com/office/drawing/2014/main" id="{B362CC63-4C5C-4B21-8920-FF44156C9705}"/>
              </a:ext>
            </a:extLst>
          </p:cNvPr>
          <p:cNvSpPr txBox="1"/>
          <p:nvPr/>
        </p:nvSpPr>
        <p:spPr>
          <a:xfrm>
            <a:off x="1187726" y="3023507"/>
            <a:ext cx="441146" cy="230832"/>
          </a:xfrm>
          <a:prstGeom prst="rect">
            <a:avLst/>
          </a:prstGeom>
          <a:noFill/>
        </p:spPr>
        <p:txBody>
          <a:bodyPr wrap="none" rtlCol="0">
            <a:spAutoFit/>
          </a:bodyPr>
          <a:lstStyle/>
          <a:p>
            <a:r>
              <a:rPr lang="en-US" sz="900" dirty="0">
                <a:latin typeface="Arial" charset="0"/>
                <a:ea typeface="Arial" charset="0"/>
                <a:cs typeface="Arial" charset="0"/>
              </a:rPr>
              <a:t>Time</a:t>
            </a:r>
          </a:p>
        </p:txBody>
      </p:sp>
      <p:sp>
        <p:nvSpPr>
          <p:cNvPr id="88" name="Rectangle 87">
            <a:extLst>
              <a:ext uri="{FF2B5EF4-FFF2-40B4-BE49-F238E27FC236}">
                <a16:creationId xmlns:a16="http://schemas.microsoft.com/office/drawing/2014/main" id="{C39CB36B-0F61-4BDC-88E9-C6A9E9E47516}"/>
              </a:ext>
            </a:extLst>
          </p:cNvPr>
          <p:cNvSpPr/>
          <p:nvPr/>
        </p:nvSpPr>
        <p:spPr>
          <a:xfrm>
            <a:off x="1582103" y="3120289"/>
            <a:ext cx="1219264" cy="57070"/>
          </a:xfrm>
          <a:prstGeom prst="rect">
            <a:avLst/>
          </a:prstGeom>
          <a:solidFill>
            <a:srgbClr val="91CF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Triangle 12">
            <a:extLst>
              <a:ext uri="{FF2B5EF4-FFF2-40B4-BE49-F238E27FC236}">
                <a16:creationId xmlns:a16="http://schemas.microsoft.com/office/drawing/2014/main" id="{7D2510CB-2355-452F-BCD5-EE8908D7BC8D}"/>
              </a:ext>
            </a:extLst>
          </p:cNvPr>
          <p:cNvSpPr/>
          <p:nvPr/>
        </p:nvSpPr>
        <p:spPr>
          <a:xfrm rot="5400000">
            <a:off x="8765942" y="3103213"/>
            <a:ext cx="114542" cy="88510"/>
          </a:xfrm>
          <a:prstGeom prst="triangle">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0" name="Rectangle 89">
            <a:extLst>
              <a:ext uri="{FF2B5EF4-FFF2-40B4-BE49-F238E27FC236}">
                <a16:creationId xmlns:a16="http://schemas.microsoft.com/office/drawing/2014/main" id="{BC9AA789-3C2A-4381-9771-F5A96CDDC58F}"/>
              </a:ext>
            </a:extLst>
          </p:cNvPr>
          <p:cNvSpPr/>
          <p:nvPr/>
        </p:nvSpPr>
        <p:spPr>
          <a:xfrm>
            <a:off x="2703986" y="3120288"/>
            <a:ext cx="1307072" cy="57071"/>
          </a:xfrm>
          <a:prstGeom prst="rect">
            <a:avLst/>
          </a:prstGeom>
          <a:gradFill>
            <a:gsLst>
              <a:gs pos="0">
                <a:srgbClr val="00B0F0">
                  <a:alpha val="0"/>
                </a:srgbClr>
              </a:gs>
              <a:gs pos="4000">
                <a:srgbClr val="00B0F0"/>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10B516CB-3768-4499-90F1-A4343BEB8AA4}"/>
              </a:ext>
            </a:extLst>
          </p:cNvPr>
          <p:cNvSpPr/>
          <p:nvPr/>
        </p:nvSpPr>
        <p:spPr>
          <a:xfrm>
            <a:off x="3918464" y="3120288"/>
            <a:ext cx="1305838" cy="57071"/>
          </a:xfrm>
          <a:prstGeom prst="rect">
            <a:avLst/>
          </a:prstGeom>
          <a:gradFill>
            <a:gsLst>
              <a:gs pos="0">
                <a:srgbClr val="FF6642">
                  <a:alpha val="0"/>
                </a:srgbClr>
              </a:gs>
              <a:gs pos="4000">
                <a:srgbClr val="FF664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5D972043-7C31-4670-A224-29433247CC8D}"/>
              </a:ext>
            </a:extLst>
          </p:cNvPr>
          <p:cNvSpPr/>
          <p:nvPr/>
        </p:nvSpPr>
        <p:spPr>
          <a:xfrm>
            <a:off x="5128154" y="3120288"/>
            <a:ext cx="1305838" cy="57071"/>
          </a:xfrm>
          <a:prstGeom prst="rect">
            <a:avLst/>
          </a:prstGeom>
          <a:gradFill>
            <a:gsLst>
              <a:gs pos="0">
                <a:srgbClr val="FB9334">
                  <a:alpha val="0"/>
                </a:srgbClr>
              </a:gs>
              <a:gs pos="4000">
                <a:srgbClr val="FB9334"/>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BF74A13A-4E0F-4B53-95E6-6B94B4D8770A}"/>
              </a:ext>
            </a:extLst>
          </p:cNvPr>
          <p:cNvSpPr/>
          <p:nvPr/>
        </p:nvSpPr>
        <p:spPr>
          <a:xfrm>
            <a:off x="6341397" y="3120289"/>
            <a:ext cx="1315678" cy="57070"/>
          </a:xfrm>
          <a:prstGeom prst="rect">
            <a:avLst/>
          </a:prstGeom>
          <a:gradFill>
            <a:gsLst>
              <a:gs pos="0">
                <a:srgbClr val="D296C7">
                  <a:alpha val="0"/>
                </a:srgbClr>
              </a:gs>
              <a:gs pos="4000">
                <a:srgbClr val="D296C7"/>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TextBox 95">
            <a:extLst>
              <a:ext uri="{FF2B5EF4-FFF2-40B4-BE49-F238E27FC236}">
                <a16:creationId xmlns:a16="http://schemas.microsoft.com/office/drawing/2014/main" id="{6FBAAB83-FEAA-4434-83BB-D7DBB7701C0C}"/>
              </a:ext>
            </a:extLst>
          </p:cNvPr>
          <p:cNvSpPr txBox="1"/>
          <p:nvPr/>
        </p:nvSpPr>
        <p:spPr>
          <a:xfrm>
            <a:off x="675428" y="1395755"/>
            <a:ext cx="1024597" cy="230832"/>
          </a:xfrm>
          <a:prstGeom prst="rect">
            <a:avLst/>
          </a:prstGeom>
          <a:noFill/>
        </p:spPr>
        <p:txBody>
          <a:bodyPr wrap="square" rtlCol="0">
            <a:spAutoFit/>
          </a:bodyPr>
          <a:lstStyle/>
          <a:p>
            <a:pPr algn="r"/>
            <a:r>
              <a:rPr lang="en-US" sz="900" dirty="0">
                <a:latin typeface="Arial" charset="0"/>
                <a:ea typeface="Arial" charset="0"/>
                <a:cs typeface="Arial" charset="0"/>
              </a:rPr>
              <a:t>Monthly income</a:t>
            </a:r>
          </a:p>
        </p:txBody>
      </p:sp>
      <p:sp>
        <p:nvSpPr>
          <p:cNvPr id="97" name="Rectangle 96">
            <a:extLst>
              <a:ext uri="{FF2B5EF4-FFF2-40B4-BE49-F238E27FC236}">
                <a16:creationId xmlns:a16="http://schemas.microsoft.com/office/drawing/2014/main" id="{B0E3B24E-7047-40FC-BD3C-44E657488026}"/>
              </a:ext>
            </a:extLst>
          </p:cNvPr>
          <p:cNvSpPr/>
          <p:nvPr/>
        </p:nvSpPr>
        <p:spPr>
          <a:xfrm>
            <a:off x="7657075" y="1813735"/>
            <a:ext cx="1121883" cy="1208494"/>
          </a:xfrm>
          <a:prstGeom prst="rect">
            <a:avLst/>
          </a:prstGeom>
          <a:solidFill>
            <a:schemeClr val="bg1"/>
          </a:solidFill>
          <a:ln>
            <a:noFill/>
          </a:ln>
          <a:effectLst>
            <a:outerShdw blurRad="292100" dist="76200" dir="5400000" sx="105000" sy="105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endParaRPr lang="en-US" sz="1100" dirty="0">
              <a:solidFill>
                <a:schemeClr val="bg1">
                  <a:lumMod val="50000"/>
                </a:schemeClr>
              </a:solidFill>
              <a:latin typeface="Arial" panose="020B0604020202020204" pitchFamily="34" charset="0"/>
              <a:ea typeface="Open Sans" panose="020B0606030504020204" pitchFamily="34" charset="0"/>
              <a:cs typeface="Arial" panose="020B0604020202020204" pitchFamily="34" charset="0"/>
            </a:endParaRPr>
          </a:p>
        </p:txBody>
      </p:sp>
      <p:sp>
        <p:nvSpPr>
          <p:cNvPr id="98" name="Rectangle 97">
            <a:extLst>
              <a:ext uri="{FF2B5EF4-FFF2-40B4-BE49-F238E27FC236}">
                <a16:creationId xmlns:a16="http://schemas.microsoft.com/office/drawing/2014/main" id="{505210AA-3030-4062-B2AD-C12747F06233}"/>
              </a:ext>
            </a:extLst>
          </p:cNvPr>
          <p:cNvSpPr/>
          <p:nvPr/>
        </p:nvSpPr>
        <p:spPr>
          <a:xfrm>
            <a:off x="7657075" y="1813735"/>
            <a:ext cx="1121883" cy="289624"/>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ea typeface="Roboto Condensed" panose="02000000000000000000" pitchFamily="2" charset="0"/>
                <a:cs typeface="Arial" panose="020B0604020202020204" pitchFamily="34" charset="0"/>
              </a:rPr>
              <a:t>Segment 6</a:t>
            </a:r>
          </a:p>
        </p:txBody>
      </p:sp>
      <p:sp>
        <p:nvSpPr>
          <p:cNvPr id="99" name="Rectangle 98">
            <a:extLst>
              <a:ext uri="{FF2B5EF4-FFF2-40B4-BE49-F238E27FC236}">
                <a16:creationId xmlns:a16="http://schemas.microsoft.com/office/drawing/2014/main" id="{22A3C133-9B6F-44B4-8B98-821677680FE3}"/>
              </a:ext>
            </a:extLst>
          </p:cNvPr>
          <p:cNvSpPr/>
          <p:nvPr/>
        </p:nvSpPr>
        <p:spPr>
          <a:xfrm>
            <a:off x="7657075" y="2732606"/>
            <a:ext cx="1121883" cy="289623"/>
          </a:xfrm>
          <a:prstGeom prst="rect">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ea typeface="Roboto Condensed" panose="02000000000000000000" pitchFamily="2" charset="0"/>
                <a:cs typeface="Arial" panose="020B0604020202020204" pitchFamily="34" charset="0"/>
              </a:rPr>
              <a:t>ROR</a:t>
            </a:r>
          </a:p>
        </p:txBody>
      </p:sp>
      <p:sp>
        <p:nvSpPr>
          <p:cNvPr id="100" name="Rectangle 99">
            <a:extLst>
              <a:ext uri="{FF2B5EF4-FFF2-40B4-BE49-F238E27FC236}">
                <a16:creationId xmlns:a16="http://schemas.microsoft.com/office/drawing/2014/main" id="{783E8AE8-2414-428C-840D-2446E7D5118C}"/>
              </a:ext>
            </a:extLst>
          </p:cNvPr>
          <p:cNvSpPr/>
          <p:nvPr/>
        </p:nvSpPr>
        <p:spPr>
          <a:xfrm>
            <a:off x="7657075" y="2113010"/>
            <a:ext cx="1121883" cy="61959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50000"/>
                  </a:schemeClr>
                </a:solidFill>
                <a:latin typeface="Arial" panose="020B0604020202020204" pitchFamily="34" charset="0"/>
                <a:ea typeface="Roboto Condensed" panose="02000000000000000000" pitchFamily="2" charset="0"/>
                <a:cs typeface="Arial" panose="020B0604020202020204" pitchFamily="34" charset="0"/>
              </a:rPr>
              <a:t>Longevity</a:t>
            </a:r>
          </a:p>
        </p:txBody>
      </p:sp>
      <p:sp>
        <p:nvSpPr>
          <p:cNvPr id="101" name="Arrow: U-Turn 100">
            <a:extLst>
              <a:ext uri="{FF2B5EF4-FFF2-40B4-BE49-F238E27FC236}">
                <a16:creationId xmlns:a16="http://schemas.microsoft.com/office/drawing/2014/main" id="{6918B552-0601-47A0-B5D0-AE8965E2DFBA}"/>
              </a:ext>
            </a:extLst>
          </p:cNvPr>
          <p:cNvSpPr/>
          <p:nvPr/>
        </p:nvSpPr>
        <p:spPr>
          <a:xfrm>
            <a:off x="7657075" y="1466667"/>
            <a:ext cx="431612" cy="389559"/>
          </a:xfrm>
          <a:prstGeom prst="uturnArrow">
            <a:avLst>
              <a:gd name="adj1" fmla="val 29401"/>
              <a:gd name="adj2" fmla="val 25000"/>
              <a:gd name="adj3" fmla="val 29402"/>
              <a:gd name="adj4" fmla="val 50248"/>
              <a:gd name="adj5" fmla="val 81603"/>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latin typeface="Arial" panose="020B0604020202020204" pitchFamily="34" charset="0"/>
              <a:cs typeface="Arial" panose="020B0604020202020204" pitchFamily="34" charset="0"/>
            </a:endParaRPr>
          </a:p>
        </p:txBody>
      </p:sp>
      <p:sp>
        <p:nvSpPr>
          <p:cNvPr id="102" name="Rectangle 101">
            <a:extLst>
              <a:ext uri="{FF2B5EF4-FFF2-40B4-BE49-F238E27FC236}">
                <a16:creationId xmlns:a16="http://schemas.microsoft.com/office/drawing/2014/main" id="{ABD9E48C-93CD-41F4-B14B-47F6355C3776}"/>
              </a:ext>
            </a:extLst>
          </p:cNvPr>
          <p:cNvSpPr/>
          <p:nvPr/>
        </p:nvSpPr>
        <p:spPr>
          <a:xfrm>
            <a:off x="7561896" y="3122887"/>
            <a:ext cx="1220499" cy="57071"/>
          </a:xfrm>
          <a:prstGeom prst="rect">
            <a:avLst/>
          </a:prstGeom>
          <a:gradFill>
            <a:gsLst>
              <a:gs pos="0">
                <a:srgbClr val="A6A6A6">
                  <a:alpha val="0"/>
                </a:srgbClr>
              </a:gs>
              <a:gs pos="4000">
                <a:srgbClr val="A6A6A6"/>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03" name="Table 102">
            <a:extLst>
              <a:ext uri="{FF2B5EF4-FFF2-40B4-BE49-F238E27FC236}">
                <a16:creationId xmlns:a16="http://schemas.microsoft.com/office/drawing/2014/main" id="{130D6A35-3A9E-415F-84C7-4B16F90B274C}"/>
              </a:ext>
            </a:extLst>
          </p:cNvPr>
          <p:cNvGraphicFramePr>
            <a:graphicFrameLocks noGrp="1"/>
          </p:cNvGraphicFramePr>
          <p:nvPr/>
        </p:nvGraphicFramePr>
        <p:xfrm>
          <a:off x="1822352" y="3779054"/>
          <a:ext cx="5506916" cy="609600"/>
        </p:xfrm>
        <a:graphic>
          <a:graphicData uri="http://schemas.openxmlformats.org/drawingml/2006/table">
            <a:tbl>
              <a:tblPr firstRow="1" bandRow="1">
                <a:tableStyleId>{5C22544A-7EE6-4342-B048-85BDC9FD1C3A}</a:tableStyleId>
              </a:tblPr>
              <a:tblGrid>
                <a:gridCol w="5506916">
                  <a:extLst>
                    <a:ext uri="{9D8B030D-6E8A-4147-A177-3AD203B41FA5}">
                      <a16:colId xmlns:a16="http://schemas.microsoft.com/office/drawing/2014/main" val="20000"/>
                    </a:ext>
                  </a:extLst>
                </a:gridCol>
              </a:tblGrid>
              <a:tr h="409818">
                <a:tc>
                  <a:txBody>
                    <a:bodyPr/>
                    <a:lstStyle/>
                    <a:p>
                      <a:pPr marL="0" indent="0" algn="ctr">
                        <a:buFont typeface="Arial" panose="020B0604020202020204" pitchFamily="34" charset="0"/>
                        <a:buNone/>
                      </a:pPr>
                      <a:r>
                        <a:rPr lang="en-US" sz="1400" b="0" dirty="0">
                          <a:solidFill>
                            <a:schemeClr val="tx2"/>
                          </a:solidFill>
                          <a:latin typeface="Arial" panose="020B0604020202020204" pitchFamily="34" charset="0"/>
                          <a:cs typeface="Arial" panose="020B0604020202020204" pitchFamily="34" charset="0"/>
                        </a:rPr>
                        <a:t>A plan can be created for any length of time. We can also create a plan that includes an additional segment for longevity.</a:t>
                      </a:r>
                    </a:p>
                  </a:txBody>
                  <a:tcPr marT="91440" marB="9144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bl>
          </a:graphicData>
        </a:graphic>
      </p:graphicFrame>
      <p:sp>
        <p:nvSpPr>
          <p:cNvPr id="104" name="TextBox 103">
            <a:extLst>
              <a:ext uri="{FF2B5EF4-FFF2-40B4-BE49-F238E27FC236}">
                <a16:creationId xmlns:a16="http://schemas.microsoft.com/office/drawing/2014/main" id="{BD3504ED-0134-4DE4-93AE-F4271437654F}"/>
              </a:ext>
            </a:extLst>
          </p:cNvPr>
          <p:cNvSpPr txBox="1"/>
          <p:nvPr/>
        </p:nvSpPr>
        <p:spPr>
          <a:xfrm>
            <a:off x="7791773" y="797858"/>
            <a:ext cx="883205"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Arial" panose="020B0604020202020204" pitchFamily="34" charset="0"/>
                <a:cs typeface="Arial" panose="020B0604020202020204" pitchFamily="34" charset="0"/>
              </a:rPr>
              <a:t>Invest or</a:t>
            </a:r>
          </a:p>
          <a:p>
            <a:pPr algn="ctr"/>
            <a:r>
              <a:rPr lang="en-US" sz="1200" dirty="0">
                <a:latin typeface="Arial" panose="020B0604020202020204" pitchFamily="34" charset="0"/>
                <a:cs typeface="Arial" panose="020B0604020202020204" pitchFamily="34" charset="0"/>
              </a:rPr>
              <a:t>Transfer</a:t>
            </a:r>
          </a:p>
        </p:txBody>
      </p:sp>
      <p:sp>
        <p:nvSpPr>
          <p:cNvPr id="105" name="Right Brace 104">
            <a:extLst>
              <a:ext uri="{FF2B5EF4-FFF2-40B4-BE49-F238E27FC236}">
                <a16:creationId xmlns:a16="http://schemas.microsoft.com/office/drawing/2014/main" id="{7214FA01-9415-4ED0-B26A-C555C56F314D}"/>
              </a:ext>
            </a:extLst>
          </p:cNvPr>
          <p:cNvSpPr/>
          <p:nvPr/>
        </p:nvSpPr>
        <p:spPr>
          <a:xfrm rot="16200000">
            <a:off x="8159586" y="756399"/>
            <a:ext cx="116860" cy="1121883"/>
          </a:xfrm>
          <a:prstGeom prst="rightBrace">
            <a:avLst/>
          </a:prstGeom>
          <a:ln>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106" name="Rectangle 105">
            <a:extLst>
              <a:ext uri="{FF2B5EF4-FFF2-40B4-BE49-F238E27FC236}">
                <a16:creationId xmlns:a16="http://schemas.microsoft.com/office/drawing/2014/main" id="{5D0E767F-2A7C-4FC5-A39A-1CE6998D9DBB}"/>
              </a:ext>
            </a:extLst>
          </p:cNvPr>
          <p:cNvSpPr/>
          <p:nvPr/>
        </p:nvSpPr>
        <p:spPr>
          <a:xfrm>
            <a:off x="1582101" y="1804082"/>
            <a:ext cx="1121883" cy="1208495"/>
          </a:xfrm>
          <a:prstGeom prst="rect">
            <a:avLst/>
          </a:prstGeom>
          <a:solidFill>
            <a:schemeClr val="bg1">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FCA2F9A0-73E9-417F-B6A2-9732FA75B291}"/>
              </a:ext>
            </a:extLst>
          </p:cNvPr>
          <p:cNvSpPr/>
          <p:nvPr/>
        </p:nvSpPr>
        <p:spPr>
          <a:xfrm>
            <a:off x="2796581" y="1804084"/>
            <a:ext cx="1121883" cy="1208495"/>
          </a:xfrm>
          <a:prstGeom prst="rect">
            <a:avLst/>
          </a:prstGeom>
          <a:solidFill>
            <a:schemeClr val="bg1">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0CCDE6D5-865F-40B7-9B5C-84C91D582E34}"/>
              </a:ext>
            </a:extLst>
          </p:cNvPr>
          <p:cNvSpPr/>
          <p:nvPr/>
        </p:nvSpPr>
        <p:spPr>
          <a:xfrm>
            <a:off x="4013463" y="1800645"/>
            <a:ext cx="1121883" cy="1211934"/>
          </a:xfrm>
          <a:prstGeom prst="rect">
            <a:avLst/>
          </a:prstGeom>
          <a:solidFill>
            <a:schemeClr val="bg1">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E9A4D3A1-EAE8-47DC-84CE-632ACD48876C}"/>
              </a:ext>
            </a:extLst>
          </p:cNvPr>
          <p:cNvSpPr/>
          <p:nvPr/>
        </p:nvSpPr>
        <p:spPr>
          <a:xfrm>
            <a:off x="5224302" y="1801992"/>
            <a:ext cx="1121883" cy="1208495"/>
          </a:xfrm>
          <a:prstGeom prst="rect">
            <a:avLst/>
          </a:prstGeom>
          <a:solidFill>
            <a:schemeClr val="bg1">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A922737D-E3D9-4194-90BA-4526A91FBE8D}"/>
              </a:ext>
            </a:extLst>
          </p:cNvPr>
          <p:cNvSpPr/>
          <p:nvPr/>
        </p:nvSpPr>
        <p:spPr>
          <a:xfrm>
            <a:off x="6440689" y="1801879"/>
            <a:ext cx="1121883" cy="1210700"/>
          </a:xfrm>
          <a:prstGeom prst="rect">
            <a:avLst/>
          </a:prstGeom>
          <a:solidFill>
            <a:schemeClr val="bg1">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Arrow: U-Turn 82">
            <a:extLst>
              <a:ext uri="{FF2B5EF4-FFF2-40B4-BE49-F238E27FC236}">
                <a16:creationId xmlns:a16="http://schemas.microsoft.com/office/drawing/2014/main" id="{3102B9B2-05D2-4B66-8D78-AEAAD9AFB5B3}"/>
              </a:ext>
            </a:extLst>
          </p:cNvPr>
          <p:cNvSpPr/>
          <p:nvPr/>
        </p:nvSpPr>
        <p:spPr>
          <a:xfrm>
            <a:off x="4011058" y="1457128"/>
            <a:ext cx="431612" cy="389559"/>
          </a:xfrm>
          <a:prstGeom prst="uturnArrow">
            <a:avLst>
              <a:gd name="adj1" fmla="val 29401"/>
              <a:gd name="adj2" fmla="val 25000"/>
              <a:gd name="adj3" fmla="val 29402"/>
              <a:gd name="adj4" fmla="val 50248"/>
              <a:gd name="adj5" fmla="val 81603"/>
            </a:avLst>
          </a:prstGeom>
          <a:solidFill>
            <a:srgbClr val="FDC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latin typeface="Arial" panose="020B0604020202020204" pitchFamily="34" charset="0"/>
              <a:cs typeface="Arial" panose="020B0604020202020204" pitchFamily="34" charset="0"/>
            </a:endParaRPr>
          </a:p>
        </p:txBody>
      </p:sp>
      <p:sp>
        <p:nvSpPr>
          <p:cNvPr id="84" name="Arrow: U-Turn 83">
            <a:extLst>
              <a:ext uri="{FF2B5EF4-FFF2-40B4-BE49-F238E27FC236}">
                <a16:creationId xmlns:a16="http://schemas.microsoft.com/office/drawing/2014/main" id="{1F07E9D3-95F7-496E-9087-B9CCC921F0BD}"/>
              </a:ext>
            </a:extLst>
          </p:cNvPr>
          <p:cNvSpPr/>
          <p:nvPr/>
        </p:nvSpPr>
        <p:spPr>
          <a:xfrm>
            <a:off x="5225536" y="1457127"/>
            <a:ext cx="431612" cy="389559"/>
          </a:xfrm>
          <a:prstGeom prst="uturnArrow">
            <a:avLst>
              <a:gd name="adj1" fmla="val 29401"/>
              <a:gd name="adj2" fmla="val 25000"/>
              <a:gd name="adj3" fmla="val 29402"/>
              <a:gd name="adj4" fmla="val 50248"/>
              <a:gd name="adj5" fmla="val 81603"/>
            </a:avLst>
          </a:prstGeom>
          <a:solidFill>
            <a:srgbClr val="FCD3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latin typeface="Arial" panose="020B0604020202020204" pitchFamily="34" charset="0"/>
              <a:cs typeface="Arial" panose="020B0604020202020204" pitchFamily="34" charset="0"/>
            </a:endParaRPr>
          </a:p>
        </p:txBody>
      </p:sp>
      <p:sp>
        <p:nvSpPr>
          <p:cNvPr id="85" name="Arrow: U-Turn 84">
            <a:extLst>
              <a:ext uri="{FF2B5EF4-FFF2-40B4-BE49-F238E27FC236}">
                <a16:creationId xmlns:a16="http://schemas.microsoft.com/office/drawing/2014/main" id="{348D3827-0E16-4859-A2C5-82BD67503EFF}"/>
              </a:ext>
            </a:extLst>
          </p:cNvPr>
          <p:cNvSpPr/>
          <p:nvPr/>
        </p:nvSpPr>
        <p:spPr>
          <a:xfrm>
            <a:off x="6440014" y="1461278"/>
            <a:ext cx="431612" cy="389559"/>
          </a:xfrm>
          <a:prstGeom prst="uturnArrow">
            <a:avLst>
              <a:gd name="adj1" fmla="val 29401"/>
              <a:gd name="adj2" fmla="val 25000"/>
              <a:gd name="adj3" fmla="val 29402"/>
              <a:gd name="adj4" fmla="val 50248"/>
              <a:gd name="adj5" fmla="val 81603"/>
            </a:avLst>
          </a:prstGeom>
          <a:solidFill>
            <a:srgbClr val="EDD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latin typeface="Arial" panose="020B0604020202020204" pitchFamily="34" charset="0"/>
              <a:cs typeface="Arial" panose="020B0604020202020204" pitchFamily="34" charset="0"/>
            </a:endParaRPr>
          </a:p>
        </p:txBody>
      </p:sp>
      <p:sp>
        <p:nvSpPr>
          <p:cNvPr id="94" name="Arrow: U-Turn 93">
            <a:extLst>
              <a:ext uri="{FF2B5EF4-FFF2-40B4-BE49-F238E27FC236}">
                <a16:creationId xmlns:a16="http://schemas.microsoft.com/office/drawing/2014/main" id="{EE4C5BFA-DEE2-424E-B15C-1440B6DB3F80}"/>
              </a:ext>
            </a:extLst>
          </p:cNvPr>
          <p:cNvSpPr/>
          <p:nvPr/>
        </p:nvSpPr>
        <p:spPr>
          <a:xfrm>
            <a:off x="2796581" y="1461278"/>
            <a:ext cx="431612" cy="389559"/>
          </a:xfrm>
          <a:prstGeom prst="uturnArrow">
            <a:avLst>
              <a:gd name="adj1" fmla="val 29401"/>
              <a:gd name="adj2" fmla="val 25000"/>
              <a:gd name="adj3" fmla="val 29402"/>
              <a:gd name="adj4" fmla="val 50248"/>
              <a:gd name="adj5" fmla="val 81603"/>
            </a:avLst>
          </a:prstGeom>
          <a:solidFill>
            <a:srgbClr val="99DE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latin typeface="Arial" panose="020B0604020202020204" pitchFamily="34" charset="0"/>
              <a:cs typeface="Arial" panose="020B0604020202020204" pitchFamily="34" charset="0"/>
            </a:endParaRPr>
          </a:p>
        </p:txBody>
      </p:sp>
      <p:sp>
        <p:nvSpPr>
          <p:cNvPr id="95" name="Arrow: U-Turn 94">
            <a:extLst>
              <a:ext uri="{FF2B5EF4-FFF2-40B4-BE49-F238E27FC236}">
                <a16:creationId xmlns:a16="http://schemas.microsoft.com/office/drawing/2014/main" id="{68C48112-EF1C-4C17-AE87-0E1481A8C954}"/>
              </a:ext>
            </a:extLst>
          </p:cNvPr>
          <p:cNvSpPr/>
          <p:nvPr/>
        </p:nvSpPr>
        <p:spPr>
          <a:xfrm rot="16200000" flipV="1">
            <a:off x="1561077" y="1433375"/>
            <a:ext cx="431612" cy="389559"/>
          </a:xfrm>
          <a:prstGeom prst="uturnArrow">
            <a:avLst>
              <a:gd name="adj1" fmla="val 29401"/>
              <a:gd name="adj2" fmla="val 25000"/>
              <a:gd name="adj3" fmla="val 29402"/>
              <a:gd name="adj4" fmla="val 50248"/>
              <a:gd name="adj5" fmla="val 81603"/>
            </a:avLst>
          </a:prstGeom>
          <a:solidFill>
            <a:srgbClr val="D3EB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6127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2"/>
                </a:solidFill>
              </a:rPr>
              <a:t>Key Importance of Managing the Plan</a:t>
            </a:r>
          </a:p>
        </p:txBody>
      </p:sp>
      <p:sp>
        <p:nvSpPr>
          <p:cNvPr id="5" name="Rounded Rectangle 4"/>
          <p:cNvSpPr/>
          <p:nvPr/>
        </p:nvSpPr>
        <p:spPr>
          <a:xfrm>
            <a:off x="2074227" y="1465407"/>
            <a:ext cx="3305493" cy="558800"/>
          </a:xfrm>
          <a:prstGeom prst="round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16"/>
          <p:cNvSpPr/>
          <p:nvPr/>
        </p:nvSpPr>
        <p:spPr>
          <a:xfrm>
            <a:off x="2074227" y="2244340"/>
            <a:ext cx="3305493" cy="558800"/>
          </a:xfrm>
          <a:prstGeom prst="round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17"/>
          <p:cNvSpPr/>
          <p:nvPr/>
        </p:nvSpPr>
        <p:spPr>
          <a:xfrm>
            <a:off x="2074227" y="3023273"/>
            <a:ext cx="3305493" cy="558800"/>
          </a:xfrm>
          <a:prstGeom prst="round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18"/>
          <p:cNvSpPr/>
          <p:nvPr/>
        </p:nvSpPr>
        <p:spPr>
          <a:xfrm>
            <a:off x="2074227" y="3802207"/>
            <a:ext cx="3305493" cy="558800"/>
          </a:xfrm>
          <a:prstGeom prst="round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2208288" y="3925439"/>
            <a:ext cx="3049513" cy="307777"/>
          </a:xfrm>
          <a:prstGeom prst="rect">
            <a:avLst/>
          </a:prstGeom>
          <a:noFill/>
        </p:spPr>
        <p:txBody>
          <a:bodyPr wrap="square" rtlCol="0" anchor="ctr">
            <a:spAutoFit/>
          </a:bodyPr>
          <a:lstStyle/>
          <a:p>
            <a:r>
              <a:rPr lang="en-US" sz="1400" dirty="0">
                <a:latin typeface="Arial" panose="020B0604020202020204" pitchFamily="34" charset="0"/>
                <a:cs typeface="Arial" panose="020B0604020202020204" pitchFamily="34" charset="0"/>
              </a:rPr>
              <a:t>Ability to Adapt to Changes</a:t>
            </a:r>
          </a:p>
        </p:txBody>
      </p:sp>
      <p:sp>
        <p:nvSpPr>
          <p:cNvPr id="10" name="TextBox 9"/>
          <p:cNvSpPr txBox="1"/>
          <p:nvPr/>
        </p:nvSpPr>
        <p:spPr>
          <a:xfrm>
            <a:off x="2208289" y="1567383"/>
            <a:ext cx="3049512" cy="307777"/>
          </a:xfrm>
          <a:prstGeom prst="rect">
            <a:avLst/>
          </a:prstGeom>
          <a:noFill/>
        </p:spPr>
        <p:txBody>
          <a:bodyPr wrap="square" rtlCol="0" anchor="ctr">
            <a:spAutoFit/>
          </a:bodyPr>
          <a:lstStyle/>
          <a:p>
            <a:r>
              <a:rPr lang="en-US" sz="1400" dirty="0">
                <a:latin typeface="Arial" panose="020B0604020202020204" pitchFamily="34" charset="0"/>
                <a:cs typeface="Arial" panose="020B0604020202020204" pitchFamily="34" charset="0"/>
              </a:rPr>
              <a:t>Flexibility of the Income</a:t>
            </a:r>
          </a:p>
        </p:txBody>
      </p:sp>
      <p:sp>
        <p:nvSpPr>
          <p:cNvPr id="11" name="TextBox 10"/>
          <p:cNvSpPr txBox="1"/>
          <p:nvPr/>
        </p:nvSpPr>
        <p:spPr>
          <a:xfrm>
            <a:off x="2208288" y="2372019"/>
            <a:ext cx="3049513" cy="307777"/>
          </a:xfrm>
          <a:prstGeom prst="rect">
            <a:avLst/>
          </a:prstGeom>
          <a:noFill/>
        </p:spPr>
        <p:txBody>
          <a:bodyPr wrap="square" rtlCol="0" anchor="ctr">
            <a:spAutoFit/>
          </a:bodyPr>
          <a:lstStyle/>
          <a:p>
            <a:r>
              <a:rPr lang="en-US" sz="1400" dirty="0">
                <a:latin typeface="Arial" panose="020B0604020202020204" pitchFamily="34" charset="0"/>
                <a:cs typeface="Arial" panose="020B0604020202020204" pitchFamily="34" charset="0"/>
              </a:rPr>
              <a:t>Investment Selections</a:t>
            </a:r>
          </a:p>
        </p:txBody>
      </p:sp>
      <p:sp>
        <p:nvSpPr>
          <p:cNvPr id="12" name="TextBox 11"/>
          <p:cNvSpPr txBox="1"/>
          <p:nvPr/>
        </p:nvSpPr>
        <p:spPr>
          <a:xfrm>
            <a:off x="2208288" y="3155972"/>
            <a:ext cx="3049513" cy="307777"/>
          </a:xfrm>
          <a:prstGeom prst="rect">
            <a:avLst/>
          </a:prstGeom>
          <a:noFill/>
        </p:spPr>
        <p:txBody>
          <a:bodyPr wrap="square" rtlCol="0" anchor="ctr">
            <a:spAutoFit/>
          </a:bodyPr>
          <a:lstStyle/>
          <a:p>
            <a:r>
              <a:rPr lang="en-US" sz="1400" dirty="0">
                <a:latin typeface="Arial" panose="020B0604020202020204" pitchFamily="34" charset="0"/>
                <a:cs typeface="Arial" panose="020B0604020202020204" pitchFamily="34" charset="0"/>
              </a:rPr>
              <a:t>Liquidity of the Investments</a:t>
            </a:r>
          </a:p>
        </p:txBody>
      </p:sp>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6720" y="1413360"/>
            <a:ext cx="615822" cy="615822"/>
          </a:xfrm>
          <a:prstGeom prst="rect">
            <a:avLst/>
          </a:prstGeom>
        </p:spPr>
      </p:pic>
      <p:pic>
        <p:nvPicPr>
          <p:cNvPr id="14" name="Pictur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35045" y="3730077"/>
            <a:ext cx="699172" cy="698500"/>
          </a:xfrm>
          <a:prstGeom prst="rect">
            <a:avLst/>
          </a:prstGeom>
        </p:spPr>
      </p:pic>
      <p:pic>
        <p:nvPicPr>
          <p:cNvPr id="15" name="Picture 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22237" y="2164100"/>
            <a:ext cx="801648" cy="801648"/>
          </a:xfrm>
          <a:prstGeom prst="rect">
            <a:avLst/>
          </a:prstGeom>
        </p:spPr>
      </p:pic>
      <p:pic>
        <p:nvPicPr>
          <p:cNvPr id="17" name="Picture 1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33733" y="2965749"/>
            <a:ext cx="701796" cy="673848"/>
          </a:xfrm>
          <a:prstGeom prst="rect">
            <a:avLst/>
          </a:prstGeom>
        </p:spPr>
      </p:pic>
    </p:spTree>
    <p:extLst>
      <p:ext uri="{BB962C8B-B14F-4D97-AF65-F5344CB8AC3E}">
        <p14:creationId xmlns:p14="http://schemas.microsoft.com/office/powerpoint/2010/main" val="10204335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a:spLocks noGrp="1"/>
          </p:cNvSpPr>
          <p:nvPr>
            <p:ph type="body" sz="quarter" idx="10"/>
          </p:nvPr>
        </p:nvSpPr>
        <p:spPr>
          <a:xfrm>
            <a:off x="3874099" y="2005402"/>
            <a:ext cx="4972721" cy="1080698"/>
          </a:xfrm>
        </p:spPr>
        <p:txBody>
          <a:bodyPr/>
          <a:lstStyle/>
          <a:p>
            <a:pPr marL="0" indent="0">
              <a:buNone/>
            </a:pPr>
            <a:r>
              <a:rPr lang="en-US" dirty="0"/>
              <a:t>What can you expect</a:t>
            </a:r>
          </a:p>
          <a:p>
            <a:pPr marL="0" indent="0">
              <a:buNone/>
            </a:pPr>
            <a:r>
              <a:rPr lang="en-US" dirty="0"/>
              <a:t>from </a:t>
            </a:r>
            <a:r>
              <a:rPr lang="en-US" b="1" dirty="0"/>
              <a:t>your Advisor</a:t>
            </a:r>
            <a:r>
              <a:rPr lang="en-US" dirty="0"/>
              <a:t>?</a:t>
            </a:r>
          </a:p>
        </p:txBody>
      </p:sp>
    </p:spTree>
    <p:extLst>
      <p:ext uri="{BB962C8B-B14F-4D97-AF65-F5344CB8AC3E}">
        <p14:creationId xmlns:p14="http://schemas.microsoft.com/office/powerpoint/2010/main" val="11813541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Important Disclosures</a:t>
            </a:r>
          </a:p>
        </p:txBody>
      </p:sp>
      <p:sp>
        <p:nvSpPr>
          <p:cNvPr id="4" name="Text Placeholder 3"/>
          <p:cNvSpPr>
            <a:spLocks noGrp="1"/>
          </p:cNvSpPr>
          <p:nvPr>
            <p:ph type="body" sz="quarter" idx="10"/>
          </p:nvPr>
        </p:nvSpPr>
        <p:spPr/>
        <p:txBody>
          <a:bodyPr/>
          <a:lstStyle/>
          <a:p>
            <a:pPr marL="0" indent="0">
              <a:buNone/>
            </a:pPr>
            <a:r>
              <a:rPr lang="en-US" sz="1000" dirty="0"/>
              <a:t>IncomeConductor</a:t>
            </a:r>
            <a:r>
              <a:rPr lang="en-US" sz="1000" baseline="30000" dirty="0"/>
              <a:t>®</a:t>
            </a:r>
            <a:r>
              <a:rPr lang="en-US" sz="1000" dirty="0"/>
              <a:t> is a product of WealthConductor LLC. Additional information about </a:t>
            </a:r>
            <a:r>
              <a:rPr lang="en-US" sz="1000" dirty="0" err="1"/>
              <a:t>WealthConductor</a:t>
            </a:r>
            <a:r>
              <a:rPr lang="en-US" sz="1000" dirty="0"/>
              <a:t> is available at www.incomeconductor.com. </a:t>
            </a:r>
          </a:p>
          <a:p>
            <a:pPr marL="0" indent="0">
              <a:buNone/>
            </a:pPr>
            <a:endParaRPr lang="en-US" sz="1000" dirty="0"/>
          </a:p>
          <a:p>
            <a:pPr marL="0" indent="0">
              <a:buNone/>
            </a:pPr>
            <a:r>
              <a:rPr lang="en-US" sz="1000" dirty="0"/>
              <a:t>The IncomeConductor™ software does not perform investment analysis and does not attempt to predict  future market or economic conditions or performance.  The software simply calculates cash flows based on data provided by the client directly or from data delivered electronically and securely from clients’ investment or deposit accounts.</a:t>
            </a:r>
          </a:p>
          <a:p>
            <a:pPr marL="0" indent="0">
              <a:buNone/>
            </a:pPr>
            <a:endParaRPr lang="en-US" sz="1000" dirty="0"/>
          </a:p>
          <a:p>
            <a:pPr marL="0" indent="0">
              <a:buNone/>
            </a:pPr>
            <a:r>
              <a:rPr lang="en-US" sz="1000" dirty="0"/>
              <a:t>The investment adviser believes the software simulations of the IncomeConductor</a:t>
            </a:r>
            <a:r>
              <a:rPr lang="en-US" sz="1000" baseline="30000" dirty="0"/>
              <a:t>®</a:t>
            </a:r>
            <a:r>
              <a:rPr lang="en-US" sz="1000" dirty="0"/>
              <a:t> to be reliable and useful information, but cannot guarantee the accuracy of the information. The outcomes are based in part on assumptions, which include, but are not limited to; return rates and standard deviations of asset classes, inflation rates, tax rates, and personal spending rates. There are limitations with assumptions as there are a number of unknown factors that cannot truly be accounted for. </a:t>
            </a:r>
          </a:p>
          <a:p>
            <a:pPr marL="0" indent="0">
              <a:buNone/>
            </a:pPr>
            <a:endParaRPr lang="en-US" sz="1000" dirty="0"/>
          </a:p>
          <a:p>
            <a:pPr marL="0" indent="0">
              <a:buNone/>
            </a:pPr>
            <a:r>
              <a:rPr lang="en-US" sz="1000" dirty="0"/>
              <a:t>Future rates of return on investments cannot be predicted with any degree of precision. For most investments, returns over any time horizon, from one day to 50 years or more, are uncertain. The investment adviser makes no representations that the assumptions utilized, including rates of returns,  will in fact occur. The results of any reports produced </a:t>
            </a:r>
            <a:r>
              <a:rPr lang="en-US" sz="1000"/>
              <a:t>by IncomeConductor</a:t>
            </a:r>
            <a:r>
              <a:rPr lang="en-US" sz="1000" baseline="30000"/>
              <a:t>®</a:t>
            </a:r>
            <a:r>
              <a:rPr lang="en-US" sz="1000"/>
              <a:t> </a:t>
            </a:r>
            <a:r>
              <a:rPr lang="en-US" sz="1000" dirty="0"/>
              <a:t>are not guarantees and actual results can differ whether the assumptions used are correct or not.  Past performance is not a guarantee of future performance. </a:t>
            </a:r>
          </a:p>
          <a:p>
            <a:pPr marL="0" indent="0">
              <a:buNone/>
            </a:pPr>
            <a:endParaRPr lang="en-US" sz="1000" dirty="0"/>
          </a:p>
          <a:p>
            <a:pPr marL="0" indent="0">
              <a:buNone/>
            </a:pPr>
            <a:r>
              <a:rPr lang="en-US" sz="1000" dirty="0"/>
              <a:t>INVESTMENTS WHICH OFFER HIGHER POTENTIAL RATES OF RETURN ARE TYPICALLY SUBJECT TO GREATER RISK.  THE RETURNS, VOLATILITY, MORTALITY RATES AND INVESTMENT METHODS DISCUSSED IN THIS BROCHURE ARE HYPOTHETICAL EXAPMLES ONLY AND SHOULD NOT BE RELIED UPON TO PROVIDE ANY SPECIFIC INVESTOR ANY SPECIFIC PLAN OR INVESTMENT RECOMMENDATION.</a:t>
            </a:r>
          </a:p>
          <a:p>
            <a:pPr marL="0" indent="0">
              <a:buNone/>
            </a:pPr>
            <a:endParaRPr lang="en-US" sz="1000" dirty="0"/>
          </a:p>
        </p:txBody>
      </p:sp>
    </p:spTree>
    <p:extLst>
      <p:ext uri="{BB962C8B-B14F-4D97-AF65-F5344CB8AC3E}">
        <p14:creationId xmlns:p14="http://schemas.microsoft.com/office/powerpoint/2010/main" val="301491547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8885" y="263472"/>
            <a:ext cx="8560321" cy="608846"/>
          </a:xfrm>
        </p:spPr>
        <p:txBody>
          <a:bodyPr/>
          <a:lstStyle/>
          <a:p>
            <a:r>
              <a:rPr lang="en-US" dirty="0"/>
              <a:t>An Orchestrated Performance</a:t>
            </a:r>
          </a:p>
        </p:txBody>
      </p:sp>
      <p:sp>
        <p:nvSpPr>
          <p:cNvPr id="6" name="Rounded Rectangle 5"/>
          <p:cNvSpPr/>
          <p:nvPr/>
        </p:nvSpPr>
        <p:spPr>
          <a:xfrm>
            <a:off x="2896298" y="1175847"/>
            <a:ext cx="3305493" cy="558800"/>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latin typeface="Arial" panose="020B0604020202020204" pitchFamily="34" charset="0"/>
                <a:cs typeface="Arial" panose="020B0604020202020204" pitchFamily="34" charset="0"/>
              </a:rPr>
              <a:t>Personalized Plan</a:t>
            </a:r>
          </a:p>
        </p:txBody>
      </p:sp>
      <p:sp>
        <p:nvSpPr>
          <p:cNvPr id="7" name="Rounded Rectangle 6"/>
          <p:cNvSpPr/>
          <p:nvPr/>
        </p:nvSpPr>
        <p:spPr>
          <a:xfrm>
            <a:off x="2896298" y="1767415"/>
            <a:ext cx="3305493" cy="558800"/>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latin typeface="Arial" panose="020B0604020202020204" pitchFamily="34" charset="0"/>
                <a:cs typeface="Arial" panose="020B0604020202020204" pitchFamily="34" charset="0"/>
              </a:rPr>
              <a:t>Disciplined Approach</a:t>
            </a:r>
          </a:p>
        </p:txBody>
      </p:sp>
      <p:sp>
        <p:nvSpPr>
          <p:cNvPr id="8" name="Rounded Rectangle 7"/>
          <p:cNvSpPr/>
          <p:nvPr/>
        </p:nvSpPr>
        <p:spPr>
          <a:xfrm>
            <a:off x="2896298" y="2358983"/>
            <a:ext cx="3305493" cy="558800"/>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latin typeface="Arial" panose="020B0604020202020204" pitchFamily="34" charset="0"/>
                <a:cs typeface="Arial" panose="020B0604020202020204" pitchFamily="34" charset="0"/>
              </a:rPr>
              <a:t>Diversification</a:t>
            </a:r>
          </a:p>
        </p:txBody>
      </p:sp>
      <p:sp>
        <p:nvSpPr>
          <p:cNvPr id="9" name="Rounded Rectangle 8"/>
          <p:cNvSpPr/>
          <p:nvPr/>
        </p:nvSpPr>
        <p:spPr>
          <a:xfrm>
            <a:off x="2896297" y="2950551"/>
            <a:ext cx="3305493" cy="558800"/>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latin typeface="Arial" panose="020B0604020202020204" pitchFamily="34" charset="0"/>
                <a:cs typeface="Arial" panose="020B0604020202020204" pitchFamily="34" charset="0"/>
              </a:rPr>
              <a:t>Review and Adjustment</a:t>
            </a:r>
          </a:p>
        </p:txBody>
      </p:sp>
      <p:sp>
        <p:nvSpPr>
          <p:cNvPr id="10" name="Rounded Rectangle 9"/>
          <p:cNvSpPr/>
          <p:nvPr/>
        </p:nvSpPr>
        <p:spPr>
          <a:xfrm>
            <a:off x="2896296" y="3542119"/>
            <a:ext cx="3305493" cy="558800"/>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latin typeface="Arial" panose="020B0604020202020204" pitchFamily="34" charset="0"/>
                <a:cs typeface="Arial" panose="020B0604020202020204" pitchFamily="34" charset="0"/>
              </a:rPr>
              <a:t>Communication</a:t>
            </a:r>
          </a:p>
        </p:txBody>
      </p:sp>
    </p:spTree>
    <p:extLst>
      <p:ext uri="{BB962C8B-B14F-4D97-AF65-F5344CB8AC3E}">
        <p14:creationId xmlns:p14="http://schemas.microsoft.com/office/powerpoint/2010/main" val="4068557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Personalized Plans</a:t>
            </a:r>
          </a:p>
        </p:txBody>
      </p:sp>
      <p:sp>
        <p:nvSpPr>
          <p:cNvPr id="3" name="Rounded Rectangle 2"/>
          <p:cNvSpPr/>
          <p:nvPr/>
        </p:nvSpPr>
        <p:spPr>
          <a:xfrm>
            <a:off x="473138" y="1175847"/>
            <a:ext cx="3305493" cy="558800"/>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latin typeface="Arial" panose="020B0604020202020204" pitchFamily="34" charset="0"/>
                <a:cs typeface="Arial" panose="020B0604020202020204" pitchFamily="34" charset="0"/>
              </a:rPr>
              <a:t>Personalized Plan</a:t>
            </a:r>
          </a:p>
        </p:txBody>
      </p:sp>
      <p:sp>
        <p:nvSpPr>
          <p:cNvPr id="4" name="Rounded Rectangle 3"/>
          <p:cNvSpPr/>
          <p:nvPr/>
        </p:nvSpPr>
        <p:spPr>
          <a:xfrm>
            <a:off x="473138" y="1767415"/>
            <a:ext cx="3305493" cy="558800"/>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latin typeface="Arial" panose="020B0604020202020204" pitchFamily="34" charset="0"/>
                <a:cs typeface="Arial" panose="020B0604020202020204" pitchFamily="34" charset="0"/>
              </a:rPr>
              <a:t>Disciplined Approach</a:t>
            </a:r>
          </a:p>
        </p:txBody>
      </p:sp>
      <p:sp>
        <p:nvSpPr>
          <p:cNvPr id="5" name="Rounded Rectangle 4"/>
          <p:cNvSpPr/>
          <p:nvPr/>
        </p:nvSpPr>
        <p:spPr>
          <a:xfrm>
            <a:off x="473138" y="2358983"/>
            <a:ext cx="3305493" cy="558800"/>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latin typeface="Arial" panose="020B0604020202020204" pitchFamily="34" charset="0"/>
                <a:cs typeface="Arial" panose="020B0604020202020204" pitchFamily="34" charset="0"/>
              </a:rPr>
              <a:t>Diversification</a:t>
            </a:r>
          </a:p>
        </p:txBody>
      </p:sp>
      <p:sp>
        <p:nvSpPr>
          <p:cNvPr id="6" name="Rounded Rectangle 5"/>
          <p:cNvSpPr/>
          <p:nvPr/>
        </p:nvSpPr>
        <p:spPr>
          <a:xfrm>
            <a:off x="473137" y="2950551"/>
            <a:ext cx="3305493" cy="558800"/>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latin typeface="Arial" panose="020B0604020202020204" pitchFamily="34" charset="0"/>
                <a:cs typeface="Arial" panose="020B0604020202020204" pitchFamily="34" charset="0"/>
              </a:rPr>
              <a:t>Review and Adjustment</a:t>
            </a:r>
          </a:p>
        </p:txBody>
      </p:sp>
      <p:sp>
        <p:nvSpPr>
          <p:cNvPr id="7" name="Rounded Rectangle 6"/>
          <p:cNvSpPr/>
          <p:nvPr/>
        </p:nvSpPr>
        <p:spPr>
          <a:xfrm>
            <a:off x="473136" y="3542119"/>
            <a:ext cx="3305493" cy="558800"/>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latin typeface="Arial" panose="020B0604020202020204" pitchFamily="34" charset="0"/>
                <a:cs typeface="Arial" panose="020B0604020202020204" pitchFamily="34" charset="0"/>
              </a:rPr>
              <a:t>Communication</a:t>
            </a:r>
          </a:p>
        </p:txBody>
      </p:sp>
      <p:sp>
        <p:nvSpPr>
          <p:cNvPr id="14" name="Rectangle 13"/>
          <p:cNvSpPr/>
          <p:nvPr/>
        </p:nvSpPr>
        <p:spPr>
          <a:xfrm>
            <a:off x="4046220" y="1175847"/>
            <a:ext cx="4572000" cy="2800767"/>
          </a:xfrm>
          <a:prstGeom prst="rect">
            <a:avLst/>
          </a:prstGeom>
        </p:spPr>
        <p:txBody>
          <a:bodyPr>
            <a:spAutoFit/>
          </a:bodyPr>
          <a:lstStyle/>
          <a:p>
            <a:pPr marL="285750" indent="-285750">
              <a:buFont typeface="Arial" panose="020B0604020202020204" pitchFamily="34" charset="0"/>
              <a:buChar char="•"/>
            </a:pPr>
            <a:r>
              <a:rPr lang="en-US" sz="1600" dirty="0">
                <a:solidFill>
                  <a:schemeClr val="accent3"/>
                </a:solidFill>
                <a:latin typeface="Arial" panose="020B0604020202020204" pitchFamily="34" charset="0"/>
                <a:cs typeface="Arial" panose="020B0604020202020204" pitchFamily="34" charset="0"/>
              </a:rPr>
              <a:t>To help ensure you’re poised for lifetime income, we develop a personalized income plan that will incorporate assets managed by us as well as assets held elsewhere.</a:t>
            </a:r>
          </a:p>
          <a:p>
            <a:pPr marL="285750" indent="-285750">
              <a:buFont typeface="Arial" panose="020B0604020202020204" pitchFamily="34" charset="0"/>
              <a:buChar char="•"/>
            </a:pPr>
            <a:endParaRPr lang="en-US" sz="1600" dirty="0">
              <a:solidFill>
                <a:schemeClr val="accent3"/>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solidFill>
                  <a:schemeClr val="accent3"/>
                </a:solidFill>
                <a:latin typeface="Arial" panose="020B0604020202020204" pitchFamily="34" charset="0"/>
                <a:cs typeface="Arial" panose="020B0604020202020204" pitchFamily="34" charset="0"/>
              </a:rPr>
              <a:t>Your personal income plan for retirement is not based on a single asset or account but rather is based on the financial capital of your whole household. This is so your plan can reflect assets that you may still hold in 401k or employer stock plans. </a:t>
            </a:r>
          </a:p>
        </p:txBody>
      </p:sp>
    </p:spTree>
    <p:extLst>
      <p:ext uri="{BB962C8B-B14F-4D97-AF65-F5344CB8AC3E}">
        <p14:creationId xmlns:p14="http://schemas.microsoft.com/office/powerpoint/2010/main" val="41207171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Personalized Plans</a:t>
            </a:r>
          </a:p>
        </p:txBody>
      </p:sp>
      <p:sp>
        <p:nvSpPr>
          <p:cNvPr id="3" name="Rounded Rectangle 2"/>
          <p:cNvSpPr/>
          <p:nvPr/>
        </p:nvSpPr>
        <p:spPr>
          <a:xfrm>
            <a:off x="473138" y="1175847"/>
            <a:ext cx="3305493" cy="558800"/>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latin typeface="Arial" panose="020B0604020202020204" pitchFamily="34" charset="0"/>
                <a:cs typeface="Arial" panose="020B0604020202020204" pitchFamily="34" charset="0"/>
              </a:rPr>
              <a:t>Personalized Plan</a:t>
            </a:r>
          </a:p>
        </p:txBody>
      </p:sp>
      <p:sp>
        <p:nvSpPr>
          <p:cNvPr id="4" name="Rounded Rectangle 3"/>
          <p:cNvSpPr/>
          <p:nvPr/>
        </p:nvSpPr>
        <p:spPr>
          <a:xfrm>
            <a:off x="473138" y="1767415"/>
            <a:ext cx="3305493" cy="558800"/>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latin typeface="Arial" panose="020B0604020202020204" pitchFamily="34" charset="0"/>
                <a:cs typeface="Arial" panose="020B0604020202020204" pitchFamily="34" charset="0"/>
              </a:rPr>
              <a:t>Disciplined Approach</a:t>
            </a:r>
          </a:p>
        </p:txBody>
      </p:sp>
      <p:sp>
        <p:nvSpPr>
          <p:cNvPr id="5" name="Rounded Rectangle 4"/>
          <p:cNvSpPr/>
          <p:nvPr/>
        </p:nvSpPr>
        <p:spPr>
          <a:xfrm>
            <a:off x="473138" y="2358983"/>
            <a:ext cx="3305493" cy="558800"/>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latin typeface="Arial" panose="020B0604020202020204" pitchFamily="34" charset="0"/>
                <a:cs typeface="Arial" panose="020B0604020202020204" pitchFamily="34" charset="0"/>
              </a:rPr>
              <a:t>Diversification</a:t>
            </a:r>
          </a:p>
        </p:txBody>
      </p:sp>
      <p:sp>
        <p:nvSpPr>
          <p:cNvPr id="6" name="Rounded Rectangle 5"/>
          <p:cNvSpPr/>
          <p:nvPr/>
        </p:nvSpPr>
        <p:spPr>
          <a:xfrm>
            <a:off x="473137" y="2950551"/>
            <a:ext cx="3305493" cy="558800"/>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latin typeface="Arial" panose="020B0604020202020204" pitchFamily="34" charset="0"/>
                <a:cs typeface="Arial" panose="020B0604020202020204" pitchFamily="34" charset="0"/>
              </a:rPr>
              <a:t>Review and Adjustment</a:t>
            </a:r>
          </a:p>
        </p:txBody>
      </p:sp>
      <p:sp>
        <p:nvSpPr>
          <p:cNvPr id="7" name="Rounded Rectangle 6"/>
          <p:cNvSpPr/>
          <p:nvPr/>
        </p:nvSpPr>
        <p:spPr>
          <a:xfrm>
            <a:off x="473136" y="3542119"/>
            <a:ext cx="3305493" cy="558800"/>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latin typeface="Arial" panose="020B0604020202020204" pitchFamily="34" charset="0"/>
                <a:cs typeface="Arial" panose="020B0604020202020204" pitchFamily="34" charset="0"/>
              </a:rPr>
              <a:t>Communication</a:t>
            </a:r>
          </a:p>
        </p:txBody>
      </p:sp>
      <p:sp>
        <p:nvSpPr>
          <p:cNvPr id="14" name="Rectangle 13"/>
          <p:cNvSpPr/>
          <p:nvPr/>
        </p:nvSpPr>
        <p:spPr>
          <a:xfrm>
            <a:off x="4046220" y="1175847"/>
            <a:ext cx="4572000" cy="2554545"/>
          </a:xfrm>
          <a:prstGeom prst="rect">
            <a:avLst/>
          </a:prstGeom>
        </p:spPr>
        <p:txBody>
          <a:bodyPr>
            <a:spAutoFit/>
          </a:bodyPr>
          <a:lstStyle/>
          <a:p>
            <a:pPr marL="285750" indent="-285750">
              <a:buFont typeface="Arial" panose="020B0604020202020204" pitchFamily="34" charset="0"/>
              <a:buChar char="•"/>
            </a:pPr>
            <a:r>
              <a:rPr lang="en-US" sz="1600" dirty="0">
                <a:solidFill>
                  <a:schemeClr val="accent3"/>
                </a:solidFill>
                <a:latin typeface="Arial" panose="020B0604020202020204" pitchFamily="34" charset="0"/>
                <a:cs typeface="Arial" panose="020B0604020202020204" pitchFamily="34" charset="0"/>
              </a:rPr>
              <a:t>It is natural to experience emotions like fear and greed in response to changes in the markets. </a:t>
            </a:r>
          </a:p>
          <a:p>
            <a:pPr marL="285750" indent="-285750">
              <a:buFont typeface="Arial" panose="020B0604020202020204" pitchFamily="34" charset="0"/>
              <a:buChar char="•"/>
            </a:pPr>
            <a:endParaRPr lang="en-US" sz="1600" dirty="0">
              <a:solidFill>
                <a:schemeClr val="accent3"/>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solidFill>
                  <a:schemeClr val="accent3"/>
                </a:solidFill>
                <a:latin typeface="Arial" panose="020B0604020202020204" pitchFamily="34" charset="0"/>
                <a:cs typeface="Arial" panose="020B0604020202020204" pitchFamily="34" charset="0"/>
              </a:rPr>
              <a:t>Our income planning strategy can help you manage those emotions by keeping a significant buffer of fixed assets between you and short-term market fluctuations.</a:t>
            </a:r>
          </a:p>
          <a:p>
            <a:pPr marL="285750" indent="-285750">
              <a:buFont typeface="Arial" panose="020B0604020202020204" pitchFamily="34" charset="0"/>
              <a:buChar char="•"/>
            </a:pPr>
            <a:endParaRPr lang="en-US" sz="1600" dirty="0">
              <a:solidFill>
                <a:schemeClr val="accent3"/>
              </a:solidFill>
              <a:latin typeface="Arial" panose="020B0604020202020204" pitchFamily="34" charset="0"/>
              <a:cs typeface="Arial" panose="020B0604020202020204" pitchFamily="34" charset="0"/>
            </a:endParaRPr>
          </a:p>
          <a:p>
            <a:endParaRPr lang="en-US" sz="1600" dirty="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9499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Personalized Plans</a:t>
            </a:r>
          </a:p>
        </p:txBody>
      </p:sp>
      <p:sp>
        <p:nvSpPr>
          <p:cNvPr id="3" name="Rounded Rectangle 2"/>
          <p:cNvSpPr/>
          <p:nvPr/>
        </p:nvSpPr>
        <p:spPr>
          <a:xfrm>
            <a:off x="473138" y="1175847"/>
            <a:ext cx="3305493" cy="558800"/>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latin typeface="Arial" panose="020B0604020202020204" pitchFamily="34" charset="0"/>
                <a:cs typeface="Arial" panose="020B0604020202020204" pitchFamily="34" charset="0"/>
              </a:rPr>
              <a:t>Personalized Plan</a:t>
            </a:r>
          </a:p>
        </p:txBody>
      </p:sp>
      <p:sp>
        <p:nvSpPr>
          <p:cNvPr id="4" name="Rounded Rectangle 3"/>
          <p:cNvSpPr/>
          <p:nvPr/>
        </p:nvSpPr>
        <p:spPr>
          <a:xfrm>
            <a:off x="473138" y="1767415"/>
            <a:ext cx="3305493" cy="558800"/>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latin typeface="Arial" panose="020B0604020202020204" pitchFamily="34" charset="0"/>
                <a:cs typeface="Arial" panose="020B0604020202020204" pitchFamily="34" charset="0"/>
              </a:rPr>
              <a:t>Disciplined Approach</a:t>
            </a:r>
          </a:p>
        </p:txBody>
      </p:sp>
      <p:sp>
        <p:nvSpPr>
          <p:cNvPr id="5" name="Rounded Rectangle 4"/>
          <p:cNvSpPr/>
          <p:nvPr/>
        </p:nvSpPr>
        <p:spPr>
          <a:xfrm>
            <a:off x="473138" y="2358983"/>
            <a:ext cx="3305493" cy="558800"/>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latin typeface="Arial" panose="020B0604020202020204" pitchFamily="34" charset="0"/>
                <a:cs typeface="Arial" panose="020B0604020202020204" pitchFamily="34" charset="0"/>
              </a:rPr>
              <a:t>Diversification</a:t>
            </a:r>
          </a:p>
        </p:txBody>
      </p:sp>
      <p:sp>
        <p:nvSpPr>
          <p:cNvPr id="6" name="Rounded Rectangle 5"/>
          <p:cNvSpPr/>
          <p:nvPr/>
        </p:nvSpPr>
        <p:spPr>
          <a:xfrm>
            <a:off x="473137" y="2950551"/>
            <a:ext cx="3305493" cy="558800"/>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latin typeface="Arial" panose="020B0604020202020204" pitchFamily="34" charset="0"/>
                <a:cs typeface="Arial" panose="020B0604020202020204" pitchFamily="34" charset="0"/>
              </a:rPr>
              <a:t>Review and Adjustment</a:t>
            </a:r>
          </a:p>
        </p:txBody>
      </p:sp>
      <p:sp>
        <p:nvSpPr>
          <p:cNvPr id="7" name="Rounded Rectangle 6"/>
          <p:cNvSpPr/>
          <p:nvPr/>
        </p:nvSpPr>
        <p:spPr>
          <a:xfrm>
            <a:off x="473136" y="3542119"/>
            <a:ext cx="3305493" cy="558800"/>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latin typeface="Arial" panose="020B0604020202020204" pitchFamily="34" charset="0"/>
                <a:cs typeface="Arial" panose="020B0604020202020204" pitchFamily="34" charset="0"/>
              </a:rPr>
              <a:t>Communication</a:t>
            </a:r>
          </a:p>
        </p:txBody>
      </p:sp>
      <p:sp>
        <p:nvSpPr>
          <p:cNvPr id="14" name="Rectangle 13"/>
          <p:cNvSpPr/>
          <p:nvPr/>
        </p:nvSpPr>
        <p:spPr>
          <a:xfrm>
            <a:off x="4046220" y="1175847"/>
            <a:ext cx="4572000" cy="2800767"/>
          </a:xfrm>
          <a:prstGeom prst="rect">
            <a:avLst/>
          </a:prstGeom>
        </p:spPr>
        <p:txBody>
          <a:bodyPr>
            <a:spAutoFit/>
          </a:bodyPr>
          <a:lstStyle/>
          <a:p>
            <a:pPr marL="285750" indent="-285750">
              <a:buFont typeface="Arial" panose="020B0604020202020204" pitchFamily="34" charset="0"/>
              <a:buChar char="•"/>
            </a:pPr>
            <a:r>
              <a:rPr lang="en-US" sz="1600" dirty="0">
                <a:solidFill>
                  <a:schemeClr val="accent3"/>
                </a:solidFill>
                <a:latin typeface="Arial" panose="020B0604020202020204" pitchFamily="34" charset="0"/>
                <a:cs typeface="Arial" panose="020B0604020202020204" pitchFamily="34" charset="0"/>
              </a:rPr>
              <a:t>An income plan should use diversified investment portfolios and product selections.  IncomeConductor</a:t>
            </a:r>
            <a:r>
              <a:rPr lang="en-US" sz="1600" baseline="30000" dirty="0">
                <a:solidFill>
                  <a:schemeClr val="accent3"/>
                </a:solidFill>
                <a:latin typeface="Arial" panose="020B0604020202020204" pitchFamily="34" charset="0"/>
                <a:cs typeface="Arial" panose="020B0604020202020204" pitchFamily="34" charset="0"/>
              </a:rPr>
              <a:t>®</a:t>
            </a:r>
            <a:r>
              <a:rPr lang="en-US" sz="1600" dirty="0">
                <a:solidFill>
                  <a:schemeClr val="accent3"/>
                </a:solidFill>
                <a:latin typeface="Arial" panose="020B0604020202020204" pitchFamily="34" charset="0"/>
                <a:cs typeface="Arial" panose="020B0604020202020204" pitchFamily="34" charset="0"/>
              </a:rPr>
              <a:t> tracks  and reports on products and investment portfolios that attempt to manage market risk through global diversification.  </a:t>
            </a:r>
          </a:p>
          <a:p>
            <a:pPr marL="285750" indent="-285750">
              <a:buFont typeface="Arial" panose="020B0604020202020204" pitchFamily="34" charset="0"/>
              <a:buChar char="•"/>
            </a:pPr>
            <a:endParaRPr lang="en-US" sz="1600" dirty="0">
              <a:solidFill>
                <a:schemeClr val="accent3"/>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solidFill>
                  <a:schemeClr val="accent3"/>
                </a:solidFill>
                <a:latin typeface="Arial" panose="020B0604020202020204" pitchFamily="34" charset="0"/>
                <a:cs typeface="Arial" panose="020B0604020202020204" pitchFamily="34" charset="0"/>
              </a:rPr>
              <a:t>The mix is personalized to meet your income goals and be consistent with your risk tolerance.</a:t>
            </a:r>
          </a:p>
          <a:p>
            <a:pPr marL="285750" indent="-285750">
              <a:buFont typeface="Arial" panose="020B0604020202020204" pitchFamily="34" charset="0"/>
              <a:buChar char="•"/>
            </a:pPr>
            <a:endParaRPr lang="en-US" sz="1600" dirty="0">
              <a:solidFill>
                <a:schemeClr val="accent3"/>
              </a:solidFill>
              <a:latin typeface="Arial" panose="020B0604020202020204" pitchFamily="34" charset="0"/>
              <a:cs typeface="Arial" panose="020B0604020202020204" pitchFamily="34" charset="0"/>
            </a:endParaRPr>
          </a:p>
        </p:txBody>
      </p:sp>
      <p:sp>
        <p:nvSpPr>
          <p:cNvPr id="9" name="Text Placeholder 2"/>
          <p:cNvSpPr txBox="1">
            <a:spLocks/>
          </p:cNvSpPr>
          <p:nvPr/>
        </p:nvSpPr>
        <p:spPr>
          <a:xfrm>
            <a:off x="268884" y="4285009"/>
            <a:ext cx="8614863" cy="433505"/>
          </a:xfrm>
          <a:prstGeom prst="rect">
            <a:avLst/>
          </a:prstGeom>
        </p:spPr>
        <p:txBody>
          <a:bodyPr/>
          <a:lstStyle>
            <a:lvl1pPr marL="257175" indent="-257175" algn="l" defTabSz="342900" rtl="0" eaLnBrk="1" latinLnBrk="0" hangingPunct="1">
              <a:spcBef>
                <a:spcPct val="20000"/>
              </a:spcBef>
              <a:buFont typeface="Arial"/>
              <a:buChar char="•"/>
              <a:defRPr sz="2000" b="0" i="0" kern="1200">
                <a:solidFill>
                  <a:schemeClr val="tx1"/>
                </a:solidFill>
                <a:latin typeface="Arial" panose="020B0604020202020204" pitchFamily="34" charset="0"/>
                <a:ea typeface="+mn-ea"/>
                <a:cs typeface="Arial" panose="020B0604020202020204" pitchFamily="34" charset="0"/>
              </a:defRPr>
            </a:lvl1pPr>
            <a:lvl2pPr marL="557213" indent="-214313" algn="l" defTabSz="342900" rtl="0" eaLnBrk="1" latinLnBrk="0" hangingPunct="1">
              <a:spcBef>
                <a:spcPct val="20000"/>
              </a:spcBef>
              <a:buFont typeface="Arial"/>
              <a:buChar char="–"/>
              <a:defRPr sz="2000" b="0" i="0" kern="1200">
                <a:solidFill>
                  <a:schemeClr val="tx1"/>
                </a:solidFill>
                <a:latin typeface="Arial" panose="020B0604020202020204" pitchFamily="34" charset="0"/>
                <a:ea typeface="+mn-ea"/>
                <a:cs typeface="Arial" panose="020B0604020202020204" pitchFamily="34" charset="0"/>
              </a:defRPr>
            </a:lvl2pPr>
            <a:lvl3pPr marL="857250" indent="-171450" algn="l" defTabSz="342900" rtl="0" eaLnBrk="1" latinLnBrk="0" hangingPunct="1">
              <a:spcBef>
                <a:spcPct val="20000"/>
              </a:spcBef>
              <a:buFont typeface="Arial"/>
              <a:buChar char="•"/>
              <a:defRPr sz="1600" b="0" i="0" kern="1200">
                <a:solidFill>
                  <a:schemeClr val="tx1"/>
                </a:solidFill>
                <a:latin typeface="Arial" panose="020B0604020202020204" pitchFamily="34" charset="0"/>
                <a:ea typeface="+mn-ea"/>
                <a:cs typeface="Arial" panose="020B0604020202020204" pitchFamily="34" charset="0"/>
              </a:defRPr>
            </a:lvl3pPr>
            <a:lvl4pPr marL="1200150" indent="-171450" algn="l" defTabSz="342900" rtl="0" eaLnBrk="1" latinLnBrk="0" hangingPunct="1">
              <a:spcBef>
                <a:spcPct val="20000"/>
              </a:spcBef>
              <a:buFont typeface="Arial"/>
              <a:buChar char="–"/>
              <a:defRPr sz="1400" b="0" i="0" kern="1200">
                <a:solidFill>
                  <a:schemeClr val="tx1"/>
                </a:solidFill>
                <a:latin typeface="Arial" panose="020B0604020202020204" pitchFamily="34" charset="0"/>
                <a:ea typeface="+mn-ea"/>
                <a:cs typeface="Arial" panose="020B0604020202020204" pitchFamily="34" charset="0"/>
              </a:defRPr>
            </a:lvl4pPr>
            <a:lvl5pPr marL="1543050" indent="-171450" algn="l" defTabSz="342900" rtl="0" eaLnBrk="1" latinLnBrk="0" hangingPunct="1">
              <a:spcBef>
                <a:spcPct val="20000"/>
              </a:spcBef>
              <a:buFont typeface="Arial"/>
              <a:buChar char="»"/>
              <a:defRPr sz="1400" b="0" i="0" kern="1200">
                <a:solidFill>
                  <a:schemeClr val="tx1"/>
                </a:solidFill>
                <a:latin typeface="Arial" panose="020B0604020202020204" pitchFamily="34" charset="0"/>
                <a:ea typeface="+mn-ea"/>
                <a:cs typeface="Arial" panose="020B0604020202020204"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None/>
            </a:pPr>
            <a:r>
              <a:rPr lang="en-US" sz="800" dirty="0"/>
              <a:t>Although it does not guarantee against loss, asset allocation is the act of spreading investments across different product or asset classes, such as stocks, bonds and cash equivalents, to manage risk and decrease return volatility. Diversification, though it does not necessarily protect an investor from loss in a volatile or declining market, is the act of spreading risk amongst different investments in an attempt to yield higher returns while lowering risk within a portfolio.</a:t>
            </a:r>
          </a:p>
        </p:txBody>
      </p:sp>
    </p:spTree>
    <p:extLst>
      <p:ext uri="{BB962C8B-B14F-4D97-AF65-F5344CB8AC3E}">
        <p14:creationId xmlns:p14="http://schemas.microsoft.com/office/powerpoint/2010/main" val="9933028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Personalized Plans</a:t>
            </a:r>
          </a:p>
        </p:txBody>
      </p:sp>
      <p:sp>
        <p:nvSpPr>
          <p:cNvPr id="3" name="Rounded Rectangle 2"/>
          <p:cNvSpPr/>
          <p:nvPr/>
        </p:nvSpPr>
        <p:spPr>
          <a:xfrm>
            <a:off x="473138" y="1175847"/>
            <a:ext cx="3305493" cy="558800"/>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latin typeface="Arial" panose="020B0604020202020204" pitchFamily="34" charset="0"/>
                <a:cs typeface="Arial" panose="020B0604020202020204" pitchFamily="34" charset="0"/>
              </a:rPr>
              <a:t>Personalized Plan</a:t>
            </a:r>
          </a:p>
        </p:txBody>
      </p:sp>
      <p:sp>
        <p:nvSpPr>
          <p:cNvPr id="4" name="Rounded Rectangle 3"/>
          <p:cNvSpPr/>
          <p:nvPr/>
        </p:nvSpPr>
        <p:spPr>
          <a:xfrm>
            <a:off x="473138" y="1767415"/>
            <a:ext cx="3305493" cy="558800"/>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latin typeface="Arial" panose="020B0604020202020204" pitchFamily="34" charset="0"/>
                <a:cs typeface="Arial" panose="020B0604020202020204" pitchFamily="34" charset="0"/>
              </a:rPr>
              <a:t>Disciplined Approach</a:t>
            </a:r>
          </a:p>
        </p:txBody>
      </p:sp>
      <p:sp>
        <p:nvSpPr>
          <p:cNvPr id="5" name="Rounded Rectangle 4"/>
          <p:cNvSpPr/>
          <p:nvPr/>
        </p:nvSpPr>
        <p:spPr>
          <a:xfrm>
            <a:off x="473138" y="2358983"/>
            <a:ext cx="3305493" cy="558800"/>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latin typeface="Arial" panose="020B0604020202020204" pitchFamily="34" charset="0"/>
                <a:cs typeface="Arial" panose="020B0604020202020204" pitchFamily="34" charset="0"/>
              </a:rPr>
              <a:t>Diversification</a:t>
            </a:r>
          </a:p>
        </p:txBody>
      </p:sp>
      <p:sp>
        <p:nvSpPr>
          <p:cNvPr id="6" name="Rounded Rectangle 5"/>
          <p:cNvSpPr/>
          <p:nvPr/>
        </p:nvSpPr>
        <p:spPr>
          <a:xfrm>
            <a:off x="473137" y="2950551"/>
            <a:ext cx="3305493" cy="558800"/>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latin typeface="Arial" panose="020B0604020202020204" pitchFamily="34" charset="0"/>
                <a:cs typeface="Arial" panose="020B0604020202020204" pitchFamily="34" charset="0"/>
              </a:rPr>
              <a:t>Review and Adjustment</a:t>
            </a:r>
          </a:p>
        </p:txBody>
      </p:sp>
      <p:sp>
        <p:nvSpPr>
          <p:cNvPr id="7" name="Rounded Rectangle 6"/>
          <p:cNvSpPr/>
          <p:nvPr/>
        </p:nvSpPr>
        <p:spPr>
          <a:xfrm>
            <a:off x="473136" y="3542119"/>
            <a:ext cx="3305493" cy="558800"/>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latin typeface="Arial" panose="020B0604020202020204" pitchFamily="34" charset="0"/>
                <a:cs typeface="Arial" panose="020B0604020202020204" pitchFamily="34" charset="0"/>
              </a:rPr>
              <a:t>Communication</a:t>
            </a:r>
          </a:p>
        </p:txBody>
      </p:sp>
      <p:sp>
        <p:nvSpPr>
          <p:cNvPr id="14" name="Rectangle 13"/>
          <p:cNvSpPr/>
          <p:nvPr/>
        </p:nvSpPr>
        <p:spPr>
          <a:xfrm>
            <a:off x="4046220" y="1175847"/>
            <a:ext cx="4572000" cy="2308324"/>
          </a:xfrm>
          <a:prstGeom prst="rect">
            <a:avLst/>
          </a:prstGeom>
        </p:spPr>
        <p:txBody>
          <a:bodyPr>
            <a:spAutoFit/>
          </a:bodyPr>
          <a:lstStyle/>
          <a:p>
            <a:pPr marL="285750" indent="-285750">
              <a:buFont typeface="Arial" panose="020B0604020202020204" pitchFamily="34" charset="0"/>
              <a:buChar char="•"/>
            </a:pPr>
            <a:r>
              <a:rPr lang="en-US" sz="1600" dirty="0">
                <a:solidFill>
                  <a:schemeClr val="accent3"/>
                </a:solidFill>
                <a:latin typeface="Arial" panose="020B0604020202020204" pitchFamily="34" charset="0"/>
                <a:cs typeface="Arial" panose="020B0604020202020204" pitchFamily="34" charset="0"/>
              </a:rPr>
              <a:t>Recognizing that your income needs may vary over the stages of your retirement and market conditions may change, we will meet periodically to review the progress of your plan and make any adjustments that are necessary.  </a:t>
            </a:r>
          </a:p>
          <a:p>
            <a:pPr marL="285750" indent="-285750">
              <a:buFont typeface="Arial" panose="020B0604020202020204" pitchFamily="34" charset="0"/>
              <a:buChar char="•"/>
            </a:pPr>
            <a:endParaRPr lang="en-US" sz="1600" dirty="0">
              <a:solidFill>
                <a:schemeClr val="accent3"/>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solidFill>
                  <a:schemeClr val="accent3"/>
                </a:solidFill>
                <a:latin typeface="Arial" panose="020B0604020202020204" pitchFamily="34" charset="0"/>
                <a:cs typeface="Arial" panose="020B0604020202020204" pitchFamily="34" charset="0"/>
              </a:rPr>
              <a:t>All changes will be approved by you.</a:t>
            </a:r>
          </a:p>
          <a:p>
            <a:pPr marL="285750" indent="-285750">
              <a:buFont typeface="Arial" panose="020B0604020202020204" pitchFamily="34" charset="0"/>
              <a:buChar char="•"/>
            </a:pPr>
            <a:endParaRPr lang="en-US" sz="1600" dirty="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99416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Personalized Plans</a:t>
            </a:r>
          </a:p>
        </p:txBody>
      </p:sp>
      <p:sp>
        <p:nvSpPr>
          <p:cNvPr id="3" name="Rounded Rectangle 2"/>
          <p:cNvSpPr/>
          <p:nvPr/>
        </p:nvSpPr>
        <p:spPr>
          <a:xfrm>
            <a:off x="473138" y="1175847"/>
            <a:ext cx="3305493" cy="558800"/>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latin typeface="Arial" panose="020B0604020202020204" pitchFamily="34" charset="0"/>
                <a:cs typeface="Arial" panose="020B0604020202020204" pitchFamily="34" charset="0"/>
              </a:rPr>
              <a:t>Personalized Plan</a:t>
            </a:r>
          </a:p>
        </p:txBody>
      </p:sp>
      <p:sp>
        <p:nvSpPr>
          <p:cNvPr id="4" name="Rounded Rectangle 3"/>
          <p:cNvSpPr/>
          <p:nvPr/>
        </p:nvSpPr>
        <p:spPr>
          <a:xfrm>
            <a:off x="473138" y="1767415"/>
            <a:ext cx="3305493" cy="558800"/>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latin typeface="Arial" panose="020B0604020202020204" pitchFamily="34" charset="0"/>
                <a:cs typeface="Arial" panose="020B0604020202020204" pitchFamily="34" charset="0"/>
              </a:rPr>
              <a:t>Disciplined Approach</a:t>
            </a:r>
          </a:p>
        </p:txBody>
      </p:sp>
      <p:sp>
        <p:nvSpPr>
          <p:cNvPr id="5" name="Rounded Rectangle 4"/>
          <p:cNvSpPr/>
          <p:nvPr/>
        </p:nvSpPr>
        <p:spPr>
          <a:xfrm>
            <a:off x="473138" y="2358983"/>
            <a:ext cx="3305493" cy="558800"/>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latin typeface="Arial" panose="020B0604020202020204" pitchFamily="34" charset="0"/>
                <a:cs typeface="Arial" panose="020B0604020202020204" pitchFamily="34" charset="0"/>
              </a:rPr>
              <a:t>Diversification</a:t>
            </a:r>
          </a:p>
        </p:txBody>
      </p:sp>
      <p:sp>
        <p:nvSpPr>
          <p:cNvPr id="6" name="Rounded Rectangle 5"/>
          <p:cNvSpPr/>
          <p:nvPr/>
        </p:nvSpPr>
        <p:spPr>
          <a:xfrm>
            <a:off x="473137" y="2950551"/>
            <a:ext cx="3305493" cy="558800"/>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latin typeface="Arial" panose="020B0604020202020204" pitchFamily="34" charset="0"/>
                <a:cs typeface="Arial" panose="020B0604020202020204" pitchFamily="34" charset="0"/>
              </a:rPr>
              <a:t>Review and Adjustment</a:t>
            </a:r>
          </a:p>
        </p:txBody>
      </p:sp>
      <p:sp>
        <p:nvSpPr>
          <p:cNvPr id="7" name="Rounded Rectangle 6"/>
          <p:cNvSpPr/>
          <p:nvPr/>
        </p:nvSpPr>
        <p:spPr>
          <a:xfrm>
            <a:off x="473136" y="3542119"/>
            <a:ext cx="3305493" cy="558800"/>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latin typeface="Arial" panose="020B0604020202020204" pitchFamily="34" charset="0"/>
                <a:cs typeface="Arial" panose="020B0604020202020204" pitchFamily="34" charset="0"/>
              </a:rPr>
              <a:t>Communication</a:t>
            </a:r>
          </a:p>
        </p:txBody>
      </p:sp>
      <p:sp>
        <p:nvSpPr>
          <p:cNvPr id="14" name="Rectangle 13"/>
          <p:cNvSpPr/>
          <p:nvPr/>
        </p:nvSpPr>
        <p:spPr>
          <a:xfrm>
            <a:off x="4046220" y="1175847"/>
            <a:ext cx="4572000" cy="3046988"/>
          </a:xfrm>
          <a:prstGeom prst="rect">
            <a:avLst/>
          </a:prstGeom>
        </p:spPr>
        <p:txBody>
          <a:bodyPr>
            <a:spAutoFit/>
          </a:bodyPr>
          <a:lstStyle/>
          <a:p>
            <a:pPr marL="285750" indent="-285750">
              <a:buFont typeface="Arial" panose="020B0604020202020204" pitchFamily="34" charset="0"/>
              <a:buChar char="•"/>
            </a:pPr>
            <a:r>
              <a:rPr lang="en-US" sz="1600" dirty="0">
                <a:solidFill>
                  <a:schemeClr val="accent3"/>
                </a:solidFill>
                <a:latin typeface="Arial" panose="020B0604020202020204" pitchFamily="34" charset="0"/>
                <a:cs typeface="Arial" panose="020B0604020202020204" pitchFamily="34" charset="0"/>
              </a:rPr>
              <a:t>Each step of this process will be documented and approved by you.  </a:t>
            </a:r>
          </a:p>
          <a:p>
            <a:pPr marL="285750" indent="-285750">
              <a:buFont typeface="Arial" panose="020B0604020202020204" pitchFamily="34" charset="0"/>
              <a:buChar char="•"/>
            </a:pPr>
            <a:endParaRPr lang="en-US" sz="1600" dirty="0">
              <a:solidFill>
                <a:schemeClr val="accent3"/>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solidFill>
                  <a:schemeClr val="accent3"/>
                </a:solidFill>
                <a:latin typeface="Arial" panose="020B0604020202020204" pitchFamily="34" charset="0"/>
                <a:cs typeface="Arial" panose="020B0604020202020204" pitchFamily="34" charset="0"/>
              </a:rPr>
              <a:t>After reviewing Proposed plans, an Approved Plan Report will be created outlining the details of your personalized plan.  </a:t>
            </a:r>
          </a:p>
          <a:p>
            <a:pPr marL="285750" indent="-285750">
              <a:buFont typeface="Arial" panose="020B0604020202020204" pitchFamily="34" charset="0"/>
              <a:buChar char="•"/>
            </a:pPr>
            <a:endParaRPr lang="en-US" sz="1600" dirty="0">
              <a:solidFill>
                <a:schemeClr val="accent3"/>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solidFill>
                  <a:schemeClr val="accent3"/>
                </a:solidFill>
                <a:latin typeface="Arial" panose="020B0604020202020204" pitchFamily="34" charset="0"/>
                <a:cs typeface="Arial" panose="020B0604020202020204" pitchFamily="34" charset="0"/>
              </a:rPr>
              <a:t>Each time we meet, you will receive a Client Review Report that will detail and measure your plan’s progress and any changes that we agree to make to the plan at that time.</a:t>
            </a:r>
          </a:p>
          <a:p>
            <a:pPr marL="285750" indent="-285750">
              <a:buFont typeface="Arial" panose="020B0604020202020204" pitchFamily="34" charset="0"/>
              <a:buChar char="•"/>
            </a:pPr>
            <a:endParaRPr lang="en-US" sz="1600" dirty="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46097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alphaModFix amt="55000"/>
            <a:extLst>
              <a:ext uri="{28A0092B-C50C-407E-A947-70E740481C1C}">
                <a14:useLocalDpi xmlns:a14="http://schemas.microsoft.com/office/drawing/2010/main"/>
              </a:ext>
            </a:extLst>
          </a:blip>
          <a:srcRect b="7528"/>
          <a:stretch/>
        </p:blipFill>
        <p:spPr>
          <a:xfrm>
            <a:off x="930589" y="0"/>
            <a:ext cx="8213411" cy="5135880"/>
          </a:xfrm>
          <a:prstGeom prst="rect">
            <a:avLst/>
          </a:prstGeom>
        </p:spPr>
      </p:pic>
      <p:sp>
        <p:nvSpPr>
          <p:cNvPr id="6" name="Rectangle 5"/>
          <p:cNvSpPr/>
          <p:nvPr/>
        </p:nvSpPr>
        <p:spPr>
          <a:xfrm>
            <a:off x="388620" y="1257300"/>
            <a:ext cx="6301740" cy="2072640"/>
          </a:xfrm>
          <a:prstGeom prst="rect">
            <a:avLst/>
          </a:prstGeom>
          <a:solidFill>
            <a:schemeClr val="tx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Our Next Steps</a:t>
            </a:r>
          </a:p>
        </p:txBody>
      </p:sp>
      <p:sp>
        <p:nvSpPr>
          <p:cNvPr id="4" name="Rectangle 3"/>
          <p:cNvSpPr/>
          <p:nvPr/>
        </p:nvSpPr>
        <p:spPr>
          <a:xfrm>
            <a:off x="671034" y="1844412"/>
            <a:ext cx="6133626" cy="1323439"/>
          </a:xfrm>
          <a:prstGeom prst="rect">
            <a:avLst/>
          </a:prstGeom>
        </p:spPr>
        <p:txBody>
          <a:bodyPr wrap="square">
            <a:spAutoFit/>
          </a:bodyPr>
          <a:lstStyle/>
          <a:p>
            <a:pPr marL="285750" indent="-285750">
              <a:buFont typeface="Arial" panose="020B0604020202020204" pitchFamily="34" charset="0"/>
              <a:buChar char="•"/>
            </a:pPr>
            <a:r>
              <a:rPr lang="en-US" sz="1600" dirty="0">
                <a:solidFill>
                  <a:schemeClr val="bg2"/>
                </a:solidFill>
                <a:latin typeface="Arial" panose="020B0604020202020204" pitchFamily="34" charset="0"/>
                <a:cs typeface="Arial" panose="020B0604020202020204" pitchFamily="34" charset="0"/>
              </a:rPr>
              <a:t>Allow us to understand your income needs during retirement</a:t>
            </a:r>
          </a:p>
          <a:p>
            <a:pPr marL="285750" indent="-285750">
              <a:buFont typeface="Arial" panose="020B0604020202020204" pitchFamily="34" charset="0"/>
              <a:buChar char="•"/>
            </a:pPr>
            <a:endParaRPr lang="en-US" sz="1600" dirty="0">
              <a:solidFill>
                <a:schemeClr val="bg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solidFill>
                  <a:schemeClr val="bg2"/>
                </a:solidFill>
                <a:latin typeface="Arial" panose="020B0604020202020204" pitchFamily="34" charset="0"/>
                <a:cs typeface="Arial" panose="020B0604020202020204" pitchFamily="34" charset="0"/>
              </a:rPr>
              <a:t>Gather important asset and liability information</a:t>
            </a:r>
          </a:p>
          <a:p>
            <a:pPr marL="285750" indent="-285750">
              <a:buFont typeface="Arial" panose="020B0604020202020204" pitchFamily="34" charset="0"/>
              <a:buChar char="•"/>
            </a:pPr>
            <a:endParaRPr lang="en-US" sz="1600" dirty="0">
              <a:solidFill>
                <a:schemeClr val="bg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solidFill>
                  <a:schemeClr val="bg2"/>
                </a:solidFill>
                <a:latin typeface="Arial" panose="020B0604020202020204" pitchFamily="34" charset="0"/>
                <a:cs typeface="Arial" panose="020B0604020202020204" pitchFamily="34" charset="0"/>
              </a:rPr>
              <a:t>Provide you a personalized IncomeConductor™ Report </a:t>
            </a:r>
          </a:p>
        </p:txBody>
      </p:sp>
      <p:sp>
        <p:nvSpPr>
          <p:cNvPr id="5" name="Rectangle 4"/>
          <p:cNvSpPr/>
          <p:nvPr/>
        </p:nvSpPr>
        <p:spPr>
          <a:xfrm>
            <a:off x="465294" y="1345124"/>
            <a:ext cx="4572000" cy="338554"/>
          </a:xfrm>
          <a:prstGeom prst="rect">
            <a:avLst/>
          </a:prstGeom>
        </p:spPr>
        <p:txBody>
          <a:bodyPr>
            <a:spAutoFit/>
          </a:bodyPr>
          <a:lstStyle/>
          <a:p>
            <a:r>
              <a:rPr lang="en-US" sz="1600" dirty="0">
                <a:latin typeface="Arial" panose="020B0604020202020204" pitchFamily="34" charset="0"/>
                <a:cs typeface="Arial" panose="020B0604020202020204" pitchFamily="34" charset="0"/>
              </a:rPr>
              <a:t>Complete a discovery process to:</a:t>
            </a:r>
          </a:p>
        </p:txBody>
      </p:sp>
    </p:spTree>
    <p:extLst>
      <p:ext uri="{BB962C8B-B14F-4D97-AF65-F5344CB8AC3E}">
        <p14:creationId xmlns:p14="http://schemas.microsoft.com/office/powerpoint/2010/main" val="28126225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110423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Your Next Stage of Life</a:t>
            </a:r>
          </a:p>
        </p:txBody>
      </p:sp>
      <p:sp>
        <p:nvSpPr>
          <p:cNvPr id="3" name="Text Placeholder 2"/>
          <p:cNvSpPr>
            <a:spLocks noGrp="1"/>
          </p:cNvSpPr>
          <p:nvPr>
            <p:ph type="body" sz="quarter" idx="10"/>
          </p:nvPr>
        </p:nvSpPr>
        <p:spPr>
          <a:xfrm>
            <a:off x="1063156" y="1205287"/>
            <a:ext cx="7766050" cy="300038"/>
          </a:xfrm>
        </p:spPr>
        <p:txBody>
          <a:bodyPr/>
          <a:lstStyle/>
          <a:p>
            <a:r>
              <a:rPr lang="en-US" dirty="0"/>
              <a:t>This next stage used to be called “retirement but now many of us think of it as “a whole new chapter” in our life.</a:t>
            </a:r>
          </a:p>
        </p:txBody>
      </p:sp>
      <p:sp>
        <p:nvSpPr>
          <p:cNvPr id="6" name="Text Placeholder 5"/>
          <p:cNvSpPr>
            <a:spLocks noGrp="1"/>
          </p:cNvSpPr>
          <p:nvPr>
            <p:ph type="body" sz="quarter" idx="13"/>
          </p:nvPr>
        </p:nvSpPr>
        <p:spPr>
          <a:xfrm>
            <a:off x="2439602" y="1821766"/>
            <a:ext cx="6394798" cy="2053481"/>
          </a:xfrm>
        </p:spPr>
        <p:txBody>
          <a:bodyPr/>
          <a:lstStyle/>
          <a:p>
            <a:r>
              <a:rPr lang="en-US" dirty="0"/>
              <a:t>However you define retirement, one common denominator is that you’ll need a source of income that: </a:t>
            </a:r>
          </a:p>
          <a:p>
            <a:endParaRPr lang="en-US" sz="800" dirty="0"/>
          </a:p>
          <a:p>
            <a:pPr marL="285750" indent="-285750">
              <a:buFont typeface="Arial" panose="020B0604020202020204" pitchFamily="34" charset="0"/>
              <a:buChar char="•"/>
            </a:pPr>
            <a:r>
              <a:rPr lang="en-US" dirty="0"/>
              <a:t>Satisfies both the active years and the years you may need even more income to handle increasing healthcare costs</a:t>
            </a:r>
          </a:p>
          <a:p>
            <a:pPr marL="285750" indent="-285750">
              <a:buFont typeface="Arial" panose="020B0604020202020204" pitchFamily="34" charset="0"/>
              <a:buChar char="•"/>
            </a:pPr>
            <a:r>
              <a:rPr lang="en-US" dirty="0"/>
              <a:t>Adapts to changes and unexpected needs</a:t>
            </a:r>
          </a:p>
          <a:p>
            <a:pPr marL="285750" indent="-285750">
              <a:buFont typeface="Arial" panose="020B0604020202020204" pitchFamily="34" charset="0"/>
              <a:buChar char="•"/>
            </a:pPr>
            <a:r>
              <a:rPr lang="en-US" dirty="0"/>
              <a:t>Continues throughout your life</a:t>
            </a:r>
          </a:p>
          <a:p>
            <a:endParaRPr lang="en-US" dirty="0"/>
          </a:p>
        </p:txBody>
      </p:sp>
    </p:spTree>
    <p:extLst>
      <p:ext uri="{BB962C8B-B14F-4D97-AF65-F5344CB8AC3E}">
        <p14:creationId xmlns:p14="http://schemas.microsoft.com/office/powerpoint/2010/main" val="380316113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Retirement Stages of Life</a:t>
            </a:r>
          </a:p>
        </p:txBody>
      </p:sp>
      <p:sp>
        <p:nvSpPr>
          <p:cNvPr id="3" name="Text Placeholder 2"/>
          <p:cNvSpPr>
            <a:spLocks noGrp="1"/>
          </p:cNvSpPr>
          <p:nvPr>
            <p:ph type="body" sz="quarter" idx="10"/>
          </p:nvPr>
        </p:nvSpPr>
        <p:spPr>
          <a:xfrm>
            <a:off x="575648" y="1132075"/>
            <a:ext cx="7598254" cy="600081"/>
          </a:xfrm>
        </p:spPr>
        <p:txBody>
          <a:bodyPr/>
          <a:lstStyle/>
          <a:p>
            <a:pPr marL="0" indent="0">
              <a:buNone/>
            </a:pPr>
            <a:r>
              <a:rPr lang="en-US" sz="1400" dirty="0"/>
              <a:t>You will go through several stages of retirement, but how long will these stages last?</a:t>
            </a:r>
          </a:p>
          <a:p>
            <a:pPr marL="0" indent="0">
              <a:buNone/>
            </a:pPr>
            <a:r>
              <a:rPr lang="en-US" sz="1400" dirty="0"/>
              <a:t>This unknown is called longevity risk. </a:t>
            </a:r>
          </a:p>
          <a:p>
            <a:pPr marL="0" indent="0">
              <a:buNone/>
            </a:pPr>
            <a:endParaRPr lang="en-US" sz="1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190" y="1827960"/>
            <a:ext cx="7500712" cy="2219573"/>
          </a:xfrm>
          <a:prstGeom prst="rect">
            <a:avLst/>
          </a:prstGeom>
        </p:spPr>
      </p:pic>
      <p:sp>
        <p:nvSpPr>
          <p:cNvPr id="5" name="Text Placeholder 2"/>
          <p:cNvSpPr txBox="1">
            <a:spLocks/>
          </p:cNvSpPr>
          <p:nvPr/>
        </p:nvSpPr>
        <p:spPr>
          <a:xfrm>
            <a:off x="673190" y="4143337"/>
            <a:ext cx="2285600" cy="324585"/>
          </a:xfrm>
          <a:prstGeom prst="rect">
            <a:avLst/>
          </a:prstGeom>
        </p:spPr>
        <p:txBody>
          <a:bodyPr/>
          <a:lstStyle>
            <a:lvl1pPr marL="257175" indent="-257175" algn="l" defTabSz="342900" rtl="0" eaLnBrk="1" latinLnBrk="0" hangingPunct="1">
              <a:spcBef>
                <a:spcPct val="20000"/>
              </a:spcBef>
              <a:buFont typeface="Arial"/>
              <a:buChar char="•"/>
              <a:defRPr sz="2000" b="0" i="0" kern="1200">
                <a:solidFill>
                  <a:schemeClr val="tx1"/>
                </a:solidFill>
                <a:latin typeface="Arial" panose="020B0604020202020204" pitchFamily="34" charset="0"/>
                <a:ea typeface="+mn-ea"/>
                <a:cs typeface="Arial" panose="020B0604020202020204" pitchFamily="34" charset="0"/>
              </a:defRPr>
            </a:lvl1pPr>
            <a:lvl2pPr marL="557213" indent="-214313" algn="l" defTabSz="342900" rtl="0" eaLnBrk="1" latinLnBrk="0" hangingPunct="1">
              <a:spcBef>
                <a:spcPct val="20000"/>
              </a:spcBef>
              <a:buFont typeface="Arial"/>
              <a:buChar char="–"/>
              <a:defRPr sz="2000" b="0" i="0" kern="1200">
                <a:solidFill>
                  <a:schemeClr val="tx1"/>
                </a:solidFill>
                <a:latin typeface="Arial" panose="020B0604020202020204" pitchFamily="34" charset="0"/>
                <a:ea typeface="+mn-ea"/>
                <a:cs typeface="Arial" panose="020B0604020202020204" pitchFamily="34" charset="0"/>
              </a:defRPr>
            </a:lvl2pPr>
            <a:lvl3pPr marL="857250" indent="-171450" algn="l" defTabSz="342900" rtl="0" eaLnBrk="1" latinLnBrk="0" hangingPunct="1">
              <a:spcBef>
                <a:spcPct val="20000"/>
              </a:spcBef>
              <a:buFont typeface="Arial"/>
              <a:buChar char="•"/>
              <a:defRPr sz="1600" b="0" i="0" kern="1200">
                <a:solidFill>
                  <a:schemeClr val="tx1"/>
                </a:solidFill>
                <a:latin typeface="Arial" panose="020B0604020202020204" pitchFamily="34" charset="0"/>
                <a:ea typeface="+mn-ea"/>
                <a:cs typeface="Arial" panose="020B0604020202020204" pitchFamily="34" charset="0"/>
              </a:defRPr>
            </a:lvl3pPr>
            <a:lvl4pPr marL="1200150" indent="-171450" algn="l" defTabSz="342900" rtl="0" eaLnBrk="1" latinLnBrk="0" hangingPunct="1">
              <a:spcBef>
                <a:spcPct val="20000"/>
              </a:spcBef>
              <a:buFont typeface="Arial"/>
              <a:buChar char="–"/>
              <a:defRPr sz="1400" b="0" i="0" kern="1200">
                <a:solidFill>
                  <a:schemeClr val="tx1"/>
                </a:solidFill>
                <a:latin typeface="Arial" panose="020B0604020202020204" pitchFamily="34" charset="0"/>
                <a:ea typeface="+mn-ea"/>
                <a:cs typeface="Arial" panose="020B0604020202020204" pitchFamily="34" charset="0"/>
              </a:defRPr>
            </a:lvl4pPr>
            <a:lvl5pPr marL="1543050" indent="-171450" algn="l" defTabSz="342900" rtl="0" eaLnBrk="1" latinLnBrk="0" hangingPunct="1">
              <a:spcBef>
                <a:spcPct val="20000"/>
              </a:spcBef>
              <a:buFont typeface="Arial"/>
              <a:buChar char="»"/>
              <a:defRPr sz="1400" b="0" i="0" kern="1200">
                <a:solidFill>
                  <a:schemeClr val="tx1"/>
                </a:solidFill>
                <a:latin typeface="Arial" panose="020B0604020202020204" pitchFamily="34" charset="0"/>
                <a:ea typeface="+mn-ea"/>
                <a:cs typeface="Arial" panose="020B0604020202020204"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lgn="ctr">
              <a:buFont typeface="Arial"/>
              <a:buNone/>
            </a:pPr>
            <a:r>
              <a:rPr lang="en-US" sz="1400" dirty="0">
                <a:solidFill>
                  <a:schemeClr val="bg2"/>
                </a:solidFill>
              </a:rPr>
              <a:t>Active Stage</a:t>
            </a:r>
          </a:p>
        </p:txBody>
      </p:sp>
      <p:sp>
        <p:nvSpPr>
          <p:cNvPr id="6" name="Text Placeholder 2"/>
          <p:cNvSpPr txBox="1">
            <a:spLocks/>
          </p:cNvSpPr>
          <p:nvPr/>
        </p:nvSpPr>
        <p:spPr>
          <a:xfrm>
            <a:off x="3280746" y="4143337"/>
            <a:ext cx="2285600" cy="324585"/>
          </a:xfrm>
          <a:prstGeom prst="rect">
            <a:avLst/>
          </a:prstGeom>
        </p:spPr>
        <p:txBody>
          <a:bodyPr/>
          <a:lstStyle>
            <a:lvl1pPr marL="257175" indent="-257175" algn="l" defTabSz="342900" rtl="0" eaLnBrk="1" latinLnBrk="0" hangingPunct="1">
              <a:spcBef>
                <a:spcPct val="20000"/>
              </a:spcBef>
              <a:buFont typeface="Arial"/>
              <a:buChar char="•"/>
              <a:defRPr sz="2000" b="0" i="0" kern="1200">
                <a:solidFill>
                  <a:schemeClr val="tx1"/>
                </a:solidFill>
                <a:latin typeface="Arial" panose="020B0604020202020204" pitchFamily="34" charset="0"/>
                <a:ea typeface="+mn-ea"/>
                <a:cs typeface="Arial" panose="020B0604020202020204" pitchFamily="34" charset="0"/>
              </a:defRPr>
            </a:lvl1pPr>
            <a:lvl2pPr marL="557213" indent="-214313" algn="l" defTabSz="342900" rtl="0" eaLnBrk="1" latinLnBrk="0" hangingPunct="1">
              <a:spcBef>
                <a:spcPct val="20000"/>
              </a:spcBef>
              <a:buFont typeface="Arial"/>
              <a:buChar char="–"/>
              <a:defRPr sz="2000" b="0" i="0" kern="1200">
                <a:solidFill>
                  <a:schemeClr val="tx1"/>
                </a:solidFill>
                <a:latin typeface="Arial" panose="020B0604020202020204" pitchFamily="34" charset="0"/>
                <a:ea typeface="+mn-ea"/>
                <a:cs typeface="Arial" panose="020B0604020202020204" pitchFamily="34" charset="0"/>
              </a:defRPr>
            </a:lvl2pPr>
            <a:lvl3pPr marL="857250" indent="-171450" algn="l" defTabSz="342900" rtl="0" eaLnBrk="1" latinLnBrk="0" hangingPunct="1">
              <a:spcBef>
                <a:spcPct val="20000"/>
              </a:spcBef>
              <a:buFont typeface="Arial"/>
              <a:buChar char="•"/>
              <a:defRPr sz="1600" b="0" i="0" kern="1200">
                <a:solidFill>
                  <a:schemeClr val="tx1"/>
                </a:solidFill>
                <a:latin typeface="Arial" panose="020B0604020202020204" pitchFamily="34" charset="0"/>
                <a:ea typeface="+mn-ea"/>
                <a:cs typeface="Arial" panose="020B0604020202020204" pitchFamily="34" charset="0"/>
              </a:defRPr>
            </a:lvl3pPr>
            <a:lvl4pPr marL="1200150" indent="-171450" algn="l" defTabSz="342900" rtl="0" eaLnBrk="1" latinLnBrk="0" hangingPunct="1">
              <a:spcBef>
                <a:spcPct val="20000"/>
              </a:spcBef>
              <a:buFont typeface="Arial"/>
              <a:buChar char="–"/>
              <a:defRPr sz="1400" b="0" i="0" kern="1200">
                <a:solidFill>
                  <a:schemeClr val="tx1"/>
                </a:solidFill>
                <a:latin typeface="Arial" panose="020B0604020202020204" pitchFamily="34" charset="0"/>
                <a:ea typeface="+mn-ea"/>
                <a:cs typeface="Arial" panose="020B0604020202020204" pitchFamily="34" charset="0"/>
              </a:defRPr>
            </a:lvl4pPr>
            <a:lvl5pPr marL="1543050" indent="-171450" algn="l" defTabSz="342900" rtl="0" eaLnBrk="1" latinLnBrk="0" hangingPunct="1">
              <a:spcBef>
                <a:spcPct val="20000"/>
              </a:spcBef>
              <a:buFont typeface="Arial"/>
              <a:buChar char="»"/>
              <a:defRPr sz="1400" b="0" i="0" kern="1200">
                <a:solidFill>
                  <a:schemeClr val="tx1"/>
                </a:solidFill>
                <a:latin typeface="Arial" panose="020B0604020202020204" pitchFamily="34" charset="0"/>
                <a:ea typeface="+mn-ea"/>
                <a:cs typeface="Arial" panose="020B0604020202020204"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lgn="ctr">
              <a:buFont typeface="Arial"/>
              <a:buNone/>
            </a:pPr>
            <a:r>
              <a:rPr lang="en-US" sz="1400" dirty="0">
                <a:solidFill>
                  <a:schemeClr val="bg2"/>
                </a:solidFill>
              </a:rPr>
              <a:t>Less Active Stage</a:t>
            </a:r>
          </a:p>
        </p:txBody>
      </p:sp>
      <p:sp>
        <p:nvSpPr>
          <p:cNvPr id="7" name="Text Placeholder 2"/>
          <p:cNvSpPr txBox="1">
            <a:spLocks/>
          </p:cNvSpPr>
          <p:nvPr/>
        </p:nvSpPr>
        <p:spPr>
          <a:xfrm>
            <a:off x="5888302" y="4143337"/>
            <a:ext cx="2285600" cy="324585"/>
          </a:xfrm>
          <a:prstGeom prst="rect">
            <a:avLst/>
          </a:prstGeom>
        </p:spPr>
        <p:txBody>
          <a:bodyPr/>
          <a:lstStyle>
            <a:lvl1pPr marL="257175" indent="-257175" algn="l" defTabSz="342900" rtl="0" eaLnBrk="1" latinLnBrk="0" hangingPunct="1">
              <a:spcBef>
                <a:spcPct val="20000"/>
              </a:spcBef>
              <a:buFont typeface="Arial"/>
              <a:buChar char="•"/>
              <a:defRPr sz="2000" b="0" i="0" kern="1200">
                <a:solidFill>
                  <a:schemeClr val="tx1"/>
                </a:solidFill>
                <a:latin typeface="Arial" panose="020B0604020202020204" pitchFamily="34" charset="0"/>
                <a:ea typeface="+mn-ea"/>
                <a:cs typeface="Arial" panose="020B0604020202020204" pitchFamily="34" charset="0"/>
              </a:defRPr>
            </a:lvl1pPr>
            <a:lvl2pPr marL="557213" indent="-214313" algn="l" defTabSz="342900" rtl="0" eaLnBrk="1" latinLnBrk="0" hangingPunct="1">
              <a:spcBef>
                <a:spcPct val="20000"/>
              </a:spcBef>
              <a:buFont typeface="Arial"/>
              <a:buChar char="–"/>
              <a:defRPr sz="2000" b="0" i="0" kern="1200">
                <a:solidFill>
                  <a:schemeClr val="tx1"/>
                </a:solidFill>
                <a:latin typeface="Arial" panose="020B0604020202020204" pitchFamily="34" charset="0"/>
                <a:ea typeface="+mn-ea"/>
                <a:cs typeface="Arial" panose="020B0604020202020204" pitchFamily="34" charset="0"/>
              </a:defRPr>
            </a:lvl2pPr>
            <a:lvl3pPr marL="857250" indent="-171450" algn="l" defTabSz="342900" rtl="0" eaLnBrk="1" latinLnBrk="0" hangingPunct="1">
              <a:spcBef>
                <a:spcPct val="20000"/>
              </a:spcBef>
              <a:buFont typeface="Arial"/>
              <a:buChar char="•"/>
              <a:defRPr sz="1600" b="0" i="0" kern="1200">
                <a:solidFill>
                  <a:schemeClr val="tx1"/>
                </a:solidFill>
                <a:latin typeface="Arial" panose="020B0604020202020204" pitchFamily="34" charset="0"/>
                <a:ea typeface="+mn-ea"/>
                <a:cs typeface="Arial" panose="020B0604020202020204" pitchFamily="34" charset="0"/>
              </a:defRPr>
            </a:lvl3pPr>
            <a:lvl4pPr marL="1200150" indent="-171450" algn="l" defTabSz="342900" rtl="0" eaLnBrk="1" latinLnBrk="0" hangingPunct="1">
              <a:spcBef>
                <a:spcPct val="20000"/>
              </a:spcBef>
              <a:buFont typeface="Arial"/>
              <a:buChar char="–"/>
              <a:defRPr sz="1400" b="0" i="0" kern="1200">
                <a:solidFill>
                  <a:schemeClr val="tx1"/>
                </a:solidFill>
                <a:latin typeface="Arial" panose="020B0604020202020204" pitchFamily="34" charset="0"/>
                <a:ea typeface="+mn-ea"/>
                <a:cs typeface="Arial" panose="020B0604020202020204" pitchFamily="34" charset="0"/>
              </a:defRPr>
            </a:lvl4pPr>
            <a:lvl5pPr marL="1543050" indent="-171450" algn="l" defTabSz="342900" rtl="0" eaLnBrk="1" latinLnBrk="0" hangingPunct="1">
              <a:spcBef>
                <a:spcPct val="20000"/>
              </a:spcBef>
              <a:buFont typeface="Arial"/>
              <a:buChar char="»"/>
              <a:defRPr sz="1400" b="0" i="0" kern="1200">
                <a:solidFill>
                  <a:schemeClr val="tx1"/>
                </a:solidFill>
                <a:latin typeface="Arial" panose="020B0604020202020204" pitchFamily="34" charset="0"/>
                <a:ea typeface="+mn-ea"/>
                <a:cs typeface="Arial" panose="020B0604020202020204"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lgn="ctr">
              <a:buFont typeface="Arial"/>
              <a:buNone/>
            </a:pPr>
            <a:r>
              <a:rPr lang="en-US" sz="1400" dirty="0">
                <a:solidFill>
                  <a:schemeClr val="bg2"/>
                </a:solidFill>
              </a:rPr>
              <a:t>Least Active Stage</a:t>
            </a:r>
          </a:p>
        </p:txBody>
      </p:sp>
    </p:spTree>
    <p:extLst>
      <p:ext uri="{BB962C8B-B14F-4D97-AF65-F5344CB8AC3E}">
        <p14:creationId xmlns:p14="http://schemas.microsoft.com/office/powerpoint/2010/main" val="494289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Risks in Retirement</a:t>
            </a:r>
          </a:p>
        </p:txBody>
      </p:sp>
      <p:sp>
        <p:nvSpPr>
          <p:cNvPr id="3" name="Text Placeholder 2"/>
          <p:cNvSpPr>
            <a:spLocks noGrp="1"/>
          </p:cNvSpPr>
          <p:nvPr>
            <p:ph type="body" sz="quarter" idx="10"/>
          </p:nvPr>
        </p:nvSpPr>
        <p:spPr>
          <a:xfrm>
            <a:off x="268288" y="1132075"/>
            <a:ext cx="8560918" cy="570116"/>
          </a:xfrm>
        </p:spPr>
        <p:txBody>
          <a:bodyPr/>
          <a:lstStyle/>
          <a:p>
            <a:pPr marL="0" indent="0">
              <a:buNone/>
            </a:pPr>
            <a:r>
              <a:rPr lang="en-US" sz="1600" dirty="0"/>
              <a:t>A personalized income plan should reflect your unique goals, dreams and objectives. Below are some of the risks that retirees face. </a:t>
            </a:r>
          </a:p>
          <a:p>
            <a:pPr marL="0" indent="0">
              <a:buNone/>
            </a:pPr>
            <a:endParaRPr lang="en-US" sz="1600" dirty="0"/>
          </a:p>
        </p:txBody>
      </p:sp>
      <p:sp>
        <p:nvSpPr>
          <p:cNvPr id="13" name="Text Placeholder 2">
            <a:extLst>
              <a:ext uri="{FF2B5EF4-FFF2-40B4-BE49-F238E27FC236}">
                <a16:creationId xmlns:a16="http://schemas.microsoft.com/office/drawing/2014/main" id="{A6E48E4D-FDB2-49E1-8BD8-A957FAC97A41}"/>
              </a:ext>
            </a:extLst>
          </p:cNvPr>
          <p:cNvSpPr txBox="1">
            <a:spLocks/>
          </p:cNvSpPr>
          <p:nvPr/>
        </p:nvSpPr>
        <p:spPr>
          <a:xfrm>
            <a:off x="3034175" y="3471887"/>
            <a:ext cx="1203890" cy="311796"/>
          </a:xfrm>
          <a:prstGeom prst="rect">
            <a:avLst/>
          </a:prstGeom>
        </p:spPr>
        <p:txBody>
          <a:bodyPr/>
          <a:lstStyle>
            <a:lvl1pPr marL="257175" indent="-257175" algn="l" defTabSz="342900" rtl="0" eaLnBrk="1" latinLnBrk="0" hangingPunct="1">
              <a:spcBef>
                <a:spcPct val="20000"/>
              </a:spcBef>
              <a:buFont typeface="Arial"/>
              <a:buChar char="•"/>
              <a:defRPr sz="2000" b="0" i="0" kern="1200">
                <a:solidFill>
                  <a:schemeClr val="tx1"/>
                </a:solidFill>
                <a:latin typeface="Arial" panose="020B0604020202020204" pitchFamily="34" charset="0"/>
                <a:ea typeface="+mn-ea"/>
                <a:cs typeface="Arial" panose="020B0604020202020204" pitchFamily="34" charset="0"/>
              </a:defRPr>
            </a:lvl1pPr>
            <a:lvl2pPr marL="557213" indent="-214313" algn="l" defTabSz="342900" rtl="0" eaLnBrk="1" latinLnBrk="0" hangingPunct="1">
              <a:spcBef>
                <a:spcPct val="20000"/>
              </a:spcBef>
              <a:buFont typeface="Arial"/>
              <a:buChar char="–"/>
              <a:defRPr sz="2000" b="0" i="0" kern="1200">
                <a:solidFill>
                  <a:schemeClr val="tx1"/>
                </a:solidFill>
                <a:latin typeface="Arial" panose="020B0604020202020204" pitchFamily="34" charset="0"/>
                <a:ea typeface="+mn-ea"/>
                <a:cs typeface="Arial" panose="020B0604020202020204" pitchFamily="34" charset="0"/>
              </a:defRPr>
            </a:lvl2pPr>
            <a:lvl3pPr marL="857250" indent="-171450" algn="l" defTabSz="342900" rtl="0" eaLnBrk="1" latinLnBrk="0" hangingPunct="1">
              <a:spcBef>
                <a:spcPct val="20000"/>
              </a:spcBef>
              <a:buFont typeface="Arial"/>
              <a:buChar char="•"/>
              <a:defRPr sz="1600" b="0" i="0" kern="1200">
                <a:solidFill>
                  <a:schemeClr val="tx1"/>
                </a:solidFill>
                <a:latin typeface="Arial" panose="020B0604020202020204" pitchFamily="34" charset="0"/>
                <a:ea typeface="+mn-ea"/>
                <a:cs typeface="Arial" panose="020B0604020202020204" pitchFamily="34" charset="0"/>
              </a:defRPr>
            </a:lvl3pPr>
            <a:lvl4pPr marL="1200150" indent="-171450" algn="l" defTabSz="342900" rtl="0" eaLnBrk="1" latinLnBrk="0" hangingPunct="1">
              <a:spcBef>
                <a:spcPct val="20000"/>
              </a:spcBef>
              <a:buFont typeface="Arial"/>
              <a:buChar char="–"/>
              <a:defRPr sz="1400" b="0" i="0" kern="1200">
                <a:solidFill>
                  <a:schemeClr val="tx1"/>
                </a:solidFill>
                <a:latin typeface="Arial" panose="020B0604020202020204" pitchFamily="34" charset="0"/>
                <a:ea typeface="+mn-ea"/>
                <a:cs typeface="Arial" panose="020B0604020202020204" pitchFamily="34" charset="0"/>
              </a:defRPr>
            </a:lvl4pPr>
            <a:lvl5pPr marL="1543050" indent="-171450" algn="l" defTabSz="342900" rtl="0" eaLnBrk="1" latinLnBrk="0" hangingPunct="1">
              <a:spcBef>
                <a:spcPct val="20000"/>
              </a:spcBef>
              <a:buFont typeface="Arial"/>
              <a:buChar char="»"/>
              <a:defRPr sz="1400" b="0" i="0" kern="1200">
                <a:solidFill>
                  <a:schemeClr val="tx1"/>
                </a:solidFill>
                <a:latin typeface="Arial" panose="020B0604020202020204" pitchFamily="34" charset="0"/>
                <a:ea typeface="+mn-ea"/>
                <a:cs typeface="Arial" panose="020B0604020202020204"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lgn="ctr">
              <a:buNone/>
            </a:pPr>
            <a:r>
              <a:rPr lang="en-US" sz="1800" b="1" dirty="0">
                <a:solidFill>
                  <a:srgbClr val="2F3033"/>
                </a:solidFill>
              </a:rPr>
              <a:t>Inflation</a:t>
            </a:r>
          </a:p>
        </p:txBody>
      </p:sp>
      <p:sp>
        <p:nvSpPr>
          <p:cNvPr id="14" name="Text Placeholder 2">
            <a:extLst>
              <a:ext uri="{FF2B5EF4-FFF2-40B4-BE49-F238E27FC236}">
                <a16:creationId xmlns:a16="http://schemas.microsoft.com/office/drawing/2014/main" id="{276599A4-3365-4EE6-8AFD-B357DEFD5E9A}"/>
              </a:ext>
            </a:extLst>
          </p:cNvPr>
          <p:cNvSpPr txBox="1">
            <a:spLocks/>
          </p:cNvSpPr>
          <p:nvPr/>
        </p:nvSpPr>
        <p:spPr>
          <a:xfrm>
            <a:off x="940913" y="3471887"/>
            <a:ext cx="1368654" cy="311796"/>
          </a:xfrm>
          <a:prstGeom prst="rect">
            <a:avLst/>
          </a:prstGeom>
        </p:spPr>
        <p:txBody>
          <a:bodyPr/>
          <a:lstStyle>
            <a:lvl1pPr marL="257175" indent="-257175" algn="l" defTabSz="342900" rtl="0" eaLnBrk="1" latinLnBrk="0" hangingPunct="1">
              <a:spcBef>
                <a:spcPct val="20000"/>
              </a:spcBef>
              <a:buFont typeface="Arial"/>
              <a:buChar char="•"/>
              <a:defRPr sz="2000" b="0" i="0" kern="1200">
                <a:solidFill>
                  <a:schemeClr val="tx1"/>
                </a:solidFill>
                <a:latin typeface="Arial" panose="020B0604020202020204" pitchFamily="34" charset="0"/>
                <a:ea typeface="+mn-ea"/>
                <a:cs typeface="Arial" panose="020B0604020202020204" pitchFamily="34" charset="0"/>
              </a:defRPr>
            </a:lvl1pPr>
            <a:lvl2pPr marL="557213" indent="-214313" algn="l" defTabSz="342900" rtl="0" eaLnBrk="1" latinLnBrk="0" hangingPunct="1">
              <a:spcBef>
                <a:spcPct val="20000"/>
              </a:spcBef>
              <a:buFont typeface="Arial"/>
              <a:buChar char="–"/>
              <a:defRPr sz="2000" b="0" i="0" kern="1200">
                <a:solidFill>
                  <a:schemeClr val="tx1"/>
                </a:solidFill>
                <a:latin typeface="Arial" panose="020B0604020202020204" pitchFamily="34" charset="0"/>
                <a:ea typeface="+mn-ea"/>
                <a:cs typeface="Arial" panose="020B0604020202020204" pitchFamily="34" charset="0"/>
              </a:defRPr>
            </a:lvl2pPr>
            <a:lvl3pPr marL="857250" indent="-171450" algn="l" defTabSz="342900" rtl="0" eaLnBrk="1" latinLnBrk="0" hangingPunct="1">
              <a:spcBef>
                <a:spcPct val="20000"/>
              </a:spcBef>
              <a:buFont typeface="Arial"/>
              <a:buChar char="•"/>
              <a:defRPr sz="1600" b="0" i="0" kern="1200">
                <a:solidFill>
                  <a:schemeClr val="tx1"/>
                </a:solidFill>
                <a:latin typeface="Arial" panose="020B0604020202020204" pitchFamily="34" charset="0"/>
                <a:ea typeface="+mn-ea"/>
                <a:cs typeface="Arial" panose="020B0604020202020204" pitchFamily="34" charset="0"/>
              </a:defRPr>
            </a:lvl3pPr>
            <a:lvl4pPr marL="1200150" indent="-171450" algn="l" defTabSz="342900" rtl="0" eaLnBrk="1" latinLnBrk="0" hangingPunct="1">
              <a:spcBef>
                <a:spcPct val="20000"/>
              </a:spcBef>
              <a:buFont typeface="Arial"/>
              <a:buChar char="–"/>
              <a:defRPr sz="1400" b="0" i="0" kern="1200">
                <a:solidFill>
                  <a:schemeClr val="tx1"/>
                </a:solidFill>
                <a:latin typeface="Arial" panose="020B0604020202020204" pitchFamily="34" charset="0"/>
                <a:ea typeface="+mn-ea"/>
                <a:cs typeface="Arial" panose="020B0604020202020204" pitchFamily="34" charset="0"/>
              </a:defRPr>
            </a:lvl4pPr>
            <a:lvl5pPr marL="1543050" indent="-171450" algn="l" defTabSz="342900" rtl="0" eaLnBrk="1" latinLnBrk="0" hangingPunct="1">
              <a:spcBef>
                <a:spcPct val="20000"/>
              </a:spcBef>
              <a:buFont typeface="Arial"/>
              <a:buChar char="»"/>
              <a:defRPr sz="1400" b="0" i="0" kern="1200">
                <a:solidFill>
                  <a:schemeClr val="tx1"/>
                </a:solidFill>
                <a:latin typeface="Arial" panose="020B0604020202020204" pitchFamily="34" charset="0"/>
                <a:ea typeface="+mn-ea"/>
                <a:cs typeface="Arial" panose="020B0604020202020204"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lgn="ctr">
              <a:buNone/>
            </a:pPr>
            <a:r>
              <a:rPr lang="en-US" sz="1800" b="1" dirty="0">
                <a:solidFill>
                  <a:srgbClr val="2F3033"/>
                </a:solidFill>
              </a:rPr>
              <a:t>Longevity</a:t>
            </a:r>
          </a:p>
        </p:txBody>
      </p:sp>
      <p:sp>
        <p:nvSpPr>
          <p:cNvPr id="15" name="Text Placeholder 2">
            <a:extLst>
              <a:ext uri="{FF2B5EF4-FFF2-40B4-BE49-F238E27FC236}">
                <a16:creationId xmlns:a16="http://schemas.microsoft.com/office/drawing/2014/main" id="{6B47ACB7-CC5C-4654-8141-E01FA0DBF6CF}"/>
              </a:ext>
            </a:extLst>
          </p:cNvPr>
          <p:cNvSpPr txBox="1">
            <a:spLocks/>
          </p:cNvSpPr>
          <p:nvPr/>
        </p:nvSpPr>
        <p:spPr>
          <a:xfrm>
            <a:off x="4793916" y="3468807"/>
            <a:ext cx="1555526" cy="311796"/>
          </a:xfrm>
          <a:prstGeom prst="rect">
            <a:avLst/>
          </a:prstGeom>
        </p:spPr>
        <p:txBody>
          <a:bodyPr/>
          <a:lstStyle>
            <a:lvl1pPr marL="257175" indent="-257175" algn="l" defTabSz="342900" rtl="0" eaLnBrk="1" latinLnBrk="0" hangingPunct="1">
              <a:spcBef>
                <a:spcPct val="20000"/>
              </a:spcBef>
              <a:buFont typeface="Arial"/>
              <a:buChar char="•"/>
              <a:defRPr sz="2000" b="0" i="0" kern="1200">
                <a:solidFill>
                  <a:schemeClr val="tx1"/>
                </a:solidFill>
                <a:latin typeface="Arial" panose="020B0604020202020204" pitchFamily="34" charset="0"/>
                <a:ea typeface="+mn-ea"/>
                <a:cs typeface="Arial" panose="020B0604020202020204" pitchFamily="34" charset="0"/>
              </a:defRPr>
            </a:lvl1pPr>
            <a:lvl2pPr marL="557213" indent="-214313" algn="l" defTabSz="342900" rtl="0" eaLnBrk="1" latinLnBrk="0" hangingPunct="1">
              <a:spcBef>
                <a:spcPct val="20000"/>
              </a:spcBef>
              <a:buFont typeface="Arial"/>
              <a:buChar char="–"/>
              <a:defRPr sz="2000" b="0" i="0" kern="1200">
                <a:solidFill>
                  <a:schemeClr val="tx1"/>
                </a:solidFill>
                <a:latin typeface="Arial" panose="020B0604020202020204" pitchFamily="34" charset="0"/>
                <a:ea typeface="+mn-ea"/>
                <a:cs typeface="Arial" panose="020B0604020202020204" pitchFamily="34" charset="0"/>
              </a:defRPr>
            </a:lvl2pPr>
            <a:lvl3pPr marL="857250" indent="-171450" algn="l" defTabSz="342900" rtl="0" eaLnBrk="1" latinLnBrk="0" hangingPunct="1">
              <a:spcBef>
                <a:spcPct val="20000"/>
              </a:spcBef>
              <a:buFont typeface="Arial"/>
              <a:buChar char="•"/>
              <a:defRPr sz="1600" b="0" i="0" kern="1200">
                <a:solidFill>
                  <a:schemeClr val="tx1"/>
                </a:solidFill>
                <a:latin typeface="Arial" panose="020B0604020202020204" pitchFamily="34" charset="0"/>
                <a:ea typeface="+mn-ea"/>
                <a:cs typeface="Arial" panose="020B0604020202020204" pitchFamily="34" charset="0"/>
              </a:defRPr>
            </a:lvl3pPr>
            <a:lvl4pPr marL="1200150" indent="-171450" algn="l" defTabSz="342900" rtl="0" eaLnBrk="1" latinLnBrk="0" hangingPunct="1">
              <a:spcBef>
                <a:spcPct val="20000"/>
              </a:spcBef>
              <a:buFont typeface="Arial"/>
              <a:buChar char="–"/>
              <a:defRPr sz="1400" b="0" i="0" kern="1200">
                <a:solidFill>
                  <a:schemeClr val="tx1"/>
                </a:solidFill>
                <a:latin typeface="Arial" panose="020B0604020202020204" pitchFamily="34" charset="0"/>
                <a:ea typeface="+mn-ea"/>
                <a:cs typeface="Arial" panose="020B0604020202020204" pitchFamily="34" charset="0"/>
              </a:defRPr>
            </a:lvl4pPr>
            <a:lvl5pPr marL="1543050" indent="-171450" algn="l" defTabSz="342900" rtl="0" eaLnBrk="1" latinLnBrk="0" hangingPunct="1">
              <a:spcBef>
                <a:spcPct val="20000"/>
              </a:spcBef>
              <a:buFont typeface="Arial"/>
              <a:buChar char="»"/>
              <a:defRPr sz="1400" b="0" i="0" kern="1200">
                <a:solidFill>
                  <a:schemeClr val="tx1"/>
                </a:solidFill>
                <a:latin typeface="Arial" panose="020B0604020202020204" pitchFamily="34" charset="0"/>
                <a:ea typeface="+mn-ea"/>
                <a:cs typeface="Arial" panose="020B0604020202020204"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lgn="ctr">
              <a:buNone/>
            </a:pPr>
            <a:r>
              <a:rPr lang="en-US" sz="1800" b="1" dirty="0">
                <a:solidFill>
                  <a:srgbClr val="2F3033"/>
                </a:solidFill>
              </a:rPr>
              <a:t>Investment</a:t>
            </a:r>
          </a:p>
        </p:txBody>
      </p:sp>
      <p:sp>
        <p:nvSpPr>
          <p:cNvPr id="16" name="Text Placeholder 2">
            <a:extLst>
              <a:ext uri="{FF2B5EF4-FFF2-40B4-BE49-F238E27FC236}">
                <a16:creationId xmlns:a16="http://schemas.microsoft.com/office/drawing/2014/main" id="{DE7D267F-B36F-4EE3-AC27-ACF860F52A1D}"/>
              </a:ext>
            </a:extLst>
          </p:cNvPr>
          <p:cNvSpPr txBox="1">
            <a:spLocks/>
          </p:cNvSpPr>
          <p:nvPr/>
        </p:nvSpPr>
        <p:spPr>
          <a:xfrm>
            <a:off x="6660403" y="3468807"/>
            <a:ext cx="1762836" cy="311796"/>
          </a:xfrm>
          <a:prstGeom prst="rect">
            <a:avLst/>
          </a:prstGeom>
        </p:spPr>
        <p:txBody>
          <a:bodyPr/>
          <a:lstStyle>
            <a:lvl1pPr marL="257175" indent="-257175" algn="l" defTabSz="342900" rtl="0" eaLnBrk="1" latinLnBrk="0" hangingPunct="1">
              <a:spcBef>
                <a:spcPct val="20000"/>
              </a:spcBef>
              <a:buFont typeface="Arial"/>
              <a:buChar char="•"/>
              <a:defRPr sz="2000" b="0" i="0" kern="1200">
                <a:solidFill>
                  <a:schemeClr val="tx1"/>
                </a:solidFill>
                <a:latin typeface="Arial" panose="020B0604020202020204" pitchFamily="34" charset="0"/>
                <a:ea typeface="+mn-ea"/>
                <a:cs typeface="Arial" panose="020B0604020202020204" pitchFamily="34" charset="0"/>
              </a:defRPr>
            </a:lvl1pPr>
            <a:lvl2pPr marL="557213" indent="-214313" algn="l" defTabSz="342900" rtl="0" eaLnBrk="1" latinLnBrk="0" hangingPunct="1">
              <a:spcBef>
                <a:spcPct val="20000"/>
              </a:spcBef>
              <a:buFont typeface="Arial"/>
              <a:buChar char="–"/>
              <a:defRPr sz="2000" b="0" i="0" kern="1200">
                <a:solidFill>
                  <a:schemeClr val="tx1"/>
                </a:solidFill>
                <a:latin typeface="Arial" panose="020B0604020202020204" pitchFamily="34" charset="0"/>
                <a:ea typeface="+mn-ea"/>
                <a:cs typeface="Arial" panose="020B0604020202020204" pitchFamily="34" charset="0"/>
              </a:defRPr>
            </a:lvl2pPr>
            <a:lvl3pPr marL="857250" indent="-171450" algn="l" defTabSz="342900" rtl="0" eaLnBrk="1" latinLnBrk="0" hangingPunct="1">
              <a:spcBef>
                <a:spcPct val="20000"/>
              </a:spcBef>
              <a:buFont typeface="Arial"/>
              <a:buChar char="•"/>
              <a:defRPr sz="1600" b="0" i="0" kern="1200">
                <a:solidFill>
                  <a:schemeClr val="tx1"/>
                </a:solidFill>
                <a:latin typeface="Arial" panose="020B0604020202020204" pitchFamily="34" charset="0"/>
                <a:ea typeface="+mn-ea"/>
                <a:cs typeface="Arial" panose="020B0604020202020204" pitchFamily="34" charset="0"/>
              </a:defRPr>
            </a:lvl3pPr>
            <a:lvl4pPr marL="1200150" indent="-171450" algn="l" defTabSz="342900" rtl="0" eaLnBrk="1" latinLnBrk="0" hangingPunct="1">
              <a:spcBef>
                <a:spcPct val="20000"/>
              </a:spcBef>
              <a:buFont typeface="Arial"/>
              <a:buChar char="–"/>
              <a:defRPr sz="1400" b="0" i="0" kern="1200">
                <a:solidFill>
                  <a:schemeClr val="tx1"/>
                </a:solidFill>
                <a:latin typeface="Arial" panose="020B0604020202020204" pitchFamily="34" charset="0"/>
                <a:ea typeface="+mn-ea"/>
                <a:cs typeface="Arial" panose="020B0604020202020204" pitchFamily="34" charset="0"/>
              </a:defRPr>
            </a:lvl4pPr>
            <a:lvl5pPr marL="1543050" indent="-171450" algn="l" defTabSz="342900" rtl="0" eaLnBrk="1" latinLnBrk="0" hangingPunct="1">
              <a:spcBef>
                <a:spcPct val="20000"/>
              </a:spcBef>
              <a:buFont typeface="Arial"/>
              <a:buChar char="»"/>
              <a:defRPr sz="1400" b="0" i="0" kern="1200">
                <a:solidFill>
                  <a:schemeClr val="tx1"/>
                </a:solidFill>
                <a:latin typeface="Arial" panose="020B0604020202020204" pitchFamily="34" charset="0"/>
                <a:ea typeface="+mn-ea"/>
                <a:cs typeface="Arial" panose="020B0604020202020204"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lgn="ctr">
              <a:buNone/>
            </a:pPr>
            <a:r>
              <a:rPr lang="en-US" sz="1800" b="1" dirty="0">
                <a:solidFill>
                  <a:srgbClr val="2F3033"/>
                </a:solidFill>
              </a:rPr>
              <a:t>Behavior</a:t>
            </a:r>
          </a:p>
        </p:txBody>
      </p:sp>
      <p:pic>
        <p:nvPicPr>
          <p:cNvPr id="22" name="Picture 21">
            <a:extLst>
              <a:ext uri="{FF2B5EF4-FFF2-40B4-BE49-F238E27FC236}">
                <a16:creationId xmlns:a16="http://schemas.microsoft.com/office/drawing/2014/main" id="{15572412-AD4E-4A75-A04C-9B8681F15A7F}"/>
              </a:ext>
            </a:extLst>
          </p:cNvPr>
          <p:cNvPicPr>
            <a:picLocks noChangeAspect="1"/>
          </p:cNvPicPr>
          <p:nvPr/>
        </p:nvPicPr>
        <p:blipFill>
          <a:blip r:embed="rId3"/>
          <a:srcRect/>
          <a:stretch/>
        </p:blipFill>
        <p:spPr>
          <a:xfrm>
            <a:off x="3176942" y="2333231"/>
            <a:ext cx="918356" cy="918356"/>
          </a:xfrm>
          <a:prstGeom prst="rect">
            <a:avLst/>
          </a:prstGeom>
        </p:spPr>
      </p:pic>
      <p:pic>
        <p:nvPicPr>
          <p:cNvPr id="24" name="Picture 23">
            <a:extLst>
              <a:ext uri="{FF2B5EF4-FFF2-40B4-BE49-F238E27FC236}">
                <a16:creationId xmlns:a16="http://schemas.microsoft.com/office/drawing/2014/main" id="{D1BFFAFD-2FF1-4C86-B47F-AE07A6EFEB74}"/>
              </a:ext>
            </a:extLst>
          </p:cNvPr>
          <p:cNvPicPr>
            <a:picLocks noChangeAspect="1"/>
          </p:cNvPicPr>
          <p:nvPr/>
        </p:nvPicPr>
        <p:blipFill>
          <a:blip r:embed="rId4"/>
          <a:srcRect/>
          <a:stretch/>
        </p:blipFill>
        <p:spPr>
          <a:xfrm>
            <a:off x="7082642" y="2337892"/>
            <a:ext cx="918358" cy="918358"/>
          </a:xfrm>
          <a:prstGeom prst="rect">
            <a:avLst/>
          </a:prstGeom>
        </p:spPr>
      </p:pic>
      <p:pic>
        <p:nvPicPr>
          <p:cNvPr id="25" name="Picture 24" descr="A picture containing drawing&#10;&#10;Description automatically generated">
            <a:extLst>
              <a:ext uri="{FF2B5EF4-FFF2-40B4-BE49-F238E27FC236}">
                <a16:creationId xmlns:a16="http://schemas.microsoft.com/office/drawing/2014/main" id="{87D74595-3518-44E5-BEA5-FB0AEB944029}"/>
              </a:ext>
            </a:extLst>
          </p:cNvPr>
          <p:cNvPicPr>
            <a:picLocks noChangeAspect="1"/>
          </p:cNvPicPr>
          <p:nvPr/>
        </p:nvPicPr>
        <p:blipFill>
          <a:blip r:embed="rId5"/>
          <a:stretch>
            <a:fillRect/>
          </a:stretch>
        </p:blipFill>
        <p:spPr>
          <a:xfrm>
            <a:off x="5176722" y="2397452"/>
            <a:ext cx="789914" cy="789914"/>
          </a:xfrm>
          <a:prstGeom prst="rect">
            <a:avLst/>
          </a:prstGeom>
        </p:spPr>
      </p:pic>
      <p:pic>
        <p:nvPicPr>
          <p:cNvPr id="26" name="Picture 25">
            <a:extLst>
              <a:ext uri="{FF2B5EF4-FFF2-40B4-BE49-F238E27FC236}">
                <a16:creationId xmlns:a16="http://schemas.microsoft.com/office/drawing/2014/main" id="{4899FCC6-10AF-4C90-BD64-AD82B819CB66}"/>
              </a:ext>
            </a:extLst>
          </p:cNvPr>
          <p:cNvPicPr>
            <a:picLocks noChangeAspect="1"/>
          </p:cNvPicPr>
          <p:nvPr/>
        </p:nvPicPr>
        <p:blipFill>
          <a:blip r:embed="rId6"/>
          <a:srcRect/>
          <a:stretch/>
        </p:blipFill>
        <p:spPr>
          <a:xfrm>
            <a:off x="1166062" y="2337894"/>
            <a:ext cx="918356" cy="918356"/>
          </a:xfrm>
          <a:prstGeom prst="rect">
            <a:avLst/>
          </a:prstGeom>
        </p:spPr>
      </p:pic>
    </p:spTree>
    <p:extLst>
      <p:ext uri="{BB962C8B-B14F-4D97-AF65-F5344CB8AC3E}">
        <p14:creationId xmlns:p14="http://schemas.microsoft.com/office/powerpoint/2010/main" val="368383759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Long Will You Live?</a:t>
            </a:r>
          </a:p>
        </p:txBody>
      </p:sp>
      <p:pic>
        <p:nvPicPr>
          <p:cNvPr id="4" name="Picture 3" descr="shutterstock_124923554 bw.psd"/>
          <p:cNvPicPr>
            <a:picLocks noChangeAspect="1"/>
          </p:cNvPicPr>
          <p:nvPr/>
        </p:nvPicPr>
        <p:blipFill rotWithShape="1">
          <a:blip r:embed="rId3" cstate="print">
            <a:alphaModFix amt="23000"/>
            <a:duotone>
              <a:prstClr val="black"/>
              <a:schemeClr val="bg2">
                <a:lumMod val="20000"/>
                <a:lumOff val="80000"/>
                <a:tint val="45000"/>
                <a:satMod val="400000"/>
              </a:schemeClr>
            </a:duotone>
            <a:extLst>
              <a:ext uri="{28A0092B-C50C-407E-A947-70E740481C1C}">
                <a14:useLocalDpi xmlns:a14="http://schemas.microsoft.com/office/drawing/2010/main"/>
              </a:ext>
            </a:extLst>
          </a:blip>
          <a:srcRect l="1" t="-1" r="-8891" b="8682"/>
          <a:stretch/>
        </p:blipFill>
        <p:spPr>
          <a:xfrm flipH="1">
            <a:off x="667512" y="0"/>
            <a:ext cx="8476488" cy="5143500"/>
          </a:xfrm>
          <a:prstGeom prst="rect">
            <a:avLst/>
          </a:prstGeom>
        </p:spPr>
      </p:pic>
      <p:sp>
        <p:nvSpPr>
          <p:cNvPr id="5" name="Text Placeholder 2"/>
          <p:cNvSpPr txBox="1">
            <a:spLocks/>
          </p:cNvSpPr>
          <p:nvPr/>
        </p:nvSpPr>
        <p:spPr>
          <a:xfrm>
            <a:off x="1841663" y="1041219"/>
            <a:ext cx="2590910" cy="582691"/>
          </a:xfrm>
          <a:prstGeom prst="rect">
            <a:avLst/>
          </a:prstGeom>
        </p:spPr>
        <p:txBody>
          <a:bodyPr/>
          <a:lstStyle>
            <a:lvl1pPr marL="257175" indent="-257175" algn="l" defTabSz="342900" rtl="0" eaLnBrk="1" latinLnBrk="0" hangingPunct="1">
              <a:spcBef>
                <a:spcPct val="20000"/>
              </a:spcBef>
              <a:buFont typeface="Arial"/>
              <a:buChar char="•"/>
              <a:defRPr sz="2000" b="0" i="0" kern="1200">
                <a:solidFill>
                  <a:schemeClr val="tx1"/>
                </a:solidFill>
                <a:latin typeface="Arial" panose="020B0604020202020204" pitchFamily="34" charset="0"/>
                <a:ea typeface="+mn-ea"/>
                <a:cs typeface="Arial" panose="020B0604020202020204" pitchFamily="34" charset="0"/>
              </a:defRPr>
            </a:lvl1pPr>
            <a:lvl2pPr marL="557213" indent="-214313" algn="l" defTabSz="342900" rtl="0" eaLnBrk="1" latinLnBrk="0" hangingPunct="1">
              <a:spcBef>
                <a:spcPct val="20000"/>
              </a:spcBef>
              <a:buFont typeface="Arial"/>
              <a:buChar char="–"/>
              <a:defRPr sz="2000" b="0" i="0" kern="1200">
                <a:solidFill>
                  <a:schemeClr val="tx1"/>
                </a:solidFill>
                <a:latin typeface="Arial" panose="020B0604020202020204" pitchFamily="34" charset="0"/>
                <a:ea typeface="+mn-ea"/>
                <a:cs typeface="Arial" panose="020B0604020202020204" pitchFamily="34" charset="0"/>
              </a:defRPr>
            </a:lvl2pPr>
            <a:lvl3pPr marL="857250" indent="-171450" algn="l" defTabSz="342900" rtl="0" eaLnBrk="1" latinLnBrk="0" hangingPunct="1">
              <a:spcBef>
                <a:spcPct val="20000"/>
              </a:spcBef>
              <a:buFont typeface="Arial"/>
              <a:buChar char="•"/>
              <a:defRPr sz="1600" b="0" i="0" kern="1200">
                <a:solidFill>
                  <a:schemeClr val="tx1"/>
                </a:solidFill>
                <a:latin typeface="Arial" panose="020B0604020202020204" pitchFamily="34" charset="0"/>
                <a:ea typeface="+mn-ea"/>
                <a:cs typeface="Arial" panose="020B0604020202020204" pitchFamily="34" charset="0"/>
              </a:defRPr>
            </a:lvl3pPr>
            <a:lvl4pPr marL="1200150" indent="-171450" algn="l" defTabSz="342900" rtl="0" eaLnBrk="1" latinLnBrk="0" hangingPunct="1">
              <a:spcBef>
                <a:spcPct val="20000"/>
              </a:spcBef>
              <a:buFont typeface="Arial"/>
              <a:buChar char="–"/>
              <a:defRPr sz="1400" b="0" i="0" kern="1200">
                <a:solidFill>
                  <a:schemeClr val="tx1"/>
                </a:solidFill>
                <a:latin typeface="Arial" panose="020B0604020202020204" pitchFamily="34" charset="0"/>
                <a:ea typeface="+mn-ea"/>
                <a:cs typeface="Arial" panose="020B0604020202020204" pitchFamily="34" charset="0"/>
              </a:defRPr>
            </a:lvl4pPr>
            <a:lvl5pPr marL="1543050" indent="-171450" algn="l" defTabSz="342900" rtl="0" eaLnBrk="1" latinLnBrk="0" hangingPunct="1">
              <a:spcBef>
                <a:spcPct val="20000"/>
              </a:spcBef>
              <a:buFont typeface="Arial"/>
              <a:buChar char="»"/>
              <a:defRPr sz="1400" b="0" i="0" kern="1200">
                <a:solidFill>
                  <a:schemeClr val="tx1"/>
                </a:solidFill>
                <a:latin typeface="Arial" panose="020B0604020202020204" pitchFamily="34" charset="0"/>
                <a:ea typeface="+mn-ea"/>
                <a:cs typeface="Arial" panose="020B0604020202020204"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lgn="ctr">
              <a:buNone/>
            </a:pPr>
            <a:r>
              <a:rPr lang="en-US" sz="1400" dirty="0">
                <a:solidFill>
                  <a:schemeClr val="accent3"/>
                </a:solidFill>
              </a:rPr>
              <a:t>Probability of 65-year old living to various ages</a:t>
            </a:r>
          </a:p>
        </p:txBody>
      </p:sp>
      <p:pic>
        <p:nvPicPr>
          <p:cNvPr id="8" name="Picture 7"/>
          <p:cNvPicPr>
            <a:picLocks noChangeAspect="1"/>
          </p:cNvPicPr>
          <p:nvPr/>
        </p:nvPicPr>
        <p:blipFill>
          <a:blip r:embed="rId4">
            <a:clrChange>
              <a:clrFrom>
                <a:srgbClr val="FFFFFF"/>
              </a:clrFrom>
              <a:clrTo>
                <a:srgbClr val="FFFFFF">
                  <a:alpha val="0"/>
                </a:srgbClr>
              </a:clrTo>
            </a:clrChange>
          </a:blip>
          <a:stretch>
            <a:fillRect/>
          </a:stretch>
        </p:blipFill>
        <p:spPr>
          <a:xfrm>
            <a:off x="1123950" y="1638778"/>
            <a:ext cx="3299694" cy="3063689"/>
          </a:xfrm>
          <a:prstGeom prst="rect">
            <a:avLst/>
          </a:prstGeom>
        </p:spPr>
      </p:pic>
    </p:spTree>
    <p:extLst>
      <p:ext uri="{BB962C8B-B14F-4D97-AF65-F5344CB8AC3E}">
        <p14:creationId xmlns:p14="http://schemas.microsoft.com/office/powerpoint/2010/main" val="1376070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917AF-2586-4719-8DE0-27C3A8E23611}"/>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Inflation risk</a:t>
            </a:r>
            <a:endParaRPr lang="en-US" dirty="0"/>
          </a:p>
        </p:txBody>
      </p:sp>
      <p:sp>
        <p:nvSpPr>
          <p:cNvPr id="7" name="Text Placeholder 2"/>
          <p:cNvSpPr txBox="1">
            <a:spLocks/>
          </p:cNvSpPr>
          <p:nvPr/>
        </p:nvSpPr>
        <p:spPr>
          <a:xfrm>
            <a:off x="303210" y="3867232"/>
            <a:ext cx="8537580" cy="567355"/>
          </a:xfrm>
          <a:prstGeom prst="rect">
            <a:avLst/>
          </a:prstGeom>
        </p:spPr>
        <p:txBody>
          <a:bodyPr anchor="ctr"/>
          <a:lstStyle>
            <a:lvl1pPr marL="257175" indent="-257175" algn="l" defTabSz="342900" rtl="0" eaLnBrk="1" latinLnBrk="0" hangingPunct="1">
              <a:spcBef>
                <a:spcPct val="20000"/>
              </a:spcBef>
              <a:buFont typeface="Arial"/>
              <a:buChar char="•"/>
              <a:defRPr sz="2000" b="0" i="0" kern="1200">
                <a:solidFill>
                  <a:schemeClr val="tx1"/>
                </a:solidFill>
                <a:latin typeface="Arial" panose="020B0604020202020204" pitchFamily="34" charset="0"/>
                <a:ea typeface="+mn-ea"/>
                <a:cs typeface="Arial" panose="020B0604020202020204" pitchFamily="34" charset="0"/>
              </a:defRPr>
            </a:lvl1pPr>
            <a:lvl2pPr marL="557213" indent="-214313" algn="l" defTabSz="342900" rtl="0" eaLnBrk="1" latinLnBrk="0" hangingPunct="1">
              <a:spcBef>
                <a:spcPct val="20000"/>
              </a:spcBef>
              <a:buFont typeface="Arial"/>
              <a:buChar char="–"/>
              <a:defRPr sz="2000" b="0" i="0" kern="1200">
                <a:solidFill>
                  <a:schemeClr val="tx1"/>
                </a:solidFill>
                <a:latin typeface="Arial" panose="020B0604020202020204" pitchFamily="34" charset="0"/>
                <a:ea typeface="+mn-ea"/>
                <a:cs typeface="Arial" panose="020B0604020202020204" pitchFamily="34" charset="0"/>
              </a:defRPr>
            </a:lvl2pPr>
            <a:lvl3pPr marL="857250" indent="-171450" algn="l" defTabSz="342900" rtl="0" eaLnBrk="1" latinLnBrk="0" hangingPunct="1">
              <a:spcBef>
                <a:spcPct val="20000"/>
              </a:spcBef>
              <a:buFont typeface="Arial"/>
              <a:buChar char="•"/>
              <a:defRPr sz="1600" b="0" i="0" kern="1200">
                <a:solidFill>
                  <a:schemeClr val="tx1"/>
                </a:solidFill>
                <a:latin typeface="Arial" panose="020B0604020202020204" pitchFamily="34" charset="0"/>
                <a:ea typeface="+mn-ea"/>
                <a:cs typeface="Arial" panose="020B0604020202020204" pitchFamily="34" charset="0"/>
              </a:defRPr>
            </a:lvl3pPr>
            <a:lvl4pPr marL="1200150" indent="-171450" algn="l" defTabSz="342900" rtl="0" eaLnBrk="1" latinLnBrk="0" hangingPunct="1">
              <a:spcBef>
                <a:spcPct val="20000"/>
              </a:spcBef>
              <a:buFont typeface="Arial"/>
              <a:buChar char="–"/>
              <a:defRPr sz="1400" b="0" i="0" kern="1200">
                <a:solidFill>
                  <a:schemeClr val="tx1"/>
                </a:solidFill>
                <a:latin typeface="Arial" panose="020B0604020202020204" pitchFamily="34" charset="0"/>
                <a:ea typeface="+mn-ea"/>
                <a:cs typeface="Arial" panose="020B0604020202020204" pitchFamily="34" charset="0"/>
              </a:defRPr>
            </a:lvl4pPr>
            <a:lvl5pPr marL="1543050" indent="-171450" algn="l" defTabSz="342900" rtl="0" eaLnBrk="1" latinLnBrk="0" hangingPunct="1">
              <a:spcBef>
                <a:spcPct val="20000"/>
              </a:spcBef>
              <a:buFont typeface="Arial"/>
              <a:buChar char="»"/>
              <a:defRPr sz="1400" b="0" i="0" kern="1200">
                <a:solidFill>
                  <a:schemeClr val="tx1"/>
                </a:solidFill>
                <a:latin typeface="Arial" panose="020B0604020202020204" pitchFamily="34" charset="0"/>
                <a:ea typeface="+mn-ea"/>
                <a:cs typeface="Arial" panose="020B0604020202020204"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lgn="ctr">
              <a:buNone/>
            </a:pPr>
            <a:r>
              <a:rPr lang="en-US" sz="2100" dirty="0"/>
              <a:t>At 3%, $1 today will only be worth $.40 in 25 years.</a:t>
            </a:r>
          </a:p>
        </p:txBody>
      </p:sp>
      <p:sp>
        <p:nvSpPr>
          <p:cNvPr id="8" name="Rectangle 7">
            <a:extLst>
              <a:ext uri="{FF2B5EF4-FFF2-40B4-BE49-F238E27FC236}">
                <a16:creationId xmlns:a16="http://schemas.microsoft.com/office/drawing/2014/main" id="{915372CF-7845-4D56-B4FA-3A3235B46BAA}"/>
              </a:ext>
            </a:extLst>
          </p:cNvPr>
          <p:cNvSpPr/>
          <p:nvPr/>
        </p:nvSpPr>
        <p:spPr>
          <a:xfrm>
            <a:off x="5464861" y="4582073"/>
            <a:ext cx="3431837" cy="207749"/>
          </a:xfrm>
          <a:prstGeom prst="rect">
            <a:avLst/>
          </a:prstGeom>
        </p:spPr>
        <p:txBody>
          <a:bodyPr wrap="square">
            <a:spAutoFit/>
          </a:bodyPr>
          <a:lstStyle/>
          <a:p>
            <a:pPr algn="r"/>
            <a:r>
              <a:rPr lang="en-US" sz="750" dirty="0">
                <a:solidFill>
                  <a:srgbClr val="595959"/>
                </a:solidFill>
                <a:latin typeface="Arial" panose="020B0604020202020204" pitchFamily="34" charset="0"/>
                <a:cs typeface="Arial" panose="020B0604020202020204" pitchFamily="34" charset="0"/>
              </a:rPr>
              <a:t>Source: United States Department of Labor, http://states.bls.gov/data/</a:t>
            </a:r>
          </a:p>
        </p:txBody>
      </p:sp>
      <p:pic>
        <p:nvPicPr>
          <p:cNvPr id="4" name="Picture 3">
            <a:extLst>
              <a:ext uri="{FF2B5EF4-FFF2-40B4-BE49-F238E27FC236}">
                <a16:creationId xmlns:a16="http://schemas.microsoft.com/office/drawing/2014/main" id="{E59C0A48-2DFA-4440-8C35-649F5C5F1AAE}"/>
              </a:ext>
            </a:extLst>
          </p:cNvPr>
          <p:cNvPicPr>
            <a:picLocks noChangeAspect="1"/>
          </p:cNvPicPr>
          <p:nvPr/>
        </p:nvPicPr>
        <p:blipFill>
          <a:blip r:embed="rId3"/>
          <a:srcRect/>
          <a:stretch/>
        </p:blipFill>
        <p:spPr>
          <a:xfrm>
            <a:off x="3198404" y="1589089"/>
            <a:ext cx="875433" cy="875433"/>
          </a:xfrm>
          <a:prstGeom prst="rect">
            <a:avLst/>
          </a:prstGeom>
        </p:spPr>
      </p:pic>
      <p:pic>
        <p:nvPicPr>
          <p:cNvPr id="12" name="Picture 11">
            <a:extLst>
              <a:ext uri="{FF2B5EF4-FFF2-40B4-BE49-F238E27FC236}">
                <a16:creationId xmlns:a16="http://schemas.microsoft.com/office/drawing/2014/main" id="{7C2AADDC-2E76-4041-9502-8C93803AF638}"/>
              </a:ext>
            </a:extLst>
          </p:cNvPr>
          <p:cNvPicPr>
            <a:picLocks noChangeAspect="1"/>
          </p:cNvPicPr>
          <p:nvPr/>
        </p:nvPicPr>
        <p:blipFill>
          <a:blip r:embed="rId4"/>
          <a:srcRect/>
          <a:stretch/>
        </p:blipFill>
        <p:spPr>
          <a:xfrm>
            <a:off x="5119333" y="1589088"/>
            <a:ext cx="875433" cy="875433"/>
          </a:xfrm>
          <a:prstGeom prst="rect">
            <a:avLst/>
          </a:prstGeom>
        </p:spPr>
      </p:pic>
      <p:pic>
        <p:nvPicPr>
          <p:cNvPr id="14" name="Picture 13">
            <a:extLst>
              <a:ext uri="{FF2B5EF4-FFF2-40B4-BE49-F238E27FC236}">
                <a16:creationId xmlns:a16="http://schemas.microsoft.com/office/drawing/2014/main" id="{0D34D6AF-2629-43CA-B1F8-276A405FB840}"/>
              </a:ext>
            </a:extLst>
          </p:cNvPr>
          <p:cNvPicPr>
            <a:picLocks noChangeAspect="1"/>
          </p:cNvPicPr>
          <p:nvPr/>
        </p:nvPicPr>
        <p:blipFill>
          <a:blip r:embed="rId5"/>
          <a:srcRect/>
          <a:stretch/>
        </p:blipFill>
        <p:spPr>
          <a:xfrm>
            <a:off x="7092192" y="1562503"/>
            <a:ext cx="899256" cy="899256"/>
          </a:xfrm>
          <a:prstGeom prst="rect">
            <a:avLst/>
          </a:prstGeom>
        </p:spPr>
      </p:pic>
      <p:pic>
        <p:nvPicPr>
          <p:cNvPr id="16" name="Picture 15">
            <a:extLst>
              <a:ext uri="{FF2B5EF4-FFF2-40B4-BE49-F238E27FC236}">
                <a16:creationId xmlns:a16="http://schemas.microsoft.com/office/drawing/2014/main" id="{E8A34412-0EAA-4D36-8CB2-3A0933F5152B}"/>
              </a:ext>
            </a:extLst>
          </p:cNvPr>
          <p:cNvPicPr>
            <a:picLocks noChangeAspect="1"/>
          </p:cNvPicPr>
          <p:nvPr/>
        </p:nvPicPr>
        <p:blipFill>
          <a:blip r:embed="rId6"/>
          <a:srcRect/>
          <a:stretch/>
        </p:blipFill>
        <p:spPr>
          <a:xfrm>
            <a:off x="1187524" y="1589089"/>
            <a:ext cx="875433" cy="875433"/>
          </a:xfrm>
          <a:prstGeom prst="rect">
            <a:avLst/>
          </a:prstGeom>
        </p:spPr>
      </p:pic>
      <p:sp>
        <p:nvSpPr>
          <p:cNvPr id="17" name="Text Placeholder 2">
            <a:extLst>
              <a:ext uri="{FF2B5EF4-FFF2-40B4-BE49-F238E27FC236}">
                <a16:creationId xmlns:a16="http://schemas.microsoft.com/office/drawing/2014/main" id="{1D0D09AB-6872-4FCB-A95A-7178ED39B45A}"/>
              </a:ext>
            </a:extLst>
          </p:cNvPr>
          <p:cNvSpPr txBox="1">
            <a:spLocks/>
          </p:cNvSpPr>
          <p:nvPr/>
        </p:nvSpPr>
        <p:spPr>
          <a:xfrm>
            <a:off x="3034175" y="2682161"/>
            <a:ext cx="1203890" cy="311796"/>
          </a:xfrm>
          <a:prstGeom prst="rect">
            <a:avLst/>
          </a:prstGeom>
        </p:spPr>
        <p:txBody>
          <a:bodyPr/>
          <a:lstStyle>
            <a:lvl1pPr marL="257175" indent="-257175" algn="l" defTabSz="342900" rtl="0" eaLnBrk="1" latinLnBrk="0" hangingPunct="1">
              <a:spcBef>
                <a:spcPct val="20000"/>
              </a:spcBef>
              <a:buFont typeface="Arial"/>
              <a:buChar char="•"/>
              <a:defRPr sz="2000" b="0" i="0" kern="1200">
                <a:solidFill>
                  <a:schemeClr val="tx1"/>
                </a:solidFill>
                <a:latin typeface="Arial" panose="020B0604020202020204" pitchFamily="34" charset="0"/>
                <a:ea typeface="+mn-ea"/>
                <a:cs typeface="Arial" panose="020B0604020202020204" pitchFamily="34" charset="0"/>
              </a:defRPr>
            </a:lvl1pPr>
            <a:lvl2pPr marL="557213" indent="-214313" algn="l" defTabSz="342900" rtl="0" eaLnBrk="1" latinLnBrk="0" hangingPunct="1">
              <a:spcBef>
                <a:spcPct val="20000"/>
              </a:spcBef>
              <a:buFont typeface="Arial"/>
              <a:buChar char="–"/>
              <a:defRPr sz="2000" b="0" i="0" kern="1200">
                <a:solidFill>
                  <a:schemeClr val="tx1"/>
                </a:solidFill>
                <a:latin typeface="Arial" panose="020B0604020202020204" pitchFamily="34" charset="0"/>
                <a:ea typeface="+mn-ea"/>
                <a:cs typeface="Arial" panose="020B0604020202020204" pitchFamily="34" charset="0"/>
              </a:defRPr>
            </a:lvl2pPr>
            <a:lvl3pPr marL="857250" indent="-171450" algn="l" defTabSz="342900" rtl="0" eaLnBrk="1" latinLnBrk="0" hangingPunct="1">
              <a:spcBef>
                <a:spcPct val="20000"/>
              </a:spcBef>
              <a:buFont typeface="Arial"/>
              <a:buChar char="•"/>
              <a:defRPr sz="1600" b="0" i="0" kern="1200">
                <a:solidFill>
                  <a:schemeClr val="tx1"/>
                </a:solidFill>
                <a:latin typeface="Arial" panose="020B0604020202020204" pitchFamily="34" charset="0"/>
                <a:ea typeface="+mn-ea"/>
                <a:cs typeface="Arial" panose="020B0604020202020204" pitchFamily="34" charset="0"/>
              </a:defRPr>
            </a:lvl3pPr>
            <a:lvl4pPr marL="1200150" indent="-171450" algn="l" defTabSz="342900" rtl="0" eaLnBrk="1" latinLnBrk="0" hangingPunct="1">
              <a:spcBef>
                <a:spcPct val="20000"/>
              </a:spcBef>
              <a:buFont typeface="Arial"/>
              <a:buChar char="–"/>
              <a:defRPr sz="1400" b="0" i="0" kern="1200">
                <a:solidFill>
                  <a:schemeClr val="tx1"/>
                </a:solidFill>
                <a:latin typeface="Arial" panose="020B0604020202020204" pitchFamily="34" charset="0"/>
                <a:ea typeface="+mn-ea"/>
                <a:cs typeface="Arial" panose="020B0604020202020204" pitchFamily="34" charset="0"/>
              </a:defRPr>
            </a:lvl4pPr>
            <a:lvl5pPr marL="1543050" indent="-171450" algn="l" defTabSz="342900" rtl="0" eaLnBrk="1" latinLnBrk="0" hangingPunct="1">
              <a:spcBef>
                <a:spcPct val="20000"/>
              </a:spcBef>
              <a:buFont typeface="Arial"/>
              <a:buChar char="»"/>
              <a:defRPr sz="1400" b="0" i="0" kern="1200">
                <a:solidFill>
                  <a:schemeClr val="tx1"/>
                </a:solidFill>
                <a:latin typeface="Arial" panose="020B0604020202020204" pitchFamily="34" charset="0"/>
                <a:ea typeface="+mn-ea"/>
                <a:cs typeface="Arial" panose="020B0604020202020204"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lgn="ctr">
              <a:buNone/>
            </a:pPr>
            <a:r>
              <a:rPr lang="en-US" sz="1800" b="1" dirty="0">
                <a:solidFill>
                  <a:srgbClr val="2F3033"/>
                </a:solidFill>
              </a:rPr>
              <a:t>Food</a:t>
            </a:r>
          </a:p>
        </p:txBody>
      </p:sp>
      <p:sp>
        <p:nvSpPr>
          <p:cNvPr id="18" name="Text Placeholder 2">
            <a:extLst>
              <a:ext uri="{FF2B5EF4-FFF2-40B4-BE49-F238E27FC236}">
                <a16:creationId xmlns:a16="http://schemas.microsoft.com/office/drawing/2014/main" id="{56984C16-6F6B-4F8C-A637-2F05701D77B4}"/>
              </a:ext>
            </a:extLst>
          </p:cNvPr>
          <p:cNvSpPr txBox="1">
            <a:spLocks/>
          </p:cNvSpPr>
          <p:nvPr/>
        </p:nvSpPr>
        <p:spPr>
          <a:xfrm>
            <a:off x="1023295" y="2682161"/>
            <a:ext cx="1203890" cy="311796"/>
          </a:xfrm>
          <a:prstGeom prst="rect">
            <a:avLst/>
          </a:prstGeom>
        </p:spPr>
        <p:txBody>
          <a:bodyPr/>
          <a:lstStyle>
            <a:lvl1pPr marL="257175" indent="-257175" algn="l" defTabSz="342900" rtl="0" eaLnBrk="1" latinLnBrk="0" hangingPunct="1">
              <a:spcBef>
                <a:spcPct val="20000"/>
              </a:spcBef>
              <a:buFont typeface="Arial"/>
              <a:buChar char="•"/>
              <a:defRPr sz="2000" b="0" i="0" kern="1200">
                <a:solidFill>
                  <a:schemeClr val="tx1"/>
                </a:solidFill>
                <a:latin typeface="Arial" panose="020B0604020202020204" pitchFamily="34" charset="0"/>
                <a:ea typeface="+mn-ea"/>
                <a:cs typeface="Arial" panose="020B0604020202020204" pitchFamily="34" charset="0"/>
              </a:defRPr>
            </a:lvl1pPr>
            <a:lvl2pPr marL="557213" indent="-214313" algn="l" defTabSz="342900" rtl="0" eaLnBrk="1" latinLnBrk="0" hangingPunct="1">
              <a:spcBef>
                <a:spcPct val="20000"/>
              </a:spcBef>
              <a:buFont typeface="Arial"/>
              <a:buChar char="–"/>
              <a:defRPr sz="2000" b="0" i="0" kern="1200">
                <a:solidFill>
                  <a:schemeClr val="tx1"/>
                </a:solidFill>
                <a:latin typeface="Arial" panose="020B0604020202020204" pitchFamily="34" charset="0"/>
                <a:ea typeface="+mn-ea"/>
                <a:cs typeface="Arial" panose="020B0604020202020204" pitchFamily="34" charset="0"/>
              </a:defRPr>
            </a:lvl2pPr>
            <a:lvl3pPr marL="857250" indent="-171450" algn="l" defTabSz="342900" rtl="0" eaLnBrk="1" latinLnBrk="0" hangingPunct="1">
              <a:spcBef>
                <a:spcPct val="20000"/>
              </a:spcBef>
              <a:buFont typeface="Arial"/>
              <a:buChar char="•"/>
              <a:defRPr sz="1600" b="0" i="0" kern="1200">
                <a:solidFill>
                  <a:schemeClr val="tx1"/>
                </a:solidFill>
                <a:latin typeface="Arial" panose="020B0604020202020204" pitchFamily="34" charset="0"/>
                <a:ea typeface="+mn-ea"/>
                <a:cs typeface="Arial" panose="020B0604020202020204" pitchFamily="34" charset="0"/>
              </a:defRPr>
            </a:lvl3pPr>
            <a:lvl4pPr marL="1200150" indent="-171450" algn="l" defTabSz="342900" rtl="0" eaLnBrk="1" latinLnBrk="0" hangingPunct="1">
              <a:spcBef>
                <a:spcPct val="20000"/>
              </a:spcBef>
              <a:buFont typeface="Arial"/>
              <a:buChar char="–"/>
              <a:defRPr sz="1400" b="0" i="0" kern="1200">
                <a:solidFill>
                  <a:schemeClr val="tx1"/>
                </a:solidFill>
                <a:latin typeface="Arial" panose="020B0604020202020204" pitchFamily="34" charset="0"/>
                <a:ea typeface="+mn-ea"/>
                <a:cs typeface="Arial" panose="020B0604020202020204" pitchFamily="34" charset="0"/>
              </a:defRPr>
            </a:lvl4pPr>
            <a:lvl5pPr marL="1543050" indent="-171450" algn="l" defTabSz="342900" rtl="0" eaLnBrk="1" latinLnBrk="0" hangingPunct="1">
              <a:spcBef>
                <a:spcPct val="20000"/>
              </a:spcBef>
              <a:buFont typeface="Arial"/>
              <a:buChar char="»"/>
              <a:defRPr sz="1400" b="0" i="0" kern="1200">
                <a:solidFill>
                  <a:schemeClr val="tx1"/>
                </a:solidFill>
                <a:latin typeface="Arial" panose="020B0604020202020204" pitchFamily="34" charset="0"/>
                <a:ea typeface="+mn-ea"/>
                <a:cs typeface="Arial" panose="020B0604020202020204"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lgn="ctr">
              <a:buNone/>
            </a:pPr>
            <a:r>
              <a:rPr lang="en-US" sz="1800" b="1" dirty="0">
                <a:solidFill>
                  <a:srgbClr val="2F3033"/>
                </a:solidFill>
              </a:rPr>
              <a:t>Fuel</a:t>
            </a:r>
          </a:p>
        </p:txBody>
      </p:sp>
      <p:sp>
        <p:nvSpPr>
          <p:cNvPr id="19" name="Text Placeholder 2">
            <a:extLst>
              <a:ext uri="{FF2B5EF4-FFF2-40B4-BE49-F238E27FC236}">
                <a16:creationId xmlns:a16="http://schemas.microsoft.com/office/drawing/2014/main" id="{14DF7580-B3FD-42FA-9D01-BCA8A82209C9}"/>
              </a:ext>
            </a:extLst>
          </p:cNvPr>
          <p:cNvSpPr txBox="1">
            <a:spLocks/>
          </p:cNvSpPr>
          <p:nvPr/>
        </p:nvSpPr>
        <p:spPr>
          <a:xfrm>
            <a:off x="4863554" y="2679081"/>
            <a:ext cx="1386990" cy="311796"/>
          </a:xfrm>
          <a:prstGeom prst="rect">
            <a:avLst/>
          </a:prstGeom>
        </p:spPr>
        <p:txBody>
          <a:bodyPr/>
          <a:lstStyle>
            <a:lvl1pPr marL="257175" indent="-257175" algn="l" defTabSz="342900" rtl="0" eaLnBrk="1" latinLnBrk="0" hangingPunct="1">
              <a:spcBef>
                <a:spcPct val="20000"/>
              </a:spcBef>
              <a:buFont typeface="Arial"/>
              <a:buChar char="•"/>
              <a:defRPr sz="2000" b="0" i="0" kern="1200">
                <a:solidFill>
                  <a:schemeClr val="tx1"/>
                </a:solidFill>
                <a:latin typeface="Arial" panose="020B0604020202020204" pitchFamily="34" charset="0"/>
                <a:ea typeface="+mn-ea"/>
                <a:cs typeface="Arial" panose="020B0604020202020204" pitchFamily="34" charset="0"/>
              </a:defRPr>
            </a:lvl1pPr>
            <a:lvl2pPr marL="557213" indent="-214313" algn="l" defTabSz="342900" rtl="0" eaLnBrk="1" latinLnBrk="0" hangingPunct="1">
              <a:spcBef>
                <a:spcPct val="20000"/>
              </a:spcBef>
              <a:buFont typeface="Arial"/>
              <a:buChar char="–"/>
              <a:defRPr sz="2000" b="0" i="0" kern="1200">
                <a:solidFill>
                  <a:schemeClr val="tx1"/>
                </a:solidFill>
                <a:latin typeface="Arial" panose="020B0604020202020204" pitchFamily="34" charset="0"/>
                <a:ea typeface="+mn-ea"/>
                <a:cs typeface="Arial" panose="020B0604020202020204" pitchFamily="34" charset="0"/>
              </a:defRPr>
            </a:lvl2pPr>
            <a:lvl3pPr marL="857250" indent="-171450" algn="l" defTabSz="342900" rtl="0" eaLnBrk="1" latinLnBrk="0" hangingPunct="1">
              <a:spcBef>
                <a:spcPct val="20000"/>
              </a:spcBef>
              <a:buFont typeface="Arial"/>
              <a:buChar char="•"/>
              <a:defRPr sz="1600" b="0" i="0" kern="1200">
                <a:solidFill>
                  <a:schemeClr val="tx1"/>
                </a:solidFill>
                <a:latin typeface="Arial" panose="020B0604020202020204" pitchFamily="34" charset="0"/>
                <a:ea typeface="+mn-ea"/>
                <a:cs typeface="Arial" panose="020B0604020202020204" pitchFamily="34" charset="0"/>
              </a:defRPr>
            </a:lvl3pPr>
            <a:lvl4pPr marL="1200150" indent="-171450" algn="l" defTabSz="342900" rtl="0" eaLnBrk="1" latinLnBrk="0" hangingPunct="1">
              <a:spcBef>
                <a:spcPct val="20000"/>
              </a:spcBef>
              <a:buFont typeface="Arial"/>
              <a:buChar char="–"/>
              <a:defRPr sz="1400" b="0" i="0" kern="1200">
                <a:solidFill>
                  <a:schemeClr val="tx1"/>
                </a:solidFill>
                <a:latin typeface="Arial" panose="020B0604020202020204" pitchFamily="34" charset="0"/>
                <a:ea typeface="+mn-ea"/>
                <a:cs typeface="Arial" panose="020B0604020202020204" pitchFamily="34" charset="0"/>
              </a:defRPr>
            </a:lvl4pPr>
            <a:lvl5pPr marL="1543050" indent="-171450" algn="l" defTabSz="342900" rtl="0" eaLnBrk="1" latinLnBrk="0" hangingPunct="1">
              <a:spcBef>
                <a:spcPct val="20000"/>
              </a:spcBef>
              <a:buFont typeface="Arial"/>
              <a:buChar char="»"/>
              <a:defRPr sz="1400" b="0" i="0" kern="1200">
                <a:solidFill>
                  <a:schemeClr val="tx1"/>
                </a:solidFill>
                <a:latin typeface="Arial" panose="020B0604020202020204" pitchFamily="34" charset="0"/>
                <a:ea typeface="+mn-ea"/>
                <a:cs typeface="Arial" panose="020B0604020202020204"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lgn="ctr">
              <a:buNone/>
            </a:pPr>
            <a:r>
              <a:rPr lang="en-US" sz="1800" b="1" dirty="0">
                <a:solidFill>
                  <a:srgbClr val="2F3033"/>
                </a:solidFill>
              </a:rPr>
              <a:t>Utilities</a:t>
            </a:r>
          </a:p>
        </p:txBody>
      </p:sp>
      <p:sp>
        <p:nvSpPr>
          <p:cNvPr id="20" name="Text Placeholder 2">
            <a:extLst>
              <a:ext uri="{FF2B5EF4-FFF2-40B4-BE49-F238E27FC236}">
                <a16:creationId xmlns:a16="http://schemas.microsoft.com/office/drawing/2014/main" id="{D87F2241-8AF9-42B7-9941-C64E84819F6F}"/>
              </a:ext>
            </a:extLst>
          </p:cNvPr>
          <p:cNvSpPr txBox="1">
            <a:spLocks/>
          </p:cNvSpPr>
          <p:nvPr/>
        </p:nvSpPr>
        <p:spPr>
          <a:xfrm>
            <a:off x="6660403" y="2679081"/>
            <a:ext cx="1762836" cy="311796"/>
          </a:xfrm>
          <a:prstGeom prst="rect">
            <a:avLst/>
          </a:prstGeom>
        </p:spPr>
        <p:txBody>
          <a:bodyPr/>
          <a:lstStyle>
            <a:lvl1pPr marL="257175" indent="-257175" algn="l" defTabSz="342900" rtl="0" eaLnBrk="1" latinLnBrk="0" hangingPunct="1">
              <a:spcBef>
                <a:spcPct val="20000"/>
              </a:spcBef>
              <a:buFont typeface="Arial"/>
              <a:buChar char="•"/>
              <a:defRPr sz="2000" b="0" i="0" kern="1200">
                <a:solidFill>
                  <a:schemeClr val="tx1"/>
                </a:solidFill>
                <a:latin typeface="Arial" panose="020B0604020202020204" pitchFamily="34" charset="0"/>
                <a:ea typeface="+mn-ea"/>
                <a:cs typeface="Arial" panose="020B0604020202020204" pitchFamily="34" charset="0"/>
              </a:defRPr>
            </a:lvl1pPr>
            <a:lvl2pPr marL="557213" indent="-214313" algn="l" defTabSz="342900" rtl="0" eaLnBrk="1" latinLnBrk="0" hangingPunct="1">
              <a:spcBef>
                <a:spcPct val="20000"/>
              </a:spcBef>
              <a:buFont typeface="Arial"/>
              <a:buChar char="–"/>
              <a:defRPr sz="2000" b="0" i="0" kern="1200">
                <a:solidFill>
                  <a:schemeClr val="tx1"/>
                </a:solidFill>
                <a:latin typeface="Arial" panose="020B0604020202020204" pitchFamily="34" charset="0"/>
                <a:ea typeface="+mn-ea"/>
                <a:cs typeface="Arial" panose="020B0604020202020204" pitchFamily="34" charset="0"/>
              </a:defRPr>
            </a:lvl2pPr>
            <a:lvl3pPr marL="857250" indent="-171450" algn="l" defTabSz="342900" rtl="0" eaLnBrk="1" latinLnBrk="0" hangingPunct="1">
              <a:spcBef>
                <a:spcPct val="20000"/>
              </a:spcBef>
              <a:buFont typeface="Arial"/>
              <a:buChar char="•"/>
              <a:defRPr sz="1600" b="0" i="0" kern="1200">
                <a:solidFill>
                  <a:schemeClr val="tx1"/>
                </a:solidFill>
                <a:latin typeface="Arial" panose="020B0604020202020204" pitchFamily="34" charset="0"/>
                <a:ea typeface="+mn-ea"/>
                <a:cs typeface="Arial" panose="020B0604020202020204" pitchFamily="34" charset="0"/>
              </a:defRPr>
            </a:lvl3pPr>
            <a:lvl4pPr marL="1200150" indent="-171450" algn="l" defTabSz="342900" rtl="0" eaLnBrk="1" latinLnBrk="0" hangingPunct="1">
              <a:spcBef>
                <a:spcPct val="20000"/>
              </a:spcBef>
              <a:buFont typeface="Arial"/>
              <a:buChar char="–"/>
              <a:defRPr sz="1400" b="0" i="0" kern="1200">
                <a:solidFill>
                  <a:schemeClr val="tx1"/>
                </a:solidFill>
                <a:latin typeface="Arial" panose="020B0604020202020204" pitchFamily="34" charset="0"/>
                <a:ea typeface="+mn-ea"/>
                <a:cs typeface="Arial" panose="020B0604020202020204" pitchFamily="34" charset="0"/>
              </a:defRPr>
            </a:lvl4pPr>
            <a:lvl5pPr marL="1543050" indent="-171450" algn="l" defTabSz="342900" rtl="0" eaLnBrk="1" latinLnBrk="0" hangingPunct="1">
              <a:spcBef>
                <a:spcPct val="20000"/>
              </a:spcBef>
              <a:buFont typeface="Arial"/>
              <a:buChar char="»"/>
              <a:defRPr sz="1400" b="0" i="0" kern="1200">
                <a:solidFill>
                  <a:schemeClr val="tx1"/>
                </a:solidFill>
                <a:latin typeface="Arial" panose="020B0604020202020204" pitchFamily="34" charset="0"/>
                <a:ea typeface="+mn-ea"/>
                <a:cs typeface="Arial" panose="020B0604020202020204"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lgn="ctr">
              <a:buNone/>
            </a:pPr>
            <a:r>
              <a:rPr lang="en-US" sz="1800" b="1" dirty="0">
                <a:solidFill>
                  <a:srgbClr val="2F3033"/>
                </a:solidFill>
              </a:rPr>
              <a:t>Healthcare</a:t>
            </a:r>
          </a:p>
        </p:txBody>
      </p:sp>
      <p:sp>
        <p:nvSpPr>
          <p:cNvPr id="21" name="Text Placeholder 2">
            <a:extLst>
              <a:ext uri="{FF2B5EF4-FFF2-40B4-BE49-F238E27FC236}">
                <a16:creationId xmlns:a16="http://schemas.microsoft.com/office/drawing/2014/main" id="{6B9E89FC-1AE1-4B87-B3A6-14C66DC13C29}"/>
              </a:ext>
            </a:extLst>
          </p:cNvPr>
          <p:cNvSpPr txBox="1">
            <a:spLocks/>
          </p:cNvSpPr>
          <p:nvPr/>
        </p:nvSpPr>
        <p:spPr>
          <a:xfrm>
            <a:off x="2938395" y="3040998"/>
            <a:ext cx="1395449" cy="436306"/>
          </a:xfrm>
          <a:prstGeom prst="rect">
            <a:avLst/>
          </a:prstGeom>
        </p:spPr>
        <p:txBody>
          <a:bodyPr anchor="ctr"/>
          <a:lstStyle>
            <a:lvl1pPr marL="257175" indent="-257175" algn="l" defTabSz="342900" rtl="0" eaLnBrk="1" latinLnBrk="0" hangingPunct="1">
              <a:spcBef>
                <a:spcPct val="20000"/>
              </a:spcBef>
              <a:buFont typeface="Arial"/>
              <a:buChar char="•"/>
              <a:defRPr sz="2000" b="0" i="0" kern="1200">
                <a:solidFill>
                  <a:schemeClr val="tx1"/>
                </a:solidFill>
                <a:latin typeface="Arial" panose="020B0604020202020204" pitchFamily="34" charset="0"/>
                <a:ea typeface="+mn-ea"/>
                <a:cs typeface="Arial" panose="020B0604020202020204" pitchFamily="34" charset="0"/>
              </a:defRPr>
            </a:lvl1pPr>
            <a:lvl2pPr marL="557213" indent="-214313" algn="l" defTabSz="342900" rtl="0" eaLnBrk="1" latinLnBrk="0" hangingPunct="1">
              <a:spcBef>
                <a:spcPct val="20000"/>
              </a:spcBef>
              <a:buFont typeface="Arial"/>
              <a:buChar char="–"/>
              <a:defRPr sz="2000" b="0" i="0" kern="1200">
                <a:solidFill>
                  <a:schemeClr val="tx1"/>
                </a:solidFill>
                <a:latin typeface="Arial" panose="020B0604020202020204" pitchFamily="34" charset="0"/>
                <a:ea typeface="+mn-ea"/>
                <a:cs typeface="Arial" panose="020B0604020202020204" pitchFamily="34" charset="0"/>
              </a:defRPr>
            </a:lvl2pPr>
            <a:lvl3pPr marL="857250" indent="-171450" algn="l" defTabSz="342900" rtl="0" eaLnBrk="1" latinLnBrk="0" hangingPunct="1">
              <a:spcBef>
                <a:spcPct val="20000"/>
              </a:spcBef>
              <a:buFont typeface="Arial"/>
              <a:buChar char="•"/>
              <a:defRPr sz="1600" b="0" i="0" kern="1200">
                <a:solidFill>
                  <a:schemeClr val="tx1"/>
                </a:solidFill>
                <a:latin typeface="Arial" panose="020B0604020202020204" pitchFamily="34" charset="0"/>
                <a:ea typeface="+mn-ea"/>
                <a:cs typeface="Arial" panose="020B0604020202020204" pitchFamily="34" charset="0"/>
              </a:defRPr>
            </a:lvl3pPr>
            <a:lvl4pPr marL="1200150" indent="-171450" algn="l" defTabSz="342900" rtl="0" eaLnBrk="1" latinLnBrk="0" hangingPunct="1">
              <a:spcBef>
                <a:spcPct val="20000"/>
              </a:spcBef>
              <a:buFont typeface="Arial"/>
              <a:buChar char="–"/>
              <a:defRPr sz="1400" b="0" i="0" kern="1200">
                <a:solidFill>
                  <a:schemeClr val="tx1"/>
                </a:solidFill>
                <a:latin typeface="Arial" panose="020B0604020202020204" pitchFamily="34" charset="0"/>
                <a:ea typeface="+mn-ea"/>
                <a:cs typeface="Arial" panose="020B0604020202020204" pitchFamily="34" charset="0"/>
              </a:defRPr>
            </a:lvl4pPr>
            <a:lvl5pPr marL="1543050" indent="-171450" algn="l" defTabSz="342900" rtl="0" eaLnBrk="1" latinLnBrk="0" hangingPunct="1">
              <a:spcBef>
                <a:spcPct val="20000"/>
              </a:spcBef>
              <a:buFont typeface="Arial"/>
              <a:buChar char="»"/>
              <a:defRPr sz="1400" b="0" i="0" kern="1200">
                <a:solidFill>
                  <a:schemeClr val="tx1"/>
                </a:solidFill>
                <a:latin typeface="Arial" panose="020B0604020202020204" pitchFamily="34" charset="0"/>
                <a:ea typeface="+mn-ea"/>
                <a:cs typeface="Arial" panose="020B0604020202020204"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lgn="ctr">
              <a:buNone/>
            </a:pPr>
            <a:r>
              <a:rPr lang="en-US" sz="2700" dirty="0">
                <a:solidFill>
                  <a:srgbClr val="FB9334"/>
                </a:solidFill>
              </a:rPr>
              <a:t>+180%</a:t>
            </a:r>
          </a:p>
        </p:txBody>
      </p:sp>
      <p:sp>
        <p:nvSpPr>
          <p:cNvPr id="22" name="Text Placeholder 2">
            <a:extLst>
              <a:ext uri="{FF2B5EF4-FFF2-40B4-BE49-F238E27FC236}">
                <a16:creationId xmlns:a16="http://schemas.microsoft.com/office/drawing/2014/main" id="{6B8057B6-4391-4F39-8784-FB303EA7885A}"/>
              </a:ext>
            </a:extLst>
          </p:cNvPr>
          <p:cNvSpPr txBox="1">
            <a:spLocks/>
          </p:cNvSpPr>
          <p:nvPr/>
        </p:nvSpPr>
        <p:spPr>
          <a:xfrm>
            <a:off x="919127" y="3051623"/>
            <a:ext cx="1395449" cy="436306"/>
          </a:xfrm>
          <a:prstGeom prst="rect">
            <a:avLst/>
          </a:prstGeom>
        </p:spPr>
        <p:txBody>
          <a:bodyPr anchor="ctr"/>
          <a:lstStyle>
            <a:lvl1pPr marL="257175" indent="-257175" algn="l" defTabSz="342900" rtl="0" eaLnBrk="1" latinLnBrk="0" hangingPunct="1">
              <a:spcBef>
                <a:spcPct val="20000"/>
              </a:spcBef>
              <a:buFont typeface="Arial"/>
              <a:buChar char="•"/>
              <a:defRPr sz="2000" b="0" i="0" kern="1200">
                <a:solidFill>
                  <a:schemeClr val="tx1"/>
                </a:solidFill>
                <a:latin typeface="Arial" panose="020B0604020202020204" pitchFamily="34" charset="0"/>
                <a:ea typeface="+mn-ea"/>
                <a:cs typeface="Arial" panose="020B0604020202020204" pitchFamily="34" charset="0"/>
              </a:defRPr>
            </a:lvl1pPr>
            <a:lvl2pPr marL="557213" indent="-214313" algn="l" defTabSz="342900" rtl="0" eaLnBrk="1" latinLnBrk="0" hangingPunct="1">
              <a:spcBef>
                <a:spcPct val="20000"/>
              </a:spcBef>
              <a:buFont typeface="Arial"/>
              <a:buChar char="–"/>
              <a:defRPr sz="2000" b="0" i="0" kern="1200">
                <a:solidFill>
                  <a:schemeClr val="tx1"/>
                </a:solidFill>
                <a:latin typeface="Arial" panose="020B0604020202020204" pitchFamily="34" charset="0"/>
                <a:ea typeface="+mn-ea"/>
                <a:cs typeface="Arial" panose="020B0604020202020204" pitchFamily="34" charset="0"/>
              </a:defRPr>
            </a:lvl2pPr>
            <a:lvl3pPr marL="857250" indent="-171450" algn="l" defTabSz="342900" rtl="0" eaLnBrk="1" latinLnBrk="0" hangingPunct="1">
              <a:spcBef>
                <a:spcPct val="20000"/>
              </a:spcBef>
              <a:buFont typeface="Arial"/>
              <a:buChar char="•"/>
              <a:defRPr sz="1600" b="0" i="0" kern="1200">
                <a:solidFill>
                  <a:schemeClr val="tx1"/>
                </a:solidFill>
                <a:latin typeface="Arial" panose="020B0604020202020204" pitchFamily="34" charset="0"/>
                <a:ea typeface="+mn-ea"/>
                <a:cs typeface="Arial" panose="020B0604020202020204" pitchFamily="34" charset="0"/>
              </a:defRPr>
            </a:lvl3pPr>
            <a:lvl4pPr marL="1200150" indent="-171450" algn="l" defTabSz="342900" rtl="0" eaLnBrk="1" latinLnBrk="0" hangingPunct="1">
              <a:spcBef>
                <a:spcPct val="20000"/>
              </a:spcBef>
              <a:buFont typeface="Arial"/>
              <a:buChar char="–"/>
              <a:defRPr sz="1400" b="0" i="0" kern="1200">
                <a:solidFill>
                  <a:schemeClr val="tx1"/>
                </a:solidFill>
                <a:latin typeface="Arial" panose="020B0604020202020204" pitchFamily="34" charset="0"/>
                <a:ea typeface="+mn-ea"/>
                <a:cs typeface="Arial" panose="020B0604020202020204" pitchFamily="34" charset="0"/>
              </a:defRPr>
            </a:lvl4pPr>
            <a:lvl5pPr marL="1543050" indent="-171450" algn="l" defTabSz="342900" rtl="0" eaLnBrk="1" latinLnBrk="0" hangingPunct="1">
              <a:spcBef>
                <a:spcPct val="20000"/>
              </a:spcBef>
              <a:buFont typeface="Arial"/>
              <a:buChar char="»"/>
              <a:defRPr sz="1400" b="0" i="0" kern="1200">
                <a:solidFill>
                  <a:schemeClr val="tx1"/>
                </a:solidFill>
                <a:latin typeface="Arial" panose="020B0604020202020204" pitchFamily="34" charset="0"/>
                <a:ea typeface="+mn-ea"/>
                <a:cs typeface="Arial" panose="020B0604020202020204"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lgn="ctr">
              <a:buNone/>
            </a:pPr>
            <a:r>
              <a:rPr lang="en-US" sz="2700" dirty="0">
                <a:solidFill>
                  <a:srgbClr val="FF6642"/>
                </a:solidFill>
              </a:rPr>
              <a:t>+310%</a:t>
            </a:r>
          </a:p>
        </p:txBody>
      </p:sp>
      <p:sp>
        <p:nvSpPr>
          <p:cNvPr id="23" name="Text Placeholder 2">
            <a:extLst>
              <a:ext uri="{FF2B5EF4-FFF2-40B4-BE49-F238E27FC236}">
                <a16:creationId xmlns:a16="http://schemas.microsoft.com/office/drawing/2014/main" id="{46573672-B6C3-4BAB-AFAA-819FACB1B217}"/>
              </a:ext>
            </a:extLst>
          </p:cNvPr>
          <p:cNvSpPr txBox="1">
            <a:spLocks/>
          </p:cNvSpPr>
          <p:nvPr/>
        </p:nvSpPr>
        <p:spPr>
          <a:xfrm>
            <a:off x="4863554" y="3064450"/>
            <a:ext cx="1395449" cy="436306"/>
          </a:xfrm>
          <a:prstGeom prst="rect">
            <a:avLst/>
          </a:prstGeom>
        </p:spPr>
        <p:txBody>
          <a:bodyPr anchor="ctr"/>
          <a:lstStyle>
            <a:lvl1pPr marL="257175" indent="-257175" algn="l" defTabSz="342900" rtl="0" eaLnBrk="1" latinLnBrk="0" hangingPunct="1">
              <a:spcBef>
                <a:spcPct val="20000"/>
              </a:spcBef>
              <a:buFont typeface="Arial"/>
              <a:buChar char="•"/>
              <a:defRPr sz="2000" b="0" i="0" kern="1200">
                <a:solidFill>
                  <a:schemeClr val="tx1"/>
                </a:solidFill>
                <a:latin typeface="Arial" panose="020B0604020202020204" pitchFamily="34" charset="0"/>
                <a:ea typeface="+mn-ea"/>
                <a:cs typeface="Arial" panose="020B0604020202020204" pitchFamily="34" charset="0"/>
              </a:defRPr>
            </a:lvl1pPr>
            <a:lvl2pPr marL="557213" indent="-214313" algn="l" defTabSz="342900" rtl="0" eaLnBrk="1" latinLnBrk="0" hangingPunct="1">
              <a:spcBef>
                <a:spcPct val="20000"/>
              </a:spcBef>
              <a:buFont typeface="Arial"/>
              <a:buChar char="–"/>
              <a:defRPr sz="2000" b="0" i="0" kern="1200">
                <a:solidFill>
                  <a:schemeClr val="tx1"/>
                </a:solidFill>
                <a:latin typeface="Arial" panose="020B0604020202020204" pitchFamily="34" charset="0"/>
                <a:ea typeface="+mn-ea"/>
                <a:cs typeface="Arial" panose="020B0604020202020204" pitchFamily="34" charset="0"/>
              </a:defRPr>
            </a:lvl2pPr>
            <a:lvl3pPr marL="857250" indent="-171450" algn="l" defTabSz="342900" rtl="0" eaLnBrk="1" latinLnBrk="0" hangingPunct="1">
              <a:spcBef>
                <a:spcPct val="20000"/>
              </a:spcBef>
              <a:buFont typeface="Arial"/>
              <a:buChar char="•"/>
              <a:defRPr sz="1600" b="0" i="0" kern="1200">
                <a:solidFill>
                  <a:schemeClr val="tx1"/>
                </a:solidFill>
                <a:latin typeface="Arial" panose="020B0604020202020204" pitchFamily="34" charset="0"/>
                <a:ea typeface="+mn-ea"/>
                <a:cs typeface="Arial" panose="020B0604020202020204" pitchFamily="34" charset="0"/>
              </a:defRPr>
            </a:lvl3pPr>
            <a:lvl4pPr marL="1200150" indent="-171450" algn="l" defTabSz="342900" rtl="0" eaLnBrk="1" latinLnBrk="0" hangingPunct="1">
              <a:spcBef>
                <a:spcPct val="20000"/>
              </a:spcBef>
              <a:buFont typeface="Arial"/>
              <a:buChar char="–"/>
              <a:defRPr sz="1400" b="0" i="0" kern="1200">
                <a:solidFill>
                  <a:schemeClr val="tx1"/>
                </a:solidFill>
                <a:latin typeface="Arial" panose="020B0604020202020204" pitchFamily="34" charset="0"/>
                <a:ea typeface="+mn-ea"/>
                <a:cs typeface="Arial" panose="020B0604020202020204" pitchFamily="34" charset="0"/>
              </a:defRPr>
            </a:lvl4pPr>
            <a:lvl5pPr marL="1543050" indent="-171450" algn="l" defTabSz="342900" rtl="0" eaLnBrk="1" latinLnBrk="0" hangingPunct="1">
              <a:spcBef>
                <a:spcPct val="20000"/>
              </a:spcBef>
              <a:buFont typeface="Arial"/>
              <a:buChar char="»"/>
              <a:defRPr sz="1400" b="0" i="0" kern="1200">
                <a:solidFill>
                  <a:schemeClr val="tx1"/>
                </a:solidFill>
                <a:latin typeface="Arial" panose="020B0604020202020204" pitchFamily="34" charset="0"/>
                <a:ea typeface="+mn-ea"/>
                <a:cs typeface="Arial" panose="020B0604020202020204"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lgn="ctr">
              <a:buNone/>
            </a:pPr>
            <a:r>
              <a:rPr lang="en-US" sz="2700" dirty="0">
                <a:solidFill>
                  <a:srgbClr val="2CBDFF"/>
                </a:solidFill>
              </a:rPr>
              <a:t>+318%</a:t>
            </a:r>
          </a:p>
        </p:txBody>
      </p:sp>
      <p:sp>
        <p:nvSpPr>
          <p:cNvPr id="24" name="Text Placeholder 2">
            <a:extLst>
              <a:ext uri="{FF2B5EF4-FFF2-40B4-BE49-F238E27FC236}">
                <a16:creationId xmlns:a16="http://schemas.microsoft.com/office/drawing/2014/main" id="{0B3C3E7A-E63D-4446-868A-3E00476D3EFE}"/>
              </a:ext>
            </a:extLst>
          </p:cNvPr>
          <p:cNvSpPr txBox="1">
            <a:spLocks/>
          </p:cNvSpPr>
          <p:nvPr/>
        </p:nvSpPr>
        <p:spPr>
          <a:xfrm>
            <a:off x="6844096" y="3051623"/>
            <a:ext cx="1395449" cy="436306"/>
          </a:xfrm>
          <a:prstGeom prst="rect">
            <a:avLst/>
          </a:prstGeom>
        </p:spPr>
        <p:txBody>
          <a:bodyPr anchor="ctr"/>
          <a:lstStyle>
            <a:lvl1pPr marL="257175" indent="-257175" algn="l" defTabSz="342900" rtl="0" eaLnBrk="1" latinLnBrk="0" hangingPunct="1">
              <a:spcBef>
                <a:spcPct val="20000"/>
              </a:spcBef>
              <a:buFont typeface="Arial"/>
              <a:buChar char="•"/>
              <a:defRPr sz="2000" b="0" i="0" kern="1200">
                <a:solidFill>
                  <a:schemeClr val="tx1"/>
                </a:solidFill>
                <a:latin typeface="Arial" panose="020B0604020202020204" pitchFamily="34" charset="0"/>
                <a:ea typeface="+mn-ea"/>
                <a:cs typeface="Arial" panose="020B0604020202020204" pitchFamily="34" charset="0"/>
              </a:defRPr>
            </a:lvl1pPr>
            <a:lvl2pPr marL="557213" indent="-214313" algn="l" defTabSz="342900" rtl="0" eaLnBrk="1" latinLnBrk="0" hangingPunct="1">
              <a:spcBef>
                <a:spcPct val="20000"/>
              </a:spcBef>
              <a:buFont typeface="Arial"/>
              <a:buChar char="–"/>
              <a:defRPr sz="2000" b="0" i="0" kern="1200">
                <a:solidFill>
                  <a:schemeClr val="tx1"/>
                </a:solidFill>
                <a:latin typeface="Arial" panose="020B0604020202020204" pitchFamily="34" charset="0"/>
                <a:ea typeface="+mn-ea"/>
                <a:cs typeface="Arial" panose="020B0604020202020204" pitchFamily="34" charset="0"/>
              </a:defRPr>
            </a:lvl2pPr>
            <a:lvl3pPr marL="857250" indent="-171450" algn="l" defTabSz="342900" rtl="0" eaLnBrk="1" latinLnBrk="0" hangingPunct="1">
              <a:spcBef>
                <a:spcPct val="20000"/>
              </a:spcBef>
              <a:buFont typeface="Arial"/>
              <a:buChar char="•"/>
              <a:defRPr sz="1600" b="0" i="0" kern="1200">
                <a:solidFill>
                  <a:schemeClr val="tx1"/>
                </a:solidFill>
                <a:latin typeface="Arial" panose="020B0604020202020204" pitchFamily="34" charset="0"/>
                <a:ea typeface="+mn-ea"/>
                <a:cs typeface="Arial" panose="020B0604020202020204" pitchFamily="34" charset="0"/>
              </a:defRPr>
            </a:lvl3pPr>
            <a:lvl4pPr marL="1200150" indent="-171450" algn="l" defTabSz="342900" rtl="0" eaLnBrk="1" latinLnBrk="0" hangingPunct="1">
              <a:spcBef>
                <a:spcPct val="20000"/>
              </a:spcBef>
              <a:buFont typeface="Arial"/>
              <a:buChar char="–"/>
              <a:defRPr sz="1400" b="0" i="0" kern="1200">
                <a:solidFill>
                  <a:schemeClr val="tx1"/>
                </a:solidFill>
                <a:latin typeface="Arial" panose="020B0604020202020204" pitchFamily="34" charset="0"/>
                <a:ea typeface="+mn-ea"/>
                <a:cs typeface="Arial" panose="020B0604020202020204" pitchFamily="34" charset="0"/>
              </a:defRPr>
            </a:lvl4pPr>
            <a:lvl5pPr marL="1543050" indent="-171450" algn="l" defTabSz="342900" rtl="0" eaLnBrk="1" latinLnBrk="0" hangingPunct="1">
              <a:spcBef>
                <a:spcPct val="20000"/>
              </a:spcBef>
              <a:buFont typeface="Arial"/>
              <a:buChar char="»"/>
              <a:defRPr sz="1400" b="0" i="0" kern="1200">
                <a:solidFill>
                  <a:schemeClr val="tx1"/>
                </a:solidFill>
                <a:latin typeface="Arial" panose="020B0604020202020204" pitchFamily="34" charset="0"/>
                <a:ea typeface="+mn-ea"/>
                <a:cs typeface="Arial" panose="020B0604020202020204"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lgn="ctr">
              <a:buNone/>
            </a:pPr>
            <a:r>
              <a:rPr lang="en-US" sz="2700" dirty="0">
                <a:solidFill>
                  <a:srgbClr val="D296C7"/>
                </a:solidFill>
              </a:rPr>
              <a:t>+313%</a:t>
            </a:r>
          </a:p>
        </p:txBody>
      </p:sp>
      <p:sp>
        <p:nvSpPr>
          <p:cNvPr id="26" name="Text Placeholder 2">
            <a:extLst>
              <a:ext uri="{FF2B5EF4-FFF2-40B4-BE49-F238E27FC236}">
                <a16:creationId xmlns:a16="http://schemas.microsoft.com/office/drawing/2014/main" id="{D352F1BB-73BA-4813-AECD-AE1229A38474}"/>
              </a:ext>
            </a:extLst>
          </p:cNvPr>
          <p:cNvSpPr txBox="1">
            <a:spLocks/>
          </p:cNvSpPr>
          <p:nvPr/>
        </p:nvSpPr>
        <p:spPr>
          <a:xfrm>
            <a:off x="268885" y="765447"/>
            <a:ext cx="3090071" cy="311796"/>
          </a:xfrm>
          <a:prstGeom prst="rect">
            <a:avLst/>
          </a:prstGeom>
        </p:spPr>
        <p:txBody>
          <a:bodyPr anchor="ctr"/>
          <a:lstStyle>
            <a:lvl1pPr marL="257175" indent="-257175" algn="l" defTabSz="342900" rtl="0" eaLnBrk="1" latinLnBrk="0" hangingPunct="1">
              <a:spcBef>
                <a:spcPct val="20000"/>
              </a:spcBef>
              <a:buFont typeface="Arial"/>
              <a:buChar char="•"/>
              <a:defRPr sz="2000" b="0" i="0" kern="1200">
                <a:solidFill>
                  <a:schemeClr val="tx1"/>
                </a:solidFill>
                <a:latin typeface="Arial" panose="020B0604020202020204" pitchFamily="34" charset="0"/>
                <a:ea typeface="+mn-ea"/>
                <a:cs typeface="Arial" panose="020B0604020202020204" pitchFamily="34" charset="0"/>
              </a:defRPr>
            </a:lvl1pPr>
            <a:lvl2pPr marL="557213" indent="-214313" algn="l" defTabSz="342900" rtl="0" eaLnBrk="1" latinLnBrk="0" hangingPunct="1">
              <a:spcBef>
                <a:spcPct val="20000"/>
              </a:spcBef>
              <a:buFont typeface="Arial"/>
              <a:buChar char="–"/>
              <a:defRPr sz="2000" b="0" i="0" kern="1200">
                <a:solidFill>
                  <a:schemeClr val="tx1"/>
                </a:solidFill>
                <a:latin typeface="Arial" panose="020B0604020202020204" pitchFamily="34" charset="0"/>
                <a:ea typeface="+mn-ea"/>
                <a:cs typeface="Arial" panose="020B0604020202020204" pitchFamily="34" charset="0"/>
              </a:defRPr>
            </a:lvl2pPr>
            <a:lvl3pPr marL="857250" indent="-171450" algn="l" defTabSz="342900" rtl="0" eaLnBrk="1" latinLnBrk="0" hangingPunct="1">
              <a:spcBef>
                <a:spcPct val="20000"/>
              </a:spcBef>
              <a:buFont typeface="Arial"/>
              <a:buChar char="•"/>
              <a:defRPr sz="1600" b="0" i="0" kern="1200">
                <a:solidFill>
                  <a:schemeClr val="tx1"/>
                </a:solidFill>
                <a:latin typeface="Arial" panose="020B0604020202020204" pitchFamily="34" charset="0"/>
                <a:ea typeface="+mn-ea"/>
                <a:cs typeface="Arial" panose="020B0604020202020204" pitchFamily="34" charset="0"/>
              </a:defRPr>
            </a:lvl3pPr>
            <a:lvl4pPr marL="1200150" indent="-171450" algn="l" defTabSz="342900" rtl="0" eaLnBrk="1" latinLnBrk="0" hangingPunct="1">
              <a:spcBef>
                <a:spcPct val="20000"/>
              </a:spcBef>
              <a:buFont typeface="Arial"/>
              <a:buChar char="–"/>
              <a:defRPr sz="1400" b="0" i="0" kern="1200">
                <a:solidFill>
                  <a:schemeClr val="tx1"/>
                </a:solidFill>
                <a:latin typeface="Arial" panose="020B0604020202020204" pitchFamily="34" charset="0"/>
                <a:ea typeface="+mn-ea"/>
                <a:cs typeface="Arial" panose="020B0604020202020204" pitchFamily="34" charset="0"/>
              </a:defRPr>
            </a:lvl4pPr>
            <a:lvl5pPr marL="1543050" indent="-171450" algn="l" defTabSz="342900" rtl="0" eaLnBrk="1" latinLnBrk="0" hangingPunct="1">
              <a:spcBef>
                <a:spcPct val="20000"/>
              </a:spcBef>
              <a:buFont typeface="Arial"/>
              <a:buChar char="»"/>
              <a:defRPr sz="1400" b="0" i="0" kern="1200">
                <a:solidFill>
                  <a:schemeClr val="tx1"/>
                </a:solidFill>
                <a:latin typeface="Arial" panose="020B0604020202020204" pitchFamily="34" charset="0"/>
                <a:ea typeface="+mn-ea"/>
                <a:cs typeface="Arial" panose="020B0604020202020204"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None/>
            </a:pPr>
            <a:r>
              <a:rPr lang="en-US" sz="1500" dirty="0">
                <a:solidFill>
                  <a:schemeClr val="tx1">
                    <a:lumMod val="75000"/>
                    <a:lumOff val="25000"/>
                  </a:schemeClr>
                </a:solidFill>
              </a:rPr>
              <a:t>Prices over the past 25 years:</a:t>
            </a:r>
          </a:p>
        </p:txBody>
      </p:sp>
    </p:spTree>
    <p:extLst>
      <p:ext uri="{BB962C8B-B14F-4D97-AF65-F5344CB8AC3E}">
        <p14:creationId xmlns:p14="http://schemas.microsoft.com/office/powerpoint/2010/main" val="4211787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98DF3C81-0170-4261-B0F2-4FA5AD1D300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44242" y="1396731"/>
            <a:ext cx="1231831" cy="2073300"/>
          </a:xfrm>
          <a:prstGeom prst="rect">
            <a:avLst/>
          </a:prstGeom>
        </p:spPr>
      </p:pic>
      <p:sp>
        <p:nvSpPr>
          <p:cNvPr id="2" name="Title 1"/>
          <p:cNvSpPr>
            <a:spLocks noGrp="1"/>
          </p:cNvSpPr>
          <p:nvPr>
            <p:ph type="title"/>
          </p:nvPr>
        </p:nvSpPr>
        <p:spPr/>
        <p:txBody>
          <a:bodyPr/>
          <a:lstStyle/>
          <a:p>
            <a:r>
              <a:rPr lang="en-US" dirty="0"/>
              <a:t>How is investment risk different?</a:t>
            </a:r>
          </a:p>
        </p:txBody>
      </p:sp>
      <p:sp>
        <p:nvSpPr>
          <p:cNvPr id="3" name="Text Placeholder 2"/>
          <p:cNvSpPr>
            <a:spLocks noGrp="1"/>
          </p:cNvSpPr>
          <p:nvPr>
            <p:ph type="body" sz="quarter" idx="10"/>
          </p:nvPr>
        </p:nvSpPr>
        <p:spPr>
          <a:xfrm>
            <a:off x="267691" y="877023"/>
            <a:ext cx="8560918" cy="403110"/>
          </a:xfrm>
        </p:spPr>
        <p:txBody>
          <a:bodyPr/>
          <a:lstStyle/>
          <a:p>
            <a:pPr marL="0" indent="0">
              <a:spcBef>
                <a:spcPts val="500"/>
              </a:spcBef>
              <a:buNone/>
            </a:pPr>
            <a:r>
              <a:rPr lang="en-US" sz="1600" dirty="0"/>
              <a:t>In your next stage, managing investment risk may be more important than it was before.</a:t>
            </a:r>
            <a:endParaRPr lang="en-US" dirty="0"/>
          </a:p>
        </p:txBody>
      </p:sp>
      <p:sp>
        <p:nvSpPr>
          <p:cNvPr id="6" name="Rectangle 5">
            <a:extLst>
              <a:ext uri="{FF2B5EF4-FFF2-40B4-BE49-F238E27FC236}">
                <a16:creationId xmlns:a16="http://schemas.microsoft.com/office/drawing/2014/main" id="{AE14BC7D-FD71-4125-B243-770BEFF4BC9E}"/>
              </a:ext>
            </a:extLst>
          </p:cNvPr>
          <p:cNvSpPr/>
          <p:nvPr/>
        </p:nvSpPr>
        <p:spPr>
          <a:xfrm>
            <a:off x="499145" y="3475032"/>
            <a:ext cx="3653406" cy="1077218"/>
          </a:xfrm>
          <a:prstGeom prst="rect">
            <a:avLst/>
          </a:prstGeom>
        </p:spPr>
        <p:txBody>
          <a:bodyPr wrap="square">
            <a:spAutoFit/>
          </a:bodyPr>
          <a:lstStyle/>
          <a:p>
            <a:pPr algn="ctr"/>
            <a:r>
              <a:rPr lang="en-US" sz="1600" dirty="0">
                <a:latin typeface="Arial" panose="020B0604020202020204" pitchFamily="34" charset="0"/>
                <a:cs typeface="Arial" panose="020B0604020202020204" pitchFamily="34" charset="0"/>
              </a:rPr>
              <a:t>In our prime earning years, we have the means to replenish savings if we experience investment losses. In your next stage, that might not be possible.  </a:t>
            </a:r>
          </a:p>
        </p:txBody>
      </p:sp>
      <p:sp>
        <p:nvSpPr>
          <p:cNvPr id="9" name="Rectangle 8">
            <a:extLst>
              <a:ext uri="{FF2B5EF4-FFF2-40B4-BE49-F238E27FC236}">
                <a16:creationId xmlns:a16="http://schemas.microsoft.com/office/drawing/2014/main" id="{A5BE518C-2601-44A5-8AC6-800F25B2BCBE}"/>
              </a:ext>
            </a:extLst>
          </p:cNvPr>
          <p:cNvSpPr/>
          <p:nvPr/>
        </p:nvSpPr>
        <p:spPr>
          <a:xfrm>
            <a:off x="4668473" y="3470031"/>
            <a:ext cx="4299358" cy="1077218"/>
          </a:xfrm>
          <a:prstGeom prst="rect">
            <a:avLst/>
          </a:prstGeom>
        </p:spPr>
        <p:txBody>
          <a:bodyPr wrap="square">
            <a:spAutoFit/>
          </a:bodyPr>
          <a:lstStyle/>
          <a:p>
            <a:pPr algn="ctr"/>
            <a:r>
              <a:rPr lang="en-US" sz="1600" dirty="0">
                <a:latin typeface="Arial" panose="020B0604020202020204" pitchFamily="34" charset="0"/>
                <a:cs typeface="Arial" panose="020B0604020202020204" pitchFamily="34" charset="0"/>
              </a:rPr>
              <a:t>The need for growing income due to inflation and additional personal expenses requires retirees to have a portion of their investments in portfolios that have “growth opportunities”.</a:t>
            </a:r>
          </a:p>
        </p:txBody>
      </p:sp>
      <p:sp>
        <p:nvSpPr>
          <p:cNvPr id="23" name="Rectangle 22">
            <a:extLst>
              <a:ext uri="{FF2B5EF4-FFF2-40B4-BE49-F238E27FC236}">
                <a16:creationId xmlns:a16="http://schemas.microsoft.com/office/drawing/2014/main" id="{11853DF6-F62D-4A05-9A44-388ED88DA519}"/>
              </a:ext>
            </a:extLst>
          </p:cNvPr>
          <p:cNvSpPr/>
          <p:nvPr/>
        </p:nvSpPr>
        <p:spPr>
          <a:xfrm>
            <a:off x="1731272" y="2450159"/>
            <a:ext cx="1091326" cy="338554"/>
          </a:xfrm>
          <a:prstGeom prst="rect">
            <a:avLst/>
          </a:prstGeom>
        </p:spPr>
        <p:txBody>
          <a:bodyPr wrap="square">
            <a:spAutoFit/>
          </a:bodyPr>
          <a:lstStyle/>
          <a:p>
            <a:pPr algn="ctr"/>
            <a:r>
              <a:rPr lang="en-US" sz="1600" b="1" dirty="0">
                <a:solidFill>
                  <a:schemeClr val="bg1"/>
                </a:solidFill>
                <a:latin typeface="Arial" panose="020B0604020202020204" pitchFamily="34" charset="0"/>
                <a:cs typeface="Arial" panose="020B0604020202020204" pitchFamily="34" charset="0"/>
              </a:rPr>
              <a:t>Salary</a:t>
            </a:r>
          </a:p>
        </p:txBody>
      </p:sp>
      <p:pic>
        <p:nvPicPr>
          <p:cNvPr id="37" name="Picture 36">
            <a:extLst>
              <a:ext uri="{FF2B5EF4-FFF2-40B4-BE49-F238E27FC236}">
                <a16:creationId xmlns:a16="http://schemas.microsoft.com/office/drawing/2014/main" id="{C1A65975-9C52-412C-B18F-B500EF35F18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70715" y="1396731"/>
            <a:ext cx="1231831" cy="2073300"/>
          </a:xfrm>
          <a:prstGeom prst="rect">
            <a:avLst/>
          </a:prstGeom>
        </p:spPr>
      </p:pic>
      <p:sp>
        <p:nvSpPr>
          <p:cNvPr id="38" name="Rectangle 37">
            <a:extLst>
              <a:ext uri="{FF2B5EF4-FFF2-40B4-BE49-F238E27FC236}">
                <a16:creationId xmlns:a16="http://schemas.microsoft.com/office/drawing/2014/main" id="{596665E5-1C0F-483B-96CB-B19DAA1B15CF}"/>
              </a:ext>
            </a:extLst>
          </p:cNvPr>
          <p:cNvSpPr/>
          <p:nvPr/>
        </p:nvSpPr>
        <p:spPr>
          <a:xfrm>
            <a:off x="6257745" y="2450159"/>
            <a:ext cx="1091326" cy="338554"/>
          </a:xfrm>
          <a:prstGeom prst="rect">
            <a:avLst/>
          </a:prstGeom>
        </p:spPr>
        <p:txBody>
          <a:bodyPr wrap="square">
            <a:spAutoFit/>
          </a:bodyPr>
          <a:lstStyle/>
          <a:p>
            <a:pPr algn="ctr"/>
            <a:r>
              <a:rPr lang="en-US" sz="1600" b="1" dirty="0">
                <a:solidFill>
                  <a:schemeClr val="bg1"/>
                </a:solidFill>
                <a:latin typeface="Arial" panose="020B0604020202020204" pitchFamily="34" charset="0"/>
                <a:cs typeface="Arial" panose="020B0604020202020204" pitchFamily="34" charset="0"/>
              </a:rPr>
              <a:t>Growth</a:t>
            </a:r>
          </a:p>
        </p:txBody>
      </p:sp>
      <p:pic>
        <p:nvPicPr>
          <p:cNvPr id="8" name="Picture 7">
            <a:extLst>
              <a:ext uri="{FF2B5EF4-FFF2-40B4-BE49-F238E27FC236}">
                <a16:creationId xmlns:a16="http://schemas.microsoft.com/office/drawing/2014/main" id="{04881E7F-E337-4517-9CA0-702C8BEBAB3E}"/>
              </a:ext>
            </a:extLst>
          </p:cNvPr>
          <p:cNvPicPr>
            <a:picLocks noChangeAspect="1"/>
          </p:cNvPicPr>
          <p:nvPr/>
        </p:nvPicPr>
        <p:blipFill>
          <a:blip r:embed="rId4"/>
          <a:stretch>
            <a:fillRect/>
          </a:stretch>
        </p:blipFill>
        <p:spPr>
          <a:xfrm>
            <a:off x="1766157" y="2907096"/>
            <a:ext cx="369066" cy="567936"/>
          </a:xfrm>
          <a:prstGeom prst="rect">
            <a:avLst/>
          </a:prstGeom>
        </p:spPr>
      </p:pic>
      <p:pic>
        <p:nvPicPr>
          <p:cNvPr id="44" name="Picture 43">
            <a:extLst>
              <a:ext uri="{FF2B5EF4-FFF2-40B4-BE49-F238E27FC236}">
                <a16:creationId xmlns:a16="http://schemas.microsoft.com/office/drawing/2014/main" id="{3775EAB3-7AA9-41AE-9DC6-4FCF44EEE6F4}"/>
              </a:ext>
            </a:extLst>
          </p:cNvPr>
          <p:cNvPicPr>
            <a:picLocks noChangeAspect="1"/>
          </p:cNvPicPr>
          <p:nvPr/>
        </p:nvPicPr>
        <p:blipFill>
          <a:blip r:embed="rId4"/>
          <a:stretch>
            <a:fillRect/>
          </a:stretch>
        </p:blipFill>
        <p:spPr>
          <a:xfrm>
            <a:off x="2335409" y="2898611"/>
            <a:ext cx="369066" cy="567936"/>
          </a:xfrm>
          <a:prstGeom prst="rect">
            <a:avLst/>
          </a:prstGeom>
        </p:spPr>
      </p:pic>
      <p:pic>
        <p:nvPicPr>
          <p:cNvPr id="45" name="Picture 44">
            <a:extLst>
              <a:ext uri="{FF2B5EF4-FFF2-40B4-BE49-F238E27FC236}">
                <a16:creationId xmlns:a16="http://schemas.microsoft.com/office/drawing/2014/main" id="{2DD57C82-7E14-4389-B122-265D1D1F7558}"/>
              </a:ext>
            </a:extLst>
          </p:cNvPr>
          <p:cNvPicPr>
            <a:picLocks noChangeAspect="1"/>
          </p:cNvPicPr>
          <p:nvPr/>
        </p:nvPicPr>
        <p:blipFill>
          <a:blip r:embed="rId4"/>
          <a:stretch>
            <a:fillRect/>
          </a:stretch>
        </p:blipFill>
        <p:spPr>
          <a:xfrm>
            <a:off x="2024118" y="2958786"/>
            <a:ext cx="369066" cy="567936"/>
          </a:xfrm>
          <a:prstGeom prst="rect">
            <a:avLst/>
          </a:prstGeom>
        </p:spPr>
      </p:pic>
      <p:pic>
        <p:nvPicPr>
          <p:cNvPr id="47" name="Picture 46">
            <a:extLst>
              <a:ext uri="{FF2B5EF4-FFF2-40B4-BE49-F238E27FC236}">
                <a16:creationId xmlns:a16="http://schemas.microsoft.com/office/drawing/2014/main" id="{136903CC-F429-4E22-83EA-2FF2662BA5C3}"/>
              </a:ext>
            </a:extLst>
          </p:cNvPr>
          <p:cNvPicPr>
            <a:picLocks noChangeAspect="1"/>
          </p:cNvPicPr>
          <p:nvPr/>
        </p:nvPicPr>
        <p:blipFill>
          <a:blip r:embed="rId4"/>
          <a:stretch>
            <a:fillRect/>
          </a:stretch>
        </p:blipFill>
        <p:spPr>
          <a:xfrm>
            <a:off x="6306157" y="2915581"/>
            <a:ext cx="369066" cy="567936"/>
          </a:xfrm>
          <a:prstGeom prst="rect">
            <a:avLst/>
          </a:prstGeom>
        </p:spPr>
      </p:pic>
      <p:pic>
        <p:nvPicPr>
          <p:cNvPr id="48" name="Picture 47">
            <a:extLst>
              <a:ext uri="{FF2B5EF4-FFF2-40B4-BE49-F238E27FC236}">
                <a16:creationId xmlns:a16="http://schemas.microsoft.com/office/drawing/2014/main" id="{6BC65AC2-6FF6-4CE8-82DF-3799E78E71FD}"/>
              </a:ext>
            </a:extLst>
          </p:cNvPr>
          <p:cNvPicPr>
            <a:picLocks noChangeAspect="1"/>
          </p:cNvPicPr>
          <p:nvPr/>
        </p:nvPicPr>
        <p:blipFill>
          <a:blip r:embed="rId4"/>
          <a:stretch>
            <a:fillRect/>
          </a:stretch>
        </p:blipFill>
        <p:spPr>
          <a:xfrm>
            <a:off x="6875409" y="2907096"/>
            <a:ext cx="369066" cy="567936"/>
          </a:xfrm>
          <a:prstGeom prst="rect">
            <a:avLst/>
          </a:prstGeom>
        </p:spPr>
      </p:pic>
      <p:pic>
        <p:nvPicPr>
          <p:cNvPr id="49" name="Picture 48">
            <a:extLst>
              <a:ext uri="{FF2B5EF4-FFF2-40B4-BE49-F238E27FC236}">
                <a16:creationId xmlns:a16="http://schemas.microsoft.com/office/drawing/2014/main" id="{AE1852BC-2CFF-4C60-8D72-90800F7CB359}"/>
              </a:ext>
            </a:extLst>
          </p:cNvPr>
          <p:cNvPicPr>
            <a:picLocks noChangeAspect="1"/>
          </p:cNvPicPr>
          <p:nvPr/>
        </p:nvPicPr>
        <p:blipFill>
          <a:blip r:embed="rId4"/>
          <a:stretch>
            <a:fillRect/>
          </a:stretch>
        </p:blipFill>
        <p:spPr>
          <a:xfrm>
            <a:off x="6564118" y="2967271"/>
            <a:ext cx="369066" cy="567936"/>
          </a:xfrm>
          <a:prstGeom prst="rect">
            <a:avLst/>
          </a:prstGeom>
        </p:spPr>
      </p:pic>
    </p:spTree>
    <p:extLst>
      <p:ext uri="{BB962C8B-B14F-4D97-AF65-F5344CB8AC3E}">
        <p14:creationId xmlns:p14="http://schemas.microsoft.com/office/powerpoint/2010/main" val="1625295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Managing Volatility With Diversification</a:t>
            </a:r>
          </a:p>
        </p:txBody>
      </p:sp>
      <p:sp>
        <p:nvSpPr>
          <p:cNvPr id="5" name="Text Placeholder 2"/>
          <p:cNvSpPr>
            <a:spLocks noGrp="1"/>
          </p:cNvSpPr>
          <p:nvPr>
            <p:ph type="body" sz="quarter" idx="10"/>
          </p:nvPr>
        </p:nvSpPr>
        <p:spPr>
          <a:xfrm>
            <a:off x="601728" y="1934796"/>
            <a:ext cx="2560990" cy="950356"/>
          </a:xfrm>
        </p:spPr>
        <p:txBody>
          <a:bodyPr/>
          <a:lstStyle/>
          <a:p>
            <a:pPr marL="0" indent="0" algn="ctr">
              <a:buNone/>
            </a:pPr>
            <a:r>
              <a:rPr lang="en-US" sz="1600" dirty="0">
                <a:solidFill>
                  <a:schemeClr val="accent3"/>
                </a:solidFill>
              </a:rPr>
              <a:t>Comparisons among Single Stock, S&amp;P 500 and a Diversified Portfolio</a:t>
            </a:r>
          </a:p>
        </p:txBody>
      </p:sp>
      <p:sp>
        <p:nvSpPr>
          <p:cNvPr id="18" name="Text Placeholder 2"/>
          <p:cNvSpPr txBox="1">
            <a:spLocks/>
          </p:cNvSpPr>
          <p:nvPr/>
        </p:nvSpPr>
        <p:spPr>
          <a:xfrm>
            <a:off x="268884" y="4285009"/>
            <a:ext cx="8614863" cy="433505"/>
          </a:xfrm>
          <a:prstGeom prst="rect">
            <a:avLst/>
          </a:prstGeom>
        </p:spPr>
        <p:txBody>
          <a:bodyPr/>
          <a:lstStyle>
            <a:lvl1pPr marL="257175" indent="-257175" algn="l" defTabSz="342900" rtl="0" eaLnBrk="1" latinLnBrk="0" hangingPunct="1">
              <a:spcBef>
                <a:spcPct val="20000"/>
              </a:spcBef>
              <a:buFont typeface="Arial"/>
              <a:buChar char="•"/>
              <a:defRPr sz="2000" b="0" i="0" kern="1200">
                <a:solidFill>
                  <a:schemeClr val="tx1"/>
                </a:solidFill>
                <a:latin typeface="Arial" panose="020B0604020202020204" pitchFamily="34" charset="0"/>
                <a:ea typeface="+mn-ea"/>
                <a:cs typeface="Arial" panose="020B0604020202020204" pitchFamily="34" charset="0"/>
              </a:defRPr>
            </a:lvl1pPr>
            <a:lvl2pPr marL="557213" indent="-214313" algn="l" defTabSz="342900" rtl="0" eaLnBrk="1" latinLnBrk="0" hangingPunct="1">
              <a:spcBef>
                <a:spcPct val="20000"/>
              </a:spcBef>
              <a:buFont typeface="Arial"/>
              <a:buChar char="–"/>
              <a:defRPr sz="2000" b="0" i="0" kern="1200">
                <a:solidFill>
                  <a:schemeClr val="tx1"/>
                </a:solidFill>
                <a:latin typeface="Arial" panose="020B0604020202020204" pitchFamily="34" charset="0"/>
                <a:ea typeface="+mn-ea"/>
                <a:cs typeface="Arial" panose="020B0604020202020204" pitchFamily="34" charset="0"/>
              </a:defRPr>
            </a:lvl2pPr>
            <a:lvl3pPr marL="857250" indent="-171450" algn="l" defTabSz="342900" rtl="0" eaLnBrk="1" latinLnBrk="0" hangingPunct="1">
              <a:spcBef>
                <a:spcPct val="20000"/>
              </a:spcBef>
              <a:buFont typeface="Arial"/>
              <a:buChar char="•"/>
              <a:defRPr sz="1600" b="0" i="0" kern="1200">
                <a:solidFill>
                  <a:schemeClr val="tx1"/>
                </a:solidFill>
                <a:latin typeface="Arial" panose="020B0604020202020204" pitchFamily="34" charset="0"/>
                <a:ea typeface="+mn-ea"/>
                <a:cs typeface="Arial" panose="020B0604020202020204" pitchFamily="34" charset="0"/>
              </a:defRPr>
            </a:lvl3pPr>
            <a:lvl4pPr marL="1200150" indent="-171450" algn="l" defTabSz="342900" rtl="0" eaLnBrk="1" latinLnBrk="0" hangingPunct="1">
              <a:spcBef>
                <a:spcPct val="20000"/>
              </a:spcBef>
              <a:buFont typeface="Arial"/>
              <a:buChar char="–"/>
              <a:defRPr sz="1400" b="0" i="0" kern="1200">
                <a:solidFill>
                  <a:schemeClr val="tx1"/>
                </a:solidFill>
                <a:latin typeface="Arial" panose="020B0604020202020204" pitchFamily="34" charset="0"/>
                <a:ea typeface="+mn-ea"/>
                <a:cs typeface="Arial" panose="020B0604020202020204" pitchFamily="34" charset="0"/>
              </a:defRPr>
            </a:lvl4pPr>
            <a:lvl5pPr marL="1543050" indent="-171450" algn="l" defTabSz="342900" rtl="0" eaLnBrk="1" latinLnBrk="0" hangingPunct="1">
              <a:spcBef>
                <a:spcPct val="20000"/>
              </a:spcBef>
              <a:buFont typeface="Arial"/>
              <a:buChar char="»"/>
              <a:defRPr sz="1400" b="0" i="0" kern="1200">
                <a:solidFill>
                  <a:schemeClr val="tx1"/>
                </a:solidFill>
                <a:latin typeface="Arial" panose="020B0604020202020204" pitchFamily="34" charset="0"/>
                <a:ea typeface="+mn-ea"/>
                <a:cs typeface="Arial" panose="020B0604020202020204"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None/>
            </a:pPr>
            <a:r>
              <a:rPr lang="en-US" sz="800" dirty="0"/>
              <a:t>This graph illustrates historical performance several investments. Past performance is no guarantee of future results. Stock portion is the S&amp;P 500 Index and bond portion is the Barclays US Aggregate Bond Index with annual rebalancing on Jan 1st each year. ExxonMobil common stock chosen for illustrative purposes only and does not represent an investment recommendation, past or present. All returns shown are annualized total returns. The period cited above for all illustrated is the 10 years ending June 30, 2013. 	</a:t>
            </a:r>
          </a:p>
        </p:txBody>
      </p:sp>
      <p:graphicFrame>
        <p:nvGraphicFramePr>
          <p:cNvPr id="19" name="Chart 18"/>
          <p:cNvGraphicFramePr/>
          <p:nvPr/>
        </p:nvGraphicFramePr>
        <p:xfrm>
          <a:off x="3597472" y="863679"/>
          <a:ext cx="4276795" cy="2851196"/>
        </p:xfrm>
        <a:graphic>
          <a:graphicData uri="http://schemas.openxmlformats.org/drawingml/2006/chart">
            <c:chart xmlns:c="http://schemas.openxmlformats.org/drawingml/2006/chart" xmlns:r="http://schemas.openxmlformats.org/officeDocument/2006/relationships" r:id="rId3"/>
          </a:graphicData>
        </a:graphic>
      </p:graphicFrame>
      <p:sp>
        <p:nvSpPr>
          <p:cNvPr id="20" name="Hexagon 19"/>
          <p:cNvSpPr/>
          <p:nvPr/>
        </p:nvSpPr>
        <p:spPr>
          <a:xfrm rot="5400000">
            <a:off x="4119777" y="3499752"/>
            <a:ext cx="480887" cy="435928"/>
          </a:xfrm>
          <a:prstGeom prst="hexagon">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vert="vert270" wrap="none" lIns="0" tIns="0" rIns="0" bIns="0" rtlCol="0" anchor="ctr"/>
          <a:lstStyle/>
          <a:p>
            <a:pPr algn="ctr"/>
            <a:r>
              <a:rPr lang="en-US" sz="900" b="1" dirty="0">
                <a:solidFill>
                  <a:schemeClr val="accent3"/>
                </a:solidFill>
                <a:latin typeface="Arial" panose="020B0604020202020204" pitchFamily="34" charset="0"/>
                <a:cs typeface="Arial" panose="020B0604020202020204" pitchFamily="34" charset="0"/>
              </a:rPr>
              <a:t>10yr</a:t>
            </a:r>
          </a:p>
          <a:p>
            <a:pPr algn="ctr"/>
            <a:r>
              <a:rPr lang="en-US" sz="900" b="1" dirty="0">
                <a:solidFill>
                  <a:schemeClr val="accent3"/>
                </a:solidFill>
                <a:latin typeface="Arial" panose="020B0604020202020204" pitchFamily="34" charset="0"/>
                <a:cs typeface="Arial" panose="020B0604020202020204" pitchFamily="34" charset="0"/>
              </a:rPr>
              <a:t>Return</a:t>
            </a:r>
          </a:p>
        </p:txBody>
      </p:sp>
      <p:sp>
        <p:nvSpPr>
          <p:cNvPr id="21" name="Hexagon 20"/>
          <p:cNvSpPr/>
          <p:nvPr/>
        </p:nvSpPr>
        <p:spPr>
          <a:xfrm rot="5400000">
            <a:off x="4599445" y="3496984"/>
            <a:ext cx="480887" cy="435928"/>
          </a:xfrm>
          <a:prstGeom prst="hexagon">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vert="vert270" wrap="none" lIns="0" tIns="0" rIns="0" bIns="0" rtlCol="0" anchor="ctr"/>
          <a:lstStyle/>
          <a:p>
            <a:pPr algn="ctr"/>
            <a:r>
              <a:rPr lang="en-US" sz="900" b="1" dirty="0">
                <a:solidFill>
                  <a:schemeClr val="bg2"/>
                </a:solidFill>
                <a:latin typeface="Arial" panose="020B0604020202020204" pitchFamily="34" charset="0"/>
                <a:cs typeface="Arial" panose="020B0604020202020204" pitchFamily="34" charset="0"/>
              </a:rPr>
              <a:t>10yr</a:t>
            </a:r>
          </a:p>
          <a:p>
            <a:pPr algn="ctr"/>
            <a:r>
              <a:rPr lang="en-US" sz="900" b="1" dirty="0">
                <a:solidFill>
                  <a:schemeClr val="bg2"/>
                </a:solidFill>
                <a:latin typeface="Arial" panose="020B0604020202020204" pitchFamily="34" charset="0"/>
                <a:cs typeface="Arial" panose="020B0604020202020204" pitchFamily="34" charset="0"/>
              </a:rPr>
              <a:t>Std. Dev</a:t>
            </a:r>
          </a:p>
        </p:txBody>
      </p:sp>
      <p:sp>
        <p:nvSpPr>
          <p:cNvPr id="22" name="Hexagon 21"/>
          <p:cNvSpPr/>
          <p:nvPr/>
        </p:nvSpPr>
        <p:spPr>
          <a:xfrm rot="5400000">
            <a:off x="5379329" y="3499101"/>
            <a:ext cx="480887" cy="435928"/>
          </a:xfrm>
          <a:prstGeom prst="hexagon">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vert="vert270" wrap="none" lIns="0" tIns="0" rIns="0" bIns="0" rtlCol="0" anchor="ctr"/>
          <a:lstStyle/>
          <a:p>
            <a:pPr algn="ctr"/>
            <a:r>
              <a:rPr lang="en-US" sz="900" b="1" dirty="0">
                <a:solidFill>
                  <a:schemeClr val="accent3"/>
                </a:solidFill>
                <a:latin typeface="Arial" panose="020B0604020202020204" pitchFamily="34" charset="0"/>
                <a:cs typeface="Arial" panose="020B0604020202020204" pitchFamily="34" charset="0"/>
              </a:rPr>
              <a:t>10yr</a:t>
            </a:r>
          </a:p>
          <a:p>
            <a:pPr algn="ctr"/>
            <a:r>
              <a:rPr lang="en-US" sz="900" b="1" dirty="0">
                <a:solidFill>
                  <a:schemeClr val="accent3"/>
                </a:solidFill>
                <a:latin typeface="Arial" panose="020B0604020202020204" pitchFamily="34" charset="0"/>
                <a:cs typeface="Arial" panose="020B0604020202020204" pitchFamily="34" charset="0"/>
              </a:rPr>
              <a:t>Return</a:t>
            </a:r>
          </a:p>
        </p:txBody>
      </p:sp>
      <p:sp>
        <p:nvSpPr>
          <p:cNvPr id="23" name="Hexagon 22"/>
          <p:cNvSpPr/>
          <p:nvPr/>
        </p:nvSpPr>
        <p:spPr>
          <a:xfrm rot="5400000">
            <a:off x="5843757" y="3496333"/>
            <a:ext cx="480887" cy="435928"/>
          </a:xfrm>
          <a:prstGeom prst="hexagon">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vert="vert270" wrap="none" lIns="0" tIns="0" rIns="0" bIns="0" rtlCol="0" anchor="ctr"/>
          <a:lstStyle/>
          <a:p>
            <a:pPr algn="ctr"/>
            <a:r>
              <a:rPr lang="en-US" sz="900" b="1" dirty="0">
                <a:solidFill>
                  <a:schemeClr val="bg2"/>
                </a:solidFill>
                <a:latin typeface="Arial" panose="020B0604020202020204" pitchFamily="34" charset="0"/>
                <a:cs typeface="Arial" panose="020B0604020202020204" pitchFamily="34" charset="0"/>
              </a:rPr>
              <a:t>10yr</a:t>
            </a:r>
          </a:p>
          <a:p>
            <a:pPr algn="ctr"/>
            <a:r>
              <a:rPr lang="en-US" sz="900" b="1" dirty="0">
                <a:solidFill>
                  <a:schemeClr val="bg2"/>
                </a:solidFill>
                <a:latin typeface="Arial" panose="020B0604020202020204" pitchFamily="34" charset="0"/>
                <a:cs typeface="Arial" panose="020B0604020202020204" pitchFamily="34" charset="0"/>
              </a:rPr>
              <a:t>Std. Dev</a:t>
            </a:r>
          </a:p>
        </p:txBody>
      </p:sp>
      <p:sp>
        <p:nvSpPr>
          <p:cNvPr id="24" name="Hexagon 23"/>
          <p:cNvSpPr/>
          <p:nvPr/>
        </p:nvSpPr>
        <p:spPr>
          <a:xfrm rot="5400000">
            <a:off x="6635597" y="3505247"/>
            <a:ext cx="480887" cy="435928"/>
          </a:xfrm>
          <a:prstGeom prst="hexagon">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vert="vert270" wrap="none" lIns="0" tIns="0" rIns="0" bIns="0" rtlCol="0" anchor="ctr"/>
          <a:lstStyle/>
          <a:p>
            <a:pPr algn="ctr"/>
            <a:r>
              <a:rPr lang="en-US" sz="900" b="1" dirty="0">
                <a:solidFill>
                  <a:schemeClr val="accent3"/>
                </a:solidFill>
                <a:latin typeface="Arial" panose="020B0604020202020204" pitchFamily="34" charset="0"/>
                <a:cs typeface="Arial" panose="020B0604020202020204" pitchFamily="34" charset="0"/>
              </a:rPr>
              <a:t>10yr</a:t>
            </a:r>
          </a:p>
          <a:p>
            <a:pPr algn="ctr"/>
            <a:r>
              <a:rPr lang="en-US" sz="900" b="1" dirty="0">
                <a:solidFill>
                  <a:schemeClr val="accent3"/>
                </a:solidFill>
                <a:latin typeface="Arial" panose="020B0604020202020204" pitchFamily="34" charset="0"/>
                <a:cs typeface="Arial" panose="020B0604020202020204" pitchFamily="34" charset="0"/>
              </a:rPr>
              <a:t>Return</a:t>
            </a:r>
          </a:p>
        </p:txBody>
      </p:sp>
      <p:sp>
        <p:nvSpPr>
          <p:cNvPr id="25" name="Hexagon 24"/>
          <p:cNvSpPr/>
          <p:nvPr/>
        </p:nvSpPr>
        <p:spPr>
          <a:xfrm rot="5400000">
            <a:off x="7100025" y="3502479"/>
            <a:ext cx="480887" cy="435928"/>
          </a:xfrm>
          <a:prstGeom prst="hexagon">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vert="vert270" wrap="none" lIns="0" tIns="0" rIns="0" bIns="0" rtlCol="0" anchor="ctr"/>
          <a:lstStyle/>
          <a:p>
            <a:pPr algn="ctr"/>
            <a:r>
              <a:rPr lang="en-US" sz="900" b="1" dirty="0">
                <a:solidFill>
                  <a:schemeClr val="bg2"/>
                </a:solidFill>
                <a:latin typeface="Arial" panose="020B0604020202020204" pitchFamily="34" charset="0"/>
                <a:cs typeface="Arial" panose="020B0604020202020204" pitchFamily="34" charset="0"/>
              </a:rPr>
              <a:t>10yr</a:t>
            </a:r>
          </a:p>
          <a:p>
            <a:pPr algn="ctr"/>
            <a:r>
              <a:rPr lang="en-US" sz="900" b="1" dirty="0">
                <a:solidFill>
                  <a:schemeClr val="bg2"/>
                </a:solidFill>
                <a:latin typeface="Arial" panose="020B0604020202020204" pitchFamily="34" charset="0"/>
                <a:cs typeface="Arial" panose="020B0604020202020204" pitchFamily="34" charset="0"/>
              </a:rPr>
              <a:t>Std. Dev</a:t>
            </a:r>
          </a:p>
        </p:txBody>
      </p:sp>
      <p:sp>
        <p:nvSpPr>
          <p:cNvPr id="26" name="TextBox 25"/>
          <p:cNvSpPr txBox="1"/>
          <p:nvPr/>
        </p:nvSpPr>
        <p:spPr>
          <a:xfrm>
            <a:off x="4005837" y="3876157"/>
            <a:ext cx="1204176" cy="230832"/>
          </a:xfrm>
          <a:prstGeom prst="rect">
            <a:avLst/>
          </a:prstGeom>
          <a:noFill/>
        </p:spPr>
        <p:txBody>
          <a:bodyPr wrap="none" rtlCol="0">
            <a:spAutoFit/>
          </a:bodyPr>
          <a:lstStyle/>
          <a:p>
            <a:r>
              <a:rPr lang="en-US" sz="900" b="1" dirty="0">
                <a:latin typeface="Arial" panose="020B0604020202020204" pitchFamily="34" charset="0"/>
                <a:cs typeface="Arial" panose="020B0604020202020204" pitchFamily="34" charset="0"/>
              </a:rPr>
              <a:t>ExxonMobil (XOM)</a:t>
            </a:r>
          </a:p>
        </p:txBody>
      </p:sp>
      <p:sp>
        <p:nvSpPr>
          <p:cNvPr id="27" name="TextBox 26"/>
          <p:cNvSpPr txBox="1"/>
          <p:nvPr/>
        </p:nvSpPr>
        <p:spPr>
          <a:xfrm>
            <a:off x="5528685" y="3883776"/>
            <a:ext cx="646331" cy="230832"/>
          </a:xfrm>
          <a:prstGeom prst="rect">
            <a:avLst/>
          </a:prstGeom>
          <a:noFill/>
        </p:spPr>
        <p:txBody>
          <a:bodyPr wrap="none" rtlCol="0">
            <a:spAutoFit/>
          </a:bodyPr>
          <a:lstStyle/>
          <a:p>
            <a:r>
              <a:rPr lang="en-US" sz="900" b="1" dirty="0">
                <a:latin typeface="Arial" panose="020B0604020202020204" pitchFamily="34" charset="0"/>
                <a:cs typeface="Arial" panose="020B0604020202020204" pitchFamily="34" charset="0"/>
              </a:rPr>
              <a:t>S&amp;P 500</a:t>
            </a:r>
          </a:p>
        </p:txBody>
      </p:sp>
      <p:sp>
        <p:nvSpPr>
          <p:cNvPr id="28" name="TextBox 27"/>
          <p:cNvSpPr txBox="1"/>
          <p:nvPr/>
        </p:nvSpPr>
        <p:spPr>
          <a:xfrm>
            <a:off x="6588345" y="3880643"/>
            <a:ext cx="1056700" cy="369332"/>
          </a:xfrm>
          <a:prstGeom prst="rect">
            <a:avLst/>
          </a:prstGeom>
          <a:noFill/>
        </p:spPr>
        <p:txBody>
          <a:bodyPr wrap="none" rtlCol="0">
            <a:spAutoFit/>
          </a:bodyPr>
          <a:lstStyle/>
          <a:p>
            <a:pPr algn="ctr"/>
            <a:r>
              <a:rPr lang="en-US" sz="900" b="1" dirty="0">
                <a:latin typeface="Arial" panose="020B0604020202020204" pitchFamily="34" charset="0"/>
                <a:cs typeface="Arial" panose="020B0604020202020204" pitchFamily="34" charset="0"/>
              </a:rPr>
              <a:t>60% Stock, 40%</a:t>
            </a:r>
          </a:p>
          <a:p>
            <a:pPr algn="ctr"/>
            <a:r>
              <a:rPr lang="en-US" sz="900" b="1" dirty="0">
                <a:latin typeface="Arial" panose="020B0604020202020204" pitchFamily="34" charset="0"/>
                <a:cs typeface="Arial" panose="020B0604020202020204" pitchFamily="34" charset="0"/>
              </a:rPr>
              <a:t>Bond Portfolio</a:t>
            </a:r>
          </a:p>
        </p:txBody>
      </p:sp>
      <p:sp>
        <p:nvSpPr>
          <p:cNvPr id="29" name="Diamond 28"/>
          <p:cNvSpPr/>
          <p:nvPr/>
        </p:nvSpPr>
        <p:spPr>
          <a:xfrm>
            <a:off x="4163842" y="2708645"/>
            <a:ext cx="407509" cy="183064"/>
          </a:xfrm>
          <a:prstGeom prst="diamond">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Diamond 29"/>
          <p:cNvSpPr/>
          <p:nvPr/>
        </p:nvSpPr>
        <p:spPr>
          <a:xfrm>
            <a:off x="5415397" y="2582225"/>
            <a:ext cx="407509" cy="183064"/>
          </a:xfrm>
          <a:prstGeom prst="diamond">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Diamond 30"/>
          <p:cNvSpPr/>
          <p:nvPr/>
        </p:nvSpPr>
        <p:spPr>
          <a:xfrm>
            <a:off x="6675713" y="2653770"/>
            <a:ext cx="407509" cy="183064"/>
          </a:xfrm>
          <a:prstGeom prst="diamond">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Diamond 31"/>
          <p:cNvSpPr/>
          <p:nvPr/>
        </p:nvSpPr>
        <p:spPr>
          <a:xfrm>
            <a:off x="4627745" y="1385312"/>
            <a:ext cx="407509" cy="183064"/>
          </a:xfrm>
          <a:prstGeom prst="diamond">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Diamond 32"/>
          <p:cNvSpPr/>
          <p:nvPr/>
        </p:nvSpPr>
        <p:spPr>
          <a:xfrm>
            <a:off x="5888835" y="1538093"/>
            <a:ext cx="407509" cy="183064"/>
          </a:xfrm>
          <a:prstGeom prst="diamond">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Diamond 33"/>
          <p:cNvSpPr/>
          <p:nvPr/>
        </p:nvSpPr>
        <p:spPr>
          <a:xfrm>
            <a:off x="7140165" y="2290105"/>
            <a:ext cx="407509" cy="183064"/>
          </a:xfrm>
          <a:prstGeom prst="diamond">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EF60BD90-F634-42C9-A314-A4CB2A418AEF}"/>
              </a:ext>
            </a:extLst>
          </p:cNvPr>
          <p:cNvSpPr/>
          <p:nvPr/>
        </p:nvSpPr>
        <p:spPr>
          <a:xfrm>
            <a:off x="3578563" y="4778609"/>
            <a:ext cx="3431837" cy="215444"/>
          </a:xfrm>
          <a:prstGeom prst="rect">
            <a:avLst/>
          </a:prstGeom>
        </p:spPr>
        <p:txBody>
          <a:bodyPr wrap="square">
            <a:spAutoFit/>
          </a:bodyPr>
          <a:lstStyle/>
          <a:p>
            <a:r>
              <a:rPr lang="en-US" sz="800" dirty="0">
                <a:solidFill>
                  <a:srgbClr val="595959"/>
                </a:solidFill>
                <a:latin typeface="Arial"/>
                <a:cs typeface="Arial"/>
              </a:rPr>
              <a:t>Source: Morningstar</a:t>
            </a:r>
          </a:p>
        </p:txBody>
      </p:sp>
    </p:spTree>
    <p:extLst>
      <p:ext uri="{BB962C8B-B14F-4D97-AF65-F5344CB8AC3E}">
        <p14:creationId xmlns:p14="http://schemas.microsoft.com/office/powerpoint/2010/main" val="3775930647"/>
      </p:ext>
    </p:extLst>
  </p:cSld>
  <p:clrMapOvr>
    <a:masterClrMapping/>
  </p:clrMapOvr>
</p:sld>
</file>

<file path=ppt/theme/theme1.xml><?xml version="1.0" encoding="utf-8"?>
<a:theme xmlns:a="http://schemas.openxmlformats.org/drawingml/2006/main" name="Office Theme">
  <a:themeElements>
    <a:clrScheme name="Custom 38">
      <a:dk1>
        <a:srgbClr val="434443"/>
      </a:dk1>
      <a:lt1>
        <a:srgbClr val="FFFFFF"/>
      </a:lt1>
      <a:dk2>
        <a:srgbClr val="686968"/>
      </a:dk2>
      <a:lt2>
        <a:srgbClr val="F83C04"/>
      </a:lt2>
      <a:accent1>
        <a:srgbClr val="FC6C41"/>
      </a:accent1>
      <a:accent2>
        <a:srgbClr val="FB9D80"/>
      </a:accent2>
      <a:accent3>
        <a:srgbClr val="07BEA2"/>
      </a:accent3>
      <a:accent4>
        <a:srgbClr val="A2A2A2"/>
      </a:accent4>
      <a:accent5>
        <a:srgbClr val="008671"/>
      </a:accent5>
      <a:accent6>
        <a:srgbClr val="A92902"/>
      </a:accent6>
      <a:hlink>
        <a:srgbClr val="434443"/>
      </a:hlink>
      <a:folHlink>
        <a:srgbClr val="43444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tailEnd type="none"/>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59AB7C1FA6AB8468FA48906B214B189" ma:contentTypeVersion="12" ma:contentTypeDescription="Create a new document." ma:contentTypeScope="" ma:versionID="24d419e79ed4bc5b07bfda09fc2d8de6">
  <xsd:schema xmlns:xsd="http://www.w3.org/2001/XMLSchema" xmlns:xs="http://www.w3.org/2001/XMLSchema" xmlns:p="http://schemas.microsoft.com/office/2006/metadata/properties" xmlns:ns2="71c1583b-4730-4fd3-bd19-6c8e2ce440c3" xmlns:ns3="ff415cfe-f353-4c93-9395-20840b773873" targetNamespace="http://schemas.microsoft.com/office/2006/metadata/properties" ma:root="true" ma:fieldsID="54dfbff84caeee33eba1ae3f0190b1b9" ns2:_="" ns3:_="">
    <xsd:import namespace="71c1583b-4730-4fd3-bd19-6c8e2ce440c3"/>
    <xsd:import namespace="ff415cfe-f353-4c93-9395-20840b77387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c1583b-4730-4fd3-bd19-6c8e2ce440c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f415cfe-f353-4c93-9395-20840b77387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7CA8C07-44D4-4759-A3B6-CAA8BEDE1FB7}"/>
</file>

<file path=customXml/itemProps2.xml><?xml version="1.0" encoding="utf-8"?>
<ds:datastoreItem xmlns:ds="http://schemas.openxmlformats.org/officeDocument/2006/customXml" ds:itemID="{00F02DAA-6015-413A-987E-01F63DE07441}"/>
</file>

<file path=customXml/itemProps3.xml><?xml version="1.0" encoding="utf-8"?>
<ds:datastoreItem xmlns:ds="http://schemas.openxmlformats.org/officeDocument/2006/customXml" ds:itemID="{9C0346C7-77F2-46E0-9CDC-A03C14A7766B}"/>
</file>

<file path=docProps/app.xml><?xml version="1.0" encoding="utf-8"?>
<Properties xmlns="http://schemas.openxmlformats.org/officeDocument/2006/extended-properties" xmlns:vt="http://schemas.openxmlformats.org/officeDocument/2006/docPropsVTypes">
  <TotalTime>18278</TotalTime>
  <Words>4824</Words>
  <Application>Microsoft Office PowerPoint</Application>
  <PresentationFormat>On-screen Show (16:9)</PresentationFormat>
  <Paragraphs>436</Paragraphs>
  <Slides>27</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Arial Narrow</vt:lpstr>
      <vt:lpstr>Calibri</vt:lpstr>
      <vt:lpstr>Office Theme</vt:lpstr>
      <vt:lpstr>Managing Income in the Next Stage</vt:lpstr>
      <vt:lpstr>Important Disclosures</vt:lpstr>
      <vt:lpstr>Your Next Stage of Life</vt:lpstr>
      <vt:lpstr>Retirement Stages of Life</vt:lpstr>
      <vt:lpstr>Risks in Retirement</vt:lpstr>
      <vt:lpstr>How Long Will You Live?</vt:lpstr>
      <vt:lpstr>Inflation risk</vt:lpstr>
      <vt:lpstr>How is investment risk different?</vt:lpstr>
      <vt:lpstr>Managing Volatility With Diversification</vt:lpstr>
      <vt:lpstr>Managing Loss of Principal Risk with Time, Not Timing</vt:lpstr>
      <vt:lpstr>Why manage behavior?</vt:lpstr>
      <vt:lpstr>PowerPoint Presentation</vt:lpstr>
      <vt:lpstr>IncomeConductor® - Liability Driven Investing</vt:lpstr>
      <vt:lpstr>Investment &amp; Behavioral Risks</vt:lpstr>
      <vt:lpstr>Loss of Principal Risk</vt:lpstr>
      <vt:lpstr>Inflation Risk</vt:lpstr>
      <vt:lpstr>Longevity Risk</vt:lpstr>
      <vt:lpstr>Key Importance of Managing the Plan</vt:lpstr>
      <vt:lpstr>PowerPoint Presentation</vt:lpstr>
      <vt:lpstr>An Orchestrated Performance</vt:lpstr>
      <vt:lpstr>Personalized Plans</vt:lpstr>
      <vt:lpstr>Personalized Plans</vt:lpstr>
      <vt:lpstr>Personalized Plans</vt:lpstr>
      <vt:lpstr>Personalized Plans</vt:lpstr>
      <vt:lpstr>Personalized Plans</vt:lpstr>
      <vt:lpstr>Our Next Steps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Lisa Dimaio</dc:creator>
  <cp:lastModifiedBy>Tom O'Connor</cp:lastModifiedBy>
  <cp:revision>595</cp:revision>
  <cp:lastPrinted>2016-12-05T01:35:43Z</cp:lastPrinted>
  <dcterms:created xsi:type="dcterms:W3CDTF">2014-08-26T20:23:56Z</dcterms:created>
  <dcterms:modified xsi:type="dcterms:W3CDTF">2020-03-11T20:22:10Z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0x010100459AB7C1FA6AB8468FA48906B214B189</vt:lpwstr>
  </property>
  <property fmtid="{D5CDD505-2E9C-101B-9397-08002B2CF9AE}" pid="3" name="Order">
    <vt:r8>641400</vt:r8>
  </property>
</Properties>
</file>