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style1.xml" ContentType="application/vnd.ms-office.chartstyl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258" r:id="rId3"/>
    <p:sldId id="261" r:id="rId4"/>
    <p:sldId id="289" r:id="rId5"/>
    <p:sldId id="744" r:id="rId6"/>
    <p:sldId id="290" r:id="rId7"/>
    <p:sldId id="969" r:id="rId8"/>
    <p:sldId id="311" r:id="rId9"/>
    <p:sldId id="738" r:id="rId10"/>
    <p:sldId id="740" r:id="rId11"/>
    <p:sldId id="298" r:id="rId12"/>
    <p:sldId id="302" r:id="rId13"/>
    <p:sldId id="300" r:id="rId14"/>
    <p:sldId id="293" r:id="rId15"/>
    <p:sldId id="970" r:id="rId16"/>
    <p:sldId id="971" r:id="rId17"/>
    <p:sldId id="972" r:id="rId18"/>
    <p:sldId id="973" r:id="rId19"/>
    <p:sldId id="974" r:id="rId20"/>
    <p:sldId id="316" r:id="rId21"/>
    <p:sldId id="315" r:id="rId22"/>
    <p:sldId id="739" r:id="rId23"/>
    <p:sldId id="742" r:id="rId24"/>
    <p:sldId id="743" r:id="rId25"/>
    <p:sldId id="264" r:id="rId26"/>
    <p:sldId id="268" r:id="rId27"/>
    <p:sldId id="304" r:id="rId28"/>
    <p:sldId id="687" r:id="rId29"/>
    <p:sldId id="312" r:id="rId30"/>
    <p:sldId id="314" r:id="rId31"/>
    <p:sldId id="688" r:id="rId32"/>
    <p:sldId id="689" r:id="rId33"/>
    <p:sldId id="317" r:id="rId34"/>
    <p:sldId id="318" r:id="rId35"/>
    <p:sldId id="306" r:id="rId36"/>
    <p:sldId id="307" r:id="rId37"/>
    <p:sldId id="308" r:id="rId38"/>
    <p:sldId id="309" r:id="rId39"/>
    <p:sldId id="310" r:id="rId40"/>
    <p:sldId id="274"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yl O'Connor" initials="SO" lastIdx="36" clrIdx="0"/>
  <p:cmAuthor id="2" name="Phil Lubinski" initials="PL" lastIdx="13" clrIdx="1">
    <p:extLst>
      <p:ext uri="{19B8F6BF-5375-455C-9EA6-DF929625EA0E}">
        <p15:presenceInfo xmlns:p15="http://schemas.microsoft.com/office/powerpoint/2012/main" userId="Phil Lubinski" providerId="None"/>
      </p:ext>
    </p:extLst>
  </p:cmAuthor>
  <p:cmAuthor id="3" name="Tom O'Connor" initials="TO" lastIdx="3" clrIdx="2">
    <p:extLst>
      <p:ext uri="{19B8F6BF-5375-455C-9EA6-DF929625EA0E}">
        <p15:presenceInfo xmlns:p15="http://schemas.microsoft.com/office/powerpoint/2012/main" userId="Tom O'Conn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CF"/>
    <a:srgbClr val="0073A8"/>
    <a:srgbClr val="444444"/>
    <a:srgbClr val="DC7A49"/>
    <a:srgbClr val="DC7A18"/>
    <a:srgbClr val="D26757"/>
    <a:srgbClr val="1D307E"/>
    <a:srgbClr val="E46C0A"/>
    <a:srgbClr val="7F7F7F"/>
    <a:srgbClr val="32B3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66890" autoAdjust="0"/>
  </p:normalViewPr>
  <p:slideViewPr>
    <p:cSldViewPr snapToGrid="0" snapToObjects="1">
      <p:cViewPr varScale="1">
        <p:scale>
          <a:sx n="138" d="100"/>
          <a:sy n="138" d="100"/>
        </p:scale>
        <p:origin x="2376" y="120"/>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30" d="100"/>
        <a:sy n="130" d="100"/>
      </p:scale>
      <p:origin x="0" y="-693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10yr Ret</c:v>
                </c:pt>
              </c:strCache>
            </c:strRef>
          </c:tx>
          <c:spPr>
            <a:solidFill>
              <a:schemeClr val="accent3"/>
            </a:solidFill>
            <a:ln>
              <a:noFill/>
            </a:ln>
            <a:effectLst/>
          </c:spPr>
          <c:invertIfNegative val="0"/>
          <c:dLbls>
            <c:dLbl>
              <c:idx val="0"/>
              <c:layout>
                <c:manualLayout>
                  <c:x val="0"/>
                  <c:y val="0.123214042914840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4B-43A5-B966-94F151C3C47B}"/>
                </c:ext>
              </c:extLst>
            </c:dLbl>
            <c:dLbl>
              <c:idx val="1"/>
              <c:layout>
                <c:manualLayout>
                  <c:x val="0"/>
                  <c:y val="0.127111987961181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4B-43A5-B966-94F151C3C47B}"/>
                </c:ext>
              </c:extLst>
            </c:dLbl>
            <c:dLbl>
              <c:idx val="2"/>
              <c:layout>
                <c:manualLayout>
                  <c:x val="0"/>
                  <c:y val="0.123214042914840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4B-43A5-B966-94F151C3C47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c:v>
                </c:pt>
                <c:pt idx="1">
                  <c:v>S&amp;P</c:v>
                </c:pt>
                <c:pt idx="2">
                  <c:v>60/40</c:v>
                </c:pt>
              </c:strCache>
            </c:strRef>
          </c:cat>
          <c:val>
            <c:numRef>
              <c:f>Sheet1!$B$2:$B$4</c:f>
              <c:numCache>
                <c:formatCode>General</c:formatCode>
                <c:ptCount val="3"/>
                <c:pt idx="0">
                  <c:v>6.02</c:v>
                </c:pt>
                <c:pt idx="1">
                  <c:v>6.99</c:v>
                </c:pt>
                <c:pt idx="2">
                  <c:v>6.45</c:v>
                </c:pt>
              </c:numCache>
            </c:numRef>
          </c:val>
          <c:extLst>
            <c:ext xmlns:c16="http://schemas.microsoft.com/office/drawing/2014/chart" uri="{C3380CC4-5D6E-409C-BE32-E72D297353CC}">
              <c16:uniqueId val="{00000000-454B-43A5-B966-94F151C3C47B}"/>
            </c:ext>
          </c:extLst>
        </c:ser>
        <c:ser>
          <c:idx val="1"/>
          <c:order val="1"/>
          <c:tx>
            <c:strRef>
              <c:f>Sheet1!$C$1</c:f>
              <c:strCache>
                <c:ptCount val="1"/>
                <c:pt idx="0">
                  <c:v>10yr Std D</c:v>
                </c:pt>
              </c:strCache>
            </c:strRef>
          </c:tx>
          <c:spPr>
            <a:solidFill>
              <a:schemeClr val="bg2"/>
            </a:solidFill>
            <a:ln>
              <a:noFill/>
            </a:ln>
            <a:effectLst/>
          </c:spPr>
          <c:invertIfNegative val="0"/>
          <c:dLbls>
            <c:dLbl>
              <c:idx val="0"/>
              <c:layout>
                <c:manualLayout>
                  <c:x val="-4.7640995339422919E-17"/>
                  <c:y val="0.119316097868499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4B-43A5-B966-94F151C3C47B}"/>
                </c:ext>
              </c:extLst>
            </c:dLbl>
            <c:dLbl>
              <c:idx val="1"/>
              <c:layout>
                <c:manualLayout>
                  <c:x val="-9.5281990678845837E-17"/>
                  <c:y val="0.131009933007522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4B-43A5-B966-94F151C3C47B}"/>
                </c:ext>
              </c:extLst>
            </c:dLbl>
            <c:dLbl>
              <c:idx val="2"/>
              <c:layout>
                <c:manualLayout>
                  <c:x val="0"/>
                  <c:y val="0.1232140429148402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54B-43A5-B966-94F151C3C47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Stock</c:v>
                </c:pt>
                <c:pt idx="1">
                  <c:v>S&amp;P</c:v>
                </c:pt>
                <c:pt idx="2">
                  <c:v>60/40</c:v>
                </c:pt>
              </c:strCache>
            </c:strRef>
          </c:cat>
          <c:val>
            <c:numRef>
              <c:f>Sheet1!$C$2:$C$4</c:f>
              <c:numCache>
                <c:formatCode>General</c:formatCode>
                <c:ptCount val="3"/>
                <c:pt idx="0">
                  <c:v>16.48</c:v>
                </c:pt>
                <c:pt idx="1">
                  <c:v>15.22</c:v>
                </c:pt>
                <c:pt idx="2">
                  <c:v>9.27</c:v>
                </c:pt>
              </c:numCache>
            </c:numRef>
          </c:val>
          <c:extLst>
            <c:ext xmlns:c16="http://schemas.microsoft.com/office/drawing/2014/chart" uri="{C3380CC4-5D6E-409C-BE32-E72D297353CC}">
              <c16:uniqueId val="{00000001-454B-43A5-B966-94F151C3C47B}"/>
            </c:ext>
          </c:extLst>
        </c:ser>
        <c:dLbls>
          <c:showLegendKey val="0"/>
          <c:showVal val="0"/>
          <c:showCatName val="0"/>
          <c:showSerName val="0"/>
          <c:showPercent val="0"/>
          <c:showBubbleSize val="0"/>
        </c:dLbls>
        <c:gapWidth val="95"/>
        <c:overlap val="-15"/>
        <c:axId val="418072520"/>
        <c:axId val="418072912"/>
      </c:barChart>
      <c:catAx>
        <c:axId val="418072520"/>
        <c:scaling>
          <c:orientation val="minMax"/>
        </c:scaling>
        <c:delete val="1"/>
        <c:axPos val="b"/>
        <c:numFmt formatCode="General" sourceLinked="1"/>
        <c:majorTickMark val="none"/>
        <c:minorTickMark val="none"/>
        <c:tickLblPos val="nextTo"/>
        <c:crossAx val="418072912"/>
        <c:crosses val="autoZero"/>
        <c:auto val="1"/>
        <c:lblAlgn val="ctr"/>
        <c:lblOffset val="100"/>
        <c:noMultiLvlLbl val="0"/>
      </c:catAx>
      <c:valAx>
        <c:axId val="418072912"/>
        <c:scaling>
          <c:orientation val="minMax"/>
          <c:max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lumMod val="8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072520"/>
        <c:crosses val="autoZero"/>
        <c:crossBetween val="between"/>
        <c:majorUnit val="5"/>
        <c:minorUnit val="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C84CC-BA4A-F848-9A0B-830DC49ED042}" type="datetimeFigureOut">
              <a:rPr lang="en-US" smtClean="0"/>
              <a:t>3/11/2020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9CE414-4674-0841-A91A-174E80993B01}" type="slidenum">
              <a:rPr lang="en-US" smtClean="0"/>
              <a:t>‹#›</a:t>
            </a:fld>
            <a:endParaRPr lang="en-US"/>
          </a:p>
        </p:txBody>
      </p:sp>
    </p:spTree>
    <p:extLst>
      <p:ext uri="{BB962C8B-B14F-4D97-AF65-F5344CB8AC3E}">
        <p14:creationId xmlns:p14="http://schemas.microsoft.com/office/powerpoint/2010/main" val="3784714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640A8-1EF1-FF4B-88EE-B7DFE4F45093}" type="datetimeFigureOut">
              <a:rPr lang="en-US" smtClean="0"/>
              <a:t>3/11/2020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985D48-2E65-8A48-A60B-E3488C264EAC}" type="slidenum">
              <a:rPr lang="en-US" smtClean="0"/>
              <a:t>‹#›</a:t>
            </a:fld>
            <a:endParaRPr lang="en-US"/>
          </a:p>
        </p:txBody>
      </p:sp>
    </p:spTree>
    <p:extLst>
      <p:ext uri="{BB962C8B-B14F-4D97-AF65-F5344CB8AC3E}">
        <p14:creationId xmlns:p14="http://schemas.microsoft.com/office/powerpoint/2010/main" val="3836017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Hello and welcome.  Thank you for taking the time to be here today.  My name is (       ) and I hope you find this presentation informative and relevant to your personal situation.  Before we begin, I would like to take a few moments and tell you about my (practice, firm, </a:t>
            </a:r>
            <a:r>
              <a:rPr lang="en-US" sz="1000" kern="1200" dirty="0" err="1">
                <a:solidFill>
                  <a:schemeClr val="tx1"/>
                </a:solidFill>
                <a:effectLst/>
                <a:latin typeface="+mn-lt"/>
                <a:ea typeface="+mn-ea"/>
                <a:cs typeface="+mn-cs"/>
              </a:rPr>
              <a:t>etc</a:t>
            </a:r>
            <a:r>
              <a:rPr lang="en-US" sz="1000" kern="1200" dirty="0">
                <a:solidFill>
                  <a:schemeClr val="tx1"/>
                </a:solidFill>
                <a:effectLst/>
                <a:latin typeface="+mn-lt"/>
                <a:ea typeface="+mn-ea"/>
                <a:cs typeface="+mn-cs"/>
              </a:rPr>
              <a:t>)</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I would like to call your attention to the packet you were given when you came in the room.  One of the pages is an opportunity for you to take advantage of a complimentary appointment you are entitled to as a result of attending this evening.  My promise to you is that I will only contact you if you request that I do so.</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Also, please feel free to ask questions during the presentation.  All I ask is that your questions be applicable to the entire group.  If you have questions specific to your situation, I will be available after this presentation or we can address them during your complimentary meeting.</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 always, for the benefit of everyone in the room, I ask that you check that your cell phones are turned off.</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9985D48-2E65-8A48-A60B-E3488C264EAC}" type="slidenum">
              <a:rPr lang="en-US" smtClean="0"/>
              <a:t>1</a:t>
            </a:fld>
            <a:endParaRPr lang="en-US"/>
          </a:p>
        </p:txBody>
      </p:sp>
    </p:spTree>
    <p:extLst>
      <p:ext uri="{BB962C8B-B14F-4D97-AF65-F5344CB8AC3E}">
        <p14:creationId xmlns:p14="http://schemas.microsoft.com/office/powerpoint/2010/main" val="19745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far we have been focused on risk planning during retirement.  We basically have 4 options for dealing with risk:  </a:t>
            </a:r>
          </a:p>
          <a:p>
            <a:endParaRPr lang="en-US" b="0" dirty="0"/>
          </a:p>
          <a:p>
            <a:pPr marL="228600" indent="-228600">
              <a:buFont typeface="+mj-lt"/>
              <a:buAutoNum type="arabicPeriod"/>
            </a:pPr>
            <a:r>
              <a:rPr lang="en-US" b="0" dirty="0"/>
              <a:t>You can </a:t>
            </a:r>
            <a:r>
              <a:rPr lang="en-US" b="0" u="sng" dirty="0"/>
              <a:t>ignore</a:t>
            </a:r>
            <a:r>
              <a:rPr lang="en-US" b="0" dirty="0"/>
              <a:t> it and assume it will never happen, such as believing “</a:t>
            </a:r>
            <a:r>
              <a:rPr lang="en-US" b="0" i="1" dirty="0"/>
              <a:t>I’m not going to live that long</a:t>
            </a:r>
            <a:r>
              <a:rPr lang="en-US" b="0" dirty="0"/>
              <a:t>”, or</a:t>
            </a:r>
          </a:p>
          <a:p>
            <a:pPr marL="228600" indent="-228600">
              <a:buFont typeface="+mj-lt"/>
              <a:buAutoNum type="arabicPeriod"/>
            </a:pPr>
            <a:r>
              <a:rPr lang="en-US" b="0" dirty="0"/>
              <a:t>You can </a:t>
            </a:r>
            <a:r>
              <a:rPr lang="en-US" b="0" u="sng" dirty="0"/>
              <a:t>avoid</a:t>
            </a:r>
            <a:r>
              <a:rPr lang="en-US" b="0" dirty="0"/>
              <a:t> it.  For instance, “I’m not worried about investment risk because I will never put any money into the markets”.  It would be nice to have accumulated so much wealth that you would never need to take any market risk, but most retirees do not have that luxury if they want to have growth in their income over long periods of time. Or,</a:t>
            </a:r>
          </a:p>
          <a:p>
            <a:pPr marL="228600" indent="-228600">
              <a:buFont typeface="+mj-lt"/>
              <a:buAutoNum type="arabicPeriod"/>
            </a:pPr>
            <a:r>
              <a:rPr lang="en-US" b="0" dirty="0"/>
              <a:t>You can </a:t>
            </a:r>
            <a:r>
              <a:rPr lang="en-US" b="0" u="sng" dirty="0"/>
              <a:t>absorb</a:t>
            </a:r>
            <a:r>
              <a:rPr lang="en-US" b="0" dirty="0"/>
              <a:t> the risk and develop strategies to manage the impact of the risk should it happen. Or,</a:t>
            </a:r>
          </a:p>
          <a:p>
            <a:pPr marL="228600" indent="-228600">
              <a:buFont typeface="+mj-lt"/>
              <a:buAutoNum type="arabicPeriod"/>
            </a:pPr>
            <a:r>
              <a:rPr lang="en-US" b="0" dirty="0"/>
              <a:t>You can </a:t>
            </a:r>
            <a:r>
              <a:rPr lang="en-US" b="0" u="sng" dirty="0"/>
              <a:t>transfer</a:t>
            </a:r>
            <a:r>
              <a:rPr lang="en-US" b="0" dirty="0"/>
              <a:t> the risk, typically to an insurance company.  </a:t>
            </a:r>
          </a:p>
          <a:p>
            <a:pPr marL="228600" indent="-228600">
              <a:buFont typeface="+mj-lt"/>
              <a:buAutoNum type="arabicPeriod"/>
            </a:pPr>
            <a:endParaRPr lang="en-US" b="0" dirty="0"/>
          </a:p>
          <a:p>
            <a:pPr marL="0" indent="0">
              <a:buFont typeface="+mj-lt"/>
              <a:buNone/>
            </a:pPr>
            <a:r>
              <a:rPr lang="en-US" b="0" dirty="0"/>
              <a:t>Part of my job as an advisor is to do a risk analysis based on your goals and objectives and quantify those risks for you.  Together we can determine the best solution for you.</a:t>
            </a:r>
          </a:p>
        </p:txBody>
      </p:sp>
      <p:sp>
        <p:nvSpPr>
          <p:cNvPr id="4" name="Slide Number Placeholder 3"/>
          <p:cNvSpPr>
            <a:spLocks noGrp="1"/>
          </p:cNvSpPr>
          <p:nvPr>
            <p:ph type="sldNum" sz="quarter" idx="10"/>
          </p:nvPr>
        </p:nvSpPr>
        <p:spPr/>
        <p:txBody>
          <a:bodyPr/>
          <a:lstStyle/>
          <a:p>
            <a:fld id="{49985D48-2E65-8A48-A60B-E3488C264EAC}" type="slidenum">
              <a:rPr lang="en-US" smtClean="0"/>
              <a:t>10</a:t>
            </a:fld>
            <a:endParaRPr lang="en-US"/>
          </a:p>
        </p:txBody>
      </p:sp>
    </p:spTree>
    <p:extLst>
      <p:ext uri="{BB962C8B-B14F-4D97-AF65-F5344CB8AC3E}">
        <p14:creationId xmlns:p14="http://schemas.microsoft.com/office/powerpoint/2010/main" val="3102787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to the “</a:t>
            </a:r>
            <a:r>
              <a:rPr lang="en-US" i="1" baseline="0" dirty="0"/>
              <a:t>Sequence of Returns</a:t>
            </a:r>
            <a:r>
              <a:rPr lang="en-US" baseline="0" dirty="0"/>
              <a:t>” risk that I mentioned earlier, there are two other risks that concern most retirees:</a:t>
            </a:r>
          </a:p>
          <a:p>
            <a:endParaRPr lang="en-US" baseline="0" dirty="0"/>
          </a:p>
          <a:p>
            <a:pPr marL="228600" indent="-228600">
              <a:buFont typeface="+mj-lt"/>
              <a:buAutoNum type="arabicPeriod"/>
            </a:pPr>
            <a:r>
              <a:rPr lang="en-US" baseline="0" dirty="0"/>
              <a:t>Volatility, and </a:t>
            </a:r>
          </a:p>
          <a:p>
            <a:pPr marL="228600" indent="-228600">
              <a:buFont typeface="+mj-lt"/>
              <a:buAutoNum type="arabicPeriod"/>
            </a:pPr>
            <a:endParaRPr lang="en-US" baseline="0" dirty="0"/>
          </a:p>
          <a:p>
            <a:pPr marL="228600" indent="-228600">
              <a:buFont typeface="+mj-lt"/>
              <a:buAutoNum type="arabicPeriod"/>
            </a:pPr>
            <a:r>
              <a:rPr lang="en-US" baseline="0" dirty="0"/>
              <a:t>Loss of Principal, meaning selling their investment for less than the amount of that investment when originally invested.  </a:t>
            </a:r>
          </a:p>
          <a:p>
            <a:pPr marL="228600" indent="-228600">
              <a:buFont typeface="+mj-lt"/>
              <a:buAutoNum type="arabicPeriod"/>
            </a:pPr>
            <a:endParaRPr lang="en-US" baseline="0" dirty="0"/>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49985D48-2E65-8A48-A60B-E3488C264EAC}" type="slidenum">
              <a:rPr lang="en-US" smtClean="0"/>
              <a:t>11</a:t>
            </a:fld>
            <a:endParaRPr lang="en-US"/>
          </a:p>
        </p:txBody>
      </p:sp>
    </p:spTree>
    <p:extLst>
      <p:ext uri="{BB962C8B-B14F-4D97-AF65-F5344CB8AC3E}">
        <p14:creationId xmlns:p14="http://schemas.microsoft.com/office/powerpoint/2010/main" val="2256424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Volatility is a statistical measure of the swings in returns for a given security or investment portfolio.  A common measurement of volatility is called “</a:t>
            </a:r>
            <a:r>
              <a:rPr lang="en-US" i="1" baseline="0" dirty="0"/>
              <a:t>standard deviation</a:t>
            </a:r>
            <a:r>
              <a:rPr lang="en-US" baseline="0" dirty="0"/>
              <a:t>”.  A simple explanation of ‘</a:t>
            </a:r>
            <a:r>
              <a:rPr lang="en-US" i="1" baseline="0" dirty="0"/>
              <a:t>standard deviation</a:t>
            </a:r>
            <a:r>
              <a:rPr lang="en-US" baseline="0" dirty="0"/>
              <a:t>’ is how much variance the returns can have from an expected Rate of Return, or ROR.  </a:t>
            </a:r>
          </a:p>
          <a:p>
            <a:endParaRPr lang="en-US" baseline="0" dirty="0"/>
          </a:p>
          <a:p>
            <a:r>
              <a:rPr lang="en-US" baseline="0" dirty="0"/>
              <a:t>For example, if an investment had an expected ROR of 5% and a </a:t>
            </a:r>
            <a:r>
              <a:rPr lang="en-US" i="1" baseline="0" dirty="0"/>
              <a:t>standard deviation</a:t>
            </a:r>
            <a:r>
              <a:rPr lang="en-US" baseline="0" dirty="0"/>
              <a:t> of 10, that would mean in any given year the return could be as high as 15% or as low as negative 5%.  Obviously, the higher the </a:t>
            </a:r>
            <a:r>
              <a:rPr lang="en-US" i="1" baseline="0" dirty="0"/>
              <a:t>standard deviation</a:t>
            </a:r>
            <a:r>
              <a:rPr lang="en-US" baseline="0" dirty="0"/>
              <a:t>, the scarier the ride can be.  Developing investment mixes that have </a:t>
            </a:r>
            <a:r>
              <a:rPr lang="en-US" i="1" baseline="0" dirty="0"/>
              <a:t>standard deviations</a:t>
            </a:r>
            <a:r>
              <a:rPr lang="en-US" baseline="0" dirty="0"/>
              <a:t> within your individual risk tolerance is a major part of the work I do when developing your plan.</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strategy I use to manage and “absorb” Volatility Risk is diversification.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in this example the volatility, or measure of </a:t>
            </a:r>
            <a:r>
              <a:rPr lang="en-US" i="1" dirty="0"/>
              <a:t>standard deviation </a:t>
            </a:r>
            <a:r>
              <a:rPr lang="en-US" dirty="0"/>
              <a:t>shown in red on the graph, over a</a:t>
            </a:r>
            <a:r>
              <a:rPr lang="en-US" baseline="0" dirty="0"/>
              <a:t> recent</a:t>
            </a:r>
            <a:r>
              <a:rPr lang="en-US" dirty="0"/>
              <a:t> 10-year period decreased as the diversification of the investments increased.  Yet the ROR for each of the investments shown in green remained close to the same.  This is a useful</a:t>
            </a:r>
            <a:r>
              <a:rPr lang="en-US" baseline="0" dirty="0"/>
              <a:t> illustration to discuss the investment management practice of diversification.  It does, however, show only historical performance and past performance is no guarantee of future results.  My goal in developing retirement income plans is to achieve the needed returns with the smoothest ride possible.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Much like an airline pilot attempts to avoid turbulence when flying from one location to the next, my goal is the same.  Just like all turbulence can’t be avoided when flying, there will be turbulence in any investment portfolio, but diversification can make for a smoother ride.</a:t>
            </a: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12</a:t>
            </a:fld>
            <a:endParaRPr lang="en-US"/>
          </a:p>
        </p:txBody>
      </p:sp>
    </p:spTree>
    <p:extLst>
      <p:ext uri="{BB962C8B-B14F-4D97-AF65-F5344CB8AC3E}">
        <p14:creationId xmlns:p14="http://schemas.microsoft.com/office/powerpoint/2010/main" val="47590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much as I wish there was a crystal ball that can warn us when the markets are going to go down, it doesn’t exist.  Some advisors claim that they can “time” the markets and strategically move your money in and out of the markets at the best time. There is no research that has shown this to work consistently. </a:t>
            </a:r>
          </a:p>
          <a:p>
            <a:endParaRPr lang="en-US" baseline="0" dirty="0"/>
          </a:p>
          <a:p>
            <a:r>
              <a:rPr lang="en-US" baseline="0" dirty="0"/>
              <a:t>Certainly, we all know someone who claims they got out of the markets before the 2008 crash, but did they know when to get back in?  There are 2 strategic moves when you are attempting market timing…”when to get out” and “when to get in”.  You must get </a:t>
            </a:r>
            <a:r>
              <a:rPr lang="en-US" u="sng" baseline="0" dirty="0"/>
              <a:t>both</a:t>
            </a:r>
            <a:r>
              <a:rPr lang="en-US" baseline="0" dirty="0"/>
              <a:t> moves right in order to be successful.  On the other hand, given time, markets recover.  </a:t>
            </a:r>
          </a:p>
          <a:p>
            <a:endParaRPr lang="en-US" baseline="0" dirty="0"/>
          </a:p>
          <a:p>
            <a:r>
              <a:rPr lang="en-US" baseline="0" dirty="0"/>
              <a:t>This chart shows the historic results of a single asset class, the S&amp;P 500, when held and allowing dividends to re-invest over varying time horizons.  As you can see, when held for 10 yrs.  The S&amp;P 500 only resulted in a loss 5% of the time.  To give this statistic more meaning, this analysis looked at 985 ten year rolling periods of time since 1926, through the end of 2017.  This means that only 5 times out of 985 did the S&amp;P result in a loss.  When investing in the stock market, TIME is your ally and can help in managing Loss of Principal Risk.  </a:t>
            </a:r>
          </a:p>
          <a:p>
            <a:endParaRPr lang="en-US" baseline="0" dirty="0"/>
          </a:p>
          <a:p>
            <a:r>
              <a:rPr lang="en-US" baseline="0" dirty="0"/>
              <a:t>Once again, I must remind you that past returns are no guarantee of future results and the S&amp;P 500 is an unmanaged index that you can’t invest directly in.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9985D48-2E65-8A48-A60B-E3488C264EAC}" type="slidenum">
              <a:rPr lang="en-US" smtClean="0"/>
              <a:t>13</a:t>
            </a:fld>
            <a:endParaRPr lang="en-US"/>
          </a:p>
        </p:txBody>
      </p:sp>
    </p:spTree>
    <p:extLst>
      <p:ext uri="{BB962C8B-B14F-4D97-AF65-F5344CB8AC3E}">
        <p14:creationId xmlns:p14="http://schemas.microsoft.com/office/powerpoint/2010/main" val="276358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reviewed the risks facing retirees, let’s look at a strategy that helps address those risks.  </a:t>
            </a:r>
          </a:p>
        </p:txBody>
      </p:sp>
      <p:sp>
        <p:nvSpPr>
          <p:cNvPr id="4" name="Slide Number Placeholder 3"/>
          <p:cNvSpPr>
            <a:spLocks noGrp="1"/>
          </p:cNvSpPr>
          <p:nvPr>
            <p:ph type="sldNum" sz="quarter" idx="10"/>
          </p:nvPr>
        </p:nvSpPr>
        <p:spPr/>
        <p:txBody>
          <a:bodyPr/>
          <a:lstStyle/>
          <a:p>
            <a:fld id="{49985D48-2E65-8A48-A60B-E3488C264EAC}" type="slidenum">
              <a:rPr lang="en-US" smtClean="0"/>
              <a:t>14</a:t>
            </a:fld>
            <a:endParaRPr lang="en-US"/>
          </a:p>
        </p:txBody>
      </p:sp>
    </p:spTree>
    <p:extLst>
      <p:ext uri="{BB962C8B-B14F-4D97-AF65-F5344CB8AC3E}">
        <p14:creationId xmlns:p14="http://schemas.microsoft.com/office/powerpoint/2010/main" val="3640767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The strategy for providing income and managing risks</a:t>
            </a:r>
            <a:r>
              <a:rPr lang="en-US" baseline="0" dirty="0">
                <a:effectLst/>
              </a:rPr>
              <a:t> that I would like to share with you is called </a:t>
            </a:r>
            <a:r>
              <a:rPr lang="en-US" b="1" baseline="0" dirty="0">
                <a:effectLst/>
              </a:rPr>
              <a:t>IncomeConductor</a:t>
            </a:r>
            <a:r>
              <a:rPr lang="en-US" baseline="0" dirty="0">
                <a:effectLst/>
              </a:rPr>
              <a:t>.  It is based on a time-segmented approach</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By using the </a:t>
            </a:r>
            <a:r>
              <a:rPr lang="en-US" dirty="0" err="1">
                <a:effectLst/>
              </a:rPr>
              <a:t>IncomeConductor</a:t>
            </a:r>
            <a:r>
              <a:rPr lang="en-US" dirty="0">
                <a:effectLst/>
              </a:rPr>
              <a:t> technology I can divide your retirement into “bite size” time horizons.  In doing so, I can mathematically determine how much of your money will be needed for income in the short-term vs mid-term vs long-term.   I can then more confidently invest your long-term money more aggressively than your short-term money.  The number of segments in a plan can be customized, as can the number of years each segment lasts.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In this strategy, the first segment is always placed into an account that has NO stock market risk.  This is the “buffer” that I referred to earlier.  The remaining accounts are left to reinvest and grow while the first segment is delivering your income.</a:t>
            </a: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15</a:t>
            </a:fld>
            <a:endParaRPr lang="en-US"/>
          </a:p>
        </p:txBody>
      </p:sp>
    </p:spTree>
    <p:extLst>
      <p:ext uri="{BB962C8B-B14F-4D97-AF65-F5344CB8AC3E}">
        <p14:creationId xmlns:p14="http://schemas.microsoft.com/office/powerpoint/2010/main" val="130045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When the first segment has completed its job, then the second segment is converted to a similar “no market risk” account that will deliver income over the next time horizon.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This accomplishes several objectives: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It eliminates the “</a:t>
            </a:r>
            <a:r>
              <a:rPr lang="en-US" i="1" dirty="0">
                <a:effectLst/>
              </a:rPr>
              <a:t>Sequence of Returns</a:t>
            </a:r>
            <a:r>
              <a:rPr lang="en-US" dirty="0">
                <a:effectLst/>
              </a:rPr>
              <a:t>” risk that we just discussed because with this strategy you will never be taking income from an account that has market risk. Day-to-day and month-to-month market fluctuations will not affect your current income, because the income segment is not subject to those fluctuations.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It provides market opportunities that increase the probability of your income growing with inflation.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It easily allows for modifications along the way.  The segments are typically 3-5 years in length and allows us to constantly re-confirm your needs throughout retirement and update the plan accordingly.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It gives retirees the “confidence” to take some risk with their investments since the accounts that have market risk are typically held for 10 years and longer.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It helps you protect yourself against your emotions driving your investment decisions.  That is, if the market drops significantly you know that you don’t need to panic because the segments that are in the market won’t be needed until years in the future, thus allowing you to confidently “ride out” the market swings.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effectLst/>
              </a:rPr>
              <a:t>This strategy can be custom made for your needs in retirement.  With </a:t>
            </a:r>
            <a:r>
              <a:rPr lang="en-US" dirty="0" err="1">
                <a:effectLst/>
              </a:rPr>
              <a:t>IncomeConductor</a:t>
            </a:r>
            <a:r>
              <a:rPr lang="en-US" dirty="0">
                <a:effectLst/>
              </a:rPr>
              <a:t>, we can have as few as 2 segments or as many as 10.  Each segment can be as short as 1 year or as long as 10 years.  Consequently, we can develop a 2-year retirement income plan or a 100-year plan and everything in between.</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16</a:t>
            </a:fld>
            <a:endParaRPr lang="en-US"/>
          </a:p>
        </p:txBody>
      </p:sp>
    </p:spTree>
    <p:extLst>
      <p:ext uri="{BB962C8B-B14F-4D97-AF65-F5344CB8AC3E}">
        <p14:creationId xmlns:p14="http://schemas.microsoft.com/office/powerpoint/2010/main" val="365380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illustrated in our previous discussion on managing investment losses, you can see on this slide that the growth-oriented portfolios are not introduced until after the 2</a:t>
            </a:r>
            <a:r>
              <a:rPr lang="en-US" baseline="30000" dirty="0"/>
              <a:t>nd</a:t>
            </a:r>
            <a:r>
              <a:rPr lang="en-US" dirty="0"/>
              <a:t> segment</a:t>
            </a:r>
            <a:r>
              <a:rPr lang="en-US" baseline="0" dirty="0"/>
              <a:t> (assuming that each segment is 5 yrs. in length). </a:t>
            </a:r>
            <a:r>
              <a:rPr lang="en-US" dirty="0"/>
              <a:t>Thus applying the “time in the market” strategy.</a:t>
            </a:r>
          </a:p>
        </p:txBody>
      </p:sp>
      <p:sp>
        <p:nvSpPr>
          <p:cNvPr id="4" name="Slide Number Placeholder 3"/>
          <p:cNvSpPr>
            <a:spLocks noGrp="1"/>
          </p:cNvSpPr>
          <p:nvPr>
            <p:ph type="sldNum" sz="quarter" idx="10"/>
          </p:nvPr>
        </p:nvSpPr>
        <p:spPr/>
        <p:txBody>
          <a:bodyPr/>
          <a:lstStyle/>
          <a:p>
            <a:fld id="{49985D48-2E65-8A48-A60B-E3488C264EAC}" type="slidenum">
              <a:rPr lang="en-US" smtClean="0"/>
              <a:t>17</a:t>
            </a:fld>
            <a:endParaRPr lang="en-US"/>
          </a:p>
        </p:txBody>
      </p:sp>
    </p:spTree>
    <p:extLst>
      <p:ext uri="{BB962C8B-B14F-4D97-AF65-F5344CB8AC3E}">
        <p14:creationId xmlns:p14="http://schemas.microsoft.com/office/powerpoint/2010/main" val="191018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we never had inflation, then a portfolio of cash and bonds could provide you a level income for the rest of your life.  But, as soon as we need growth in your income then it means we need to introduce growth asset classes into your plan.  Once again, those growth asset classes are in portfolios that we will be holding for 10 yrs. and longer.</a:t>
            </a:r>
          </a:p>
          <a:p>
            <a:endParaRPr lang="en-US" sz="1200" dirty="0"/>
          </a:p>
          <a:p>
            <a:r>
              <a:rPr lang="en-US" sz="1200" dirty="0"/>
              <a:t>Although the strategy makes certain inflation assumptions at the beginning, segmentation allows for inflation adjustments at each segment based on how expenses have actually changed vs hypothetical assumptions.  </a:t>
            </a:r>
          </a:p>
          <a:p>
            <a:endParaRPr lang="en-US" sz="1200" dirty="0"/>
          </a:p>
          <a:p>
            <a:r>
              <a:rPr lang="en-US" sz="1200" dirty="0"/>
              <a:t>Additionally, the </a:t>
            </a:r>
            <a:r>
              <a:rPr lang="en-US" sz="1200" dirty="0" err="1"/>
              <a:t>IncomeConductor</a:t>
            </a:r>
            <a:r>
              <a:rPr lang="en-US" sz="1200" dirty="0"/>
              <a:t> technology allows me to apply different inflation assumptions for different expense categories.  Your travel expenses may increase at a different rate than your medical expenses.  You may have expenses that have no inflationary increases at all, like the principal and interest payment on your home mortgage.  This flexibility allows me to tailor your expense projections and easily monitor them during your retirement.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18</a:t>
            </a:fld>
            <a:endParaRPr lang="en-US"/>
          </a:p>
        </p:txBody>
      </p:sp>
    </p:spTree>
    <p:extLst>
      <p:ext uri="{BB962C8B-B14F-4D97-AF65-F5344CB8AC3E}">
        <p14:creationId xmlns:p14="http://schemas.microsoft.com/office/powerpoint/2010/main" val="237421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other risk we discussed earlier was Longevity Risk.  The </a:t>
            </a:r>
            <a:r>
              <a:rPr lang="en-US" sz="1200" dirty="0" err="1"/>
              <a:t>IncomeConductor</a:t>
            </a:r>
            <a:r>
              <a:rPr lang="en-US" sz="1200" dirty="0"/>
              <a:t> methodology allows us to address this risk by adding an additional segment at the end of your plan which</a:t>
            </a:r>
            <a:r>
              <a:rPr lang="en-US" sz="1200" baseline="0" dirty="0"/>
              <a:t> could continue inflation adjusted income for several years beyond our original assumptions.  If the income is not needed then this segment would become a legacy segment for transferring assets to your heirs.</a:t>
            </a:r>
            <a:r>
              <a:rPr lang="en-US" sz="120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This ‘Longevity Segment’ may be funded using an investment account, or the Longevity Risk could be transferred to an insurance company with a longevity/legacy product.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19</a:t>
            </a:fld>
            <a:endParaRPr lang="en-US"/>
          </a:p>
        </p:txBody>
      </p:sp>
    </p:spTree>
    <p:extLst>
      <p:ext uri="{BB962C8B-B14F-4D97-AF65-F5344CB8AC3E}">
        <p14:creationId xmlns:p14="http://schemas.microsoft.com/office/powerpoint/2010/main" val="119090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Some of what we will be discussing today involves the use of various investments.  Investments, by their very nature involve risks.  I will not be discussing specific investments, but, certainly any retirement income strategy will involve the use of investments that can have varying degrees of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t>IncomeConductor</a:t>
            </a:r>
            <a:r>
              <a:rPr lang="en-US" sz="1200" dirty="0"/>
              <a:t> is a retirement income strategy that is ‘product agnostic’, meaning that we are free to choose what products make sense for you.  This is one of the reasons I have chosen to use this technology in my practice.  It is not owned nor sponsored by any insurance or investment company. </a:t>
            </a:r>
            <a:endParaRPr lang="en-US" sz="1200" u="sng" dirty="0"/>
          </a:p>
        </p:txBody>
      </p:sp>
      <p:sp>
        <p:nvSpPr>
          <p:cNvPr id="4" name="Slide Number Placeholder 3"/>
          <p:cNvSpPr>
            <a:spLocks noGrp="1"/>
          </p:cNvSpPr>
          <p:nvPr>
            <p:ph type="sldNum" sz="quarter" idx="10"/>
          </p:nvPr>
        </p:nvSpPr>
        <p:spPr/>
        <p:txBody>
          <a:bodyPr/>
          <a:lstStyle/>
          <a:p>
            <a:fld id="{49985D48-2E65-8A48-A60B-E3488C264EAC}" type="slidenum">
              <a:rPr lang="en-US" smtClean="0"/>
              <a:t>2</a:t>
            </a:fld>
            <a:endParaRPr lang="en-US"/>
          </a:p>
        </p:txBody>
      </p:sp>
    </p:spTree>
    <p:extLst>
      <p:ext uri="{BB962C8B-B14F-4D97-AF65-F5344CB8AC3E}">
        <p14:creationId xmlns:p14="http://schemas.microsoft.com/office/powerpoint/2010/main" val="2039174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been dealing with the risks that must be dealt with during your retirement.  </a:t>
            </a:r>
          </a:p>
          <a:p>
            <a:endParaRPr lang="en-US" dirty="0"/>
          </a:p>
          <a:p>
            <a:r>
              <a:rPr lang="en-US" dirty="0"/>
              <a:t>There are certainly additional issues that could be applicable to many in this room and potentially negatively impact the success of your retirement income plan.  Two that I would like to address now are Tax Planning and the Medicare surcharge.</a:t>
            </a:r>
          </a:p>
        </p:txBody>
      </p:sp>
      <p:sp>
        <p:nvSpPr>
          <p:cNvPr id="4" name="Slide Number Placeholder 3"/>
          <p:cNvSpPr>
            <a:spLocks noGrp="1"/>
          </p:cNvSpPr>
          <p:nvPr>
            <p:ph type="sldNum" sz="quarter" idx="10"/>
          </p:nvPr>
        </p:nvSpPr>
        <p:spPr/>
        <p:txBody>
          <a:bodyPr/>
          <a:lstStyle/>
          <a:p>
            <a:fld id="{49985D48-2E65-8A48-A60B-E3488C264EAC}" type="slidenum">
              <a:rPr lang="en-US" smtClean="0"/>
              <a:t>20</a:t>
            </a:fld>
            <a:endParaRPr lang="en-US"/>
          </a:p>
        </p:txBody>
      </p:sp>
    </p:spTree>
    <p:extLst>
      <p:ext uri="{BB962C8B-B14F-4D97-AF65-F5344CB8AC3E}">
        <p14:creationId xmlns:p14="http://schemas.microsoft.com/office/powerpoint/2010/main" val="296633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0FB5E6-E740-41A7-ACD7-BB72626F5692}"/>
              </a:ext>
            </a:extLst>
          </p:cNvPr>
          <p:cNvSpPr>
            <a:spLocks noGrp="1" noChangeArrowheads="1"/>
          </p:cNvSpPr>
          <p:nvPr>
            <p:ph type="sldNum" sz="quarter" idx="5"/>
          </p:nvPr>
        </p:nvSpPr>
        <p:spPr>
          <a:ln/>
        </p:spPr>
        <p:txBody>
          <a:bodyPr/>
          <a:lstStyle/>
          <a:p>
            <a:fld id="{FF12D9D6-15F8-4350-9147-94C2A706B326}" type="slidenum">
              <a:rPr lang="en-US" altLang="en-US"/>
              <a:pPr/>
              <a:t>21</a:t>
            </a:fld>
            <a:endParaRPr lang="en-US" altLang="en-US"/>
          </a:p>
        </p:txBody>
      </p:sp>
      <p:sp>
        <p:nvSpPr>
          <p:cNvPr id="146434" name="Rectangle 1026">
            <a:extLst>
              <a:ext uri="{FF2B5EF4-FFF2-40B4-BE49-F238E27FC236}">
                <a16:creationId xmlns:a16="http://schemas.microsoft.com/office/drawing/2014/main" id="{70331CFD-DAA5-45B9-843C-A9337CC0A333}"/>
              </a:ext>
            </a:extLst>
          </p:cNvPr>
          <p:cNvSpPr>
            <a:spLocks noGrp="1" noChangeArrowheads="1"/>
          </p:cNvSpPr>
          <p:nvPr>
            <p:ph type="body" idx="1"/>
          </p:nvPr>
        </p:nvSpPr>
        <p:spPr>
          <a:xfrm>
            <a:off x="233363" y="4405313"/>
            <a:ext cx="6364287" cy="4522787"/>
          </a:xfrm>
          <a:noFill/>
          <a:ln/>
          <a:extLst>
            <a:ext uri="{91240B29-F687-4F45-9708-019B960494DF}">
              <a14:hiddenLine xmlns:a14="http://schemas.microsoft.com/office/drawing/2010/main" w="12700">
                <a:solidFill>
                  <a:schemeClr val="tx1"/>
                </a:solidFill>
                <a:miter lim="800000"/>
                <a:headEnd/>
                <a:tailEnd/>
              </a14:hiddenLine>
            </a:ext>
          </a:extLst>
        </p:spPr>
        <p:txBody>
          <a:bodyPr lIns="89309" tIns="43872" rIns="89309" bIns="43872"/>
          <a:lstStyle/>
          <a:p>
            <a:pPr defTabSz="900113" eaLnBrk="0" hangingPunct="0"/>
            <a:r>
              <a:rPr lang="en-US" altLang="en-US" sz="1000" b="0" dirty="0">
                <a:solidFill>
                  <a:srgbClr val="0000FF"/>
                </a:solidFill>
                <a:latin typeface="Arial" panose="020B0604020202020204" pitchFamily="34" charset="0"/>
              </a:rPr>
              <a:t>Let’s look at what I call the “72Tax Trap”.  The horizontal axis of this graph represents the progression of your age and the vertical axis represents monthly income amounts in thousands.</a:t>
            </a:r>
          </a:p>
          <a:p>
            <a:pPr defTabSz="900113" eaLnBrk="0" hangingPunct="0"/>
            <a:endParaRPr lang="en-US" altLang="en-US" sz="1000" b="0" dirty="0">
              <a:solidFill>
                <a:srgbClr val="0000FF"/>
              </a:solidFill>
              <a:latin typeface="Arial" panose="020B0604020202020204" pitchFamily="34" charset="0"/>
            </a:endParaRPr>
          </a:p>
          <a:p>
            <a:pPr defTabSz="900113" eaLnBrk="0" hangingPunct="0"/>
            <a:r>
              <a:rPr lang="en-US" altLang="en-US" sz="1000" dirty="0">
                <a:latin typeface="Arial" panose="020B0604020202020204" pitchFamily="34" charset="0"/>
              </a:rPr>
              <a:t>What we find in the market place is that at retirement most retirees have two types of assets:</a:t>
            </a:r>
          </a:p>
          <a:p>
            <a:pPr marL="171450" indent="-171450" defTabSz="900113" eaLnBrk="0" hangingPunct="0">
              <a:buFont typeface="Arial" panose="020B0604020202020204" pitchFamily="34" charset="0"/>
              <a:buChar char="•"/>
            </a:pPr>
            <a:r>
              <a:rPr lang="en-US" altLang="en-US" sz="1000" dirty="0">
                <a:latin typeface="Arial" panose="020B0604020202020204" pitchFamily="34" charset="0"/>
              </a:rPr>
              <a:t>those that have </a:t>
            </a:r>
            <a:r>
              <a:rPr lang="en-US" altLang="en-US" sz="1000" u="sng" dirty="0">
                <a:latin typeface="Arial" panose="020B0604020202020204" pitchFamily="34" charset="0"/>
              </a:rPr>
              <a:t>already been taxed</a:t>
            </a:r>
            <a:r>
              <a:rPr lang="en-US" altLang="en-US" sz="1000" dirty="0">
                <a:latin typeface="Arial" panose="020B0604020202020204" pitchFamily="34" charset="0"/>
              </a:rPr>
              <a:t>, and </a:t>
            </a:r>
          </a:p>
          <a:p>
            <a:pPr marL="171450" indent="-171450" defTabSz="900113" eaLnBrk="0" hangingPunct="0">
              <a:buFont typeface="Arial" panose="020B0604020202020204" pitchFamily="34" charset="0"/>
              <a:buChar char="•"/>
            </a:pPr>
            <a:r>
              <a:rPr lang="en-US" altLang="en-US" sz="1000" dirty="0">
                <a:latin typeface="Arial" panose="020B0604020202020204" pitchFamily="34" charset="0"/>
              </a:rPr>
              <a:t>those that have </a:t>
            </a:r>
            <a:r>
              <a:rPr lang="en-US" altLang="en-US" sz="1000" u="sng" dirty="0">
                <a:latin typeface="Arial" panose="020B0604020202020204" pitchFamily="34" charset="0"/>
              </a:rPr>
              <a:t>not yet been taxed</a:t>
            </a:r>
            <a:r>
              <a:rPr lang="en-US" altLang="en-US" sz="1000" dirty="0">
                <a:latin typeface="Arial" panose="020B0604020202020204" pitchFamily="34" charset="0"/>
              </a:rPr>
              <a:t>, such as 401k, IRAs, 403bs etc.  </a:t>
            </a:r>
          </a:p>
          <a:p>
            <a:pPr marL="0" indent="0" defTabSz="900113" eaLnBrk="0" hangingPunct="0">
              <a:buFont typeface="Arial" panose="020B0604020202020204" pitchFamily="34" charset="0"/>
              <a:buNone/>
            </a:pPr>
            <a:endParaRPr lang="en-US" altLang="en-US" sz="1000" dirty="0">
              <a:latin typeface="Arial" panose="020B0604020202020204" pitchFamily="34" charset="0"/>
            </a:endParaRPr>
          </a:p>
          <a:p>
            <a:pPr marL="0" indent="0" defTabSz="900113" eaLnBrk="0" hangingPunct="0">
              <a:buFont typeface="Arial" panose="020B0604020202020204" pitchFamily="34" charset="0"/>
              <a:buNone/>
            </a:pPr>
            <a:r>
              <a:rPr lang="en-US" altLang="en-US" sz="1000" dirty="0">
                <a:latin typeface="Arial" panose="020B0604020202020204" pitchFamily="34" charset="0"/>
              </a:rPr>
              <a:t>Also, we note, from our prior experience from working with retirees, that most people want a standard of living higher than just their pension and Social Security can provide.  </a:t>
            </a:r>
          </a:p>
          <a:p>
            <a:pPr marL="0" indent="0" defTabSz="900113" eaLnBrk="0" hangingPunct="0">
              <a:buFont typeface="Arial" panose="020B0604020202020204" pitchFamily="34" charset="0"/>
              <a:buNone/>
            </a:pPr>
            <a:r>
              <a:rPr lang="en-US" altLang="en-US" sz="1000" dirty="0">
                <a:latin typeface="Arial" panose="020B0604020202020204" pitchFamily="34" charset="0"/>
              </a:rPr>
              <a:t>(click)</a:t>
            </a:r>
          </a:p>
          <a:p>
            <a:pPr marL="0" indent="0" defTabSz="900113" eaLnBrk="0" hangingPunct="0">
              <a:buFont typeface="Arial" panose="020B0604020202020204" pitchFamily="34" charset="0"/>
              <a:buNone/>
            </a:pPr>
            <a:r>
              <a:rPr lang="en-US" altLang="en-US" sz="1000" dirty="0">
                <a:latin typeface="Arial" panose="020B0604020202020204" pitchFamily="34" charset="0"/>
              </a:rPr>
              <a:t>What this graph is demonstrating is a married couple that has a standard of living of approximately $85,000 per year, which is demonstrated by the solid red line in the middle of the graph.  </a:t>
            </a:r>
          </a:p>
          <a:p>
            <a:pPr marL="0" indent="0" defTabSz="900113" eaLnBrk="0" hangingPunct="0">
              <a:buFont typeface="Arial" panose="020B0604020202020204" pitchFamily="34" charset="0"/>
              <a:buNone/>
            </a:pPr>
            <a:r>
              <a:rPr lang="en-US" altLang="en-US" sz="1000" dirty="0">
                <a:latin typeface="Arial" panose="020B0604020202020204" pitchFamily="34" charset="0"/>
              </a:rPr>
              <a:t>(click)</a:t>
            </a:r>
          </a:p>
          <a:p>
            <a:pPr marL="0" indent="0" defTabSz="900113" eaLnBrk="0" hangingPunct="0">
              <a:buFont typeface="Arial" panose="020B0604020202020204" pitchFamily="34" charset="0"/>
              <a:buNone/>
            </a:pPr>
            <a:r>
              <a:rPr lang="en-US" altLang="en-US" sz="1000" dirty="0">
                <a:latin typeface="Arial" panose="020B0604020202020204" pitchFamily="34" charset="0"/>
              </a:rPr>
              <a:t>What we plot against that red line are the automatic sources of income which include pensions, social security and any Required Minimum Distributions that everyone must take from their tax-deferred qualified accounts at age 72. The acronym for these distributions is just RMDs.  </a:t>
            </a:r>
          </a:p>
          <a:p>
            <a:pPr marL="0" indent="0" defTabSz="900113" eaLnBrk="0" hangingPunct="0">
              <a:buFont typeface="Arial" panose="020B0604020202020204" pitchFamily="34" charset="0"/>
              <a:buNone/>
            </a:pPr>
            <a:endParaRPr lang="en-US" altLang="en-US" sz="1000" dirty="0">
              <a:latin typeface="Arial" panose="020B0604020202020204" pitchFamily="34" charset="0"/>
            </a:endParaRPr>
          </a:p>
          <a:p>
            <a:pPr marL="0" indent="0" defTabSz="900113" eaLnBrk="0" hangingPunct="0">
              <a:buFont typeface="Arial" panose="020B0604020202020204" pitchFamily="34" charset="0"/>
              <a:buNone/>
            </a:pPr>
            <a:r>
              <a:rPr lang="en-US" altLang="en-US" sz="1000" dirty="0">
                <a:latin typeface="Arial" panose="020B0604020202020204" pitchFamily="34" charset="0"/>
              </a:rPr>
              <a:t>The difference between the red and green line from age 65-70 is what their investments must provide.  Many people at retirement will tend to make up this difference from their investments that have already been taxed and allow their qualified money to continue to grow.  What we are trying to demonstrate is that qualified money could grow into a situation where, when forced out at age 72, could have a significant impact on a retiree’s retirement plan for the rest of their life.   </a:t>
            </a:r>
          </a:p>
          <a:p>
            <a:pPr marL="0" indent="0" defTabSz="900113" eaLnBrk="0" hangingPunct="0">
              <a:buFont typeface="Arial" panose="020B0604020202020204" pitchFamily="34" charset="0"/>
              <a:buNone/>
            </a:pPr>
            <a:r>
              <a:rPr lang="en-US" altLang="en-US" sz="1000" dirty="0">
                <a:latin typeface="Arial" panose="020B0604020202020204" pitchFamily="34" charset="0"/>
              </a:rPr>
              <a:t>(click)</a:t>
            </a:r>
          </a:p>
          <a:p>
            <a:pPr marL="0" indent="0" defTabSz="900113" eaLnBrk="0" hangingPunct="0">
              <a:buFont typeface="Arial" panose="020B0604020202020204" pitchFamily="34" charset="0"/>
              <a:buNone/>
            </a:pPr>
            <a:r>
              <a:rPr lang="en-US" altLang="en-US" sz="1000" dirty="0">
                <a:latin typeface="Arial" panose="020B0604020202020204" pitchFamily="34" charset="0"/>
              </a:rPr>
              <a:t>As you can see in this example:</a:t>
            </a:r>
          </a:p>
          <a:p>
            <a:pPr marL="171450" indent="-171450" defTabSz="900113" eaLnBrk="0" hangingPunct="0">
              <a:buFont typeface="Arial" panose="020B0604020202020204" pitchFamily="34" charset="0"/>
              <a:buChar char="•"/>
            </a:pPr>
            <a:r>
              <a:rPr lang="en-US" altLang="en-US" sz="1000" dirty="0">
                <a:latin typeface="Arial" panose="020B0604020202020204" pitchFamily="34" charset="0"/>
              </a:rPr>
              <a:t>there can be situations when the amount of the RMD not only forces the retiree to take more income than they want or need, but pushes some or all of it into a higher tax bracket.  The blue line is demonstrating the cutoff between the 12% and 22% tax bracket.  This line remains constant under the new tax laws that were made effective 1/1/2018.  </a:t>
            </a:r>
          </a:p>
          <a:p>
            <a:pPr marL="171450" indent="-171450" defTabSz="900113" eaLnBrk="0" hangingPunct="0">
              <a:buFont typeface="Arial" panose="020B0604020202020204" pitchFamily="34" charset="0"/>
              <a:buChar char="•"/>
            </a:pPr>
            <a:r>
              <a:rPr lang="en-US" altLang="en-US" sz="1000" dirty="0">
                <a:latin typeface="Arial" panose="020B0604020202020204" pitchFamily="34" charset="0"/>
              </a:rPr>
              <a:t>another observation you may notice is that the cut off point is not indexed for inflation and is scheduled to “sunset” in 7 yrs.  Where the tax reductions were made permanent for corporations, they are only temporary for individuals unless Congress choses to extend them beyond 2025.  </a:t>
            </a:r>
          </a:p>
          <a:p>
            <a:pPr marL="0" indent="0" defTabSz="900113" eaLnBrk="0" hangingPunct="0">
              <a:buFont typeface="Arial" panose="020B0604020202020204" pitchFamily="34" charset="0"/>
              <a:buNone/>
            </a:pPr>
            <a:endParaRPr lang="en-US" altLang="en-US" sz="1000" dirty="0">
              <a:latin typeface="Arial" panose="020B0604020202020204" pitchFamily="34" charset="0"/>
            </a:endParaRPr>
          </a:p>
          <a:p>
            <a:pPr marL="0" indent="0" defTabSz="900113" eaLnBrk="0" hangingPunct="0">
              <a:buFont typeface="Arial" panose="020B0604020202020204" pitchFamily="34" charset="0"/>
              <a:buNone/>
            </a:pPr>
            <a:r>
              <a:rPr lang="en-US" altLang="en-US" sz="1000" dirty="0">
                <a:latin typeface="Arial" panose="020B0604020202020204" pitchFamily="34" charset="0"/>
              </a:rPr>
              <a:t>A married couple today, who files a short income tax return and has a normal mix of pension, social security and investment income can have as much as $104,000 per year of gross income and still remain in the 12% tax bracket.  But, due to the minimum distribution requirement at age 70½, they may find that a portion of their income is taxed at 22%, nearly twice the rate they have been used to paying.  What we are looking for in the planning process are opportunities to take distributions from qualified money early.  The difference between the red and blue lines on this graph from age 65 to 70½ represents a period where there are opportunities to take withdrawals from qualified plans and only pay 12% tax. The goal is to pay the lower tax, reposition this asset (perhaps with ROTH conversions) and hopefully, slow the growth of the balance of the account so that the mandatory distributions at age 70½ will be no greater than what the retiree’s needs are and will not move them into the next higher tax bracket.</a:t>
            </a:r>
          </a:p>
          <a:p>
            <a:pPr marL="0" indent="0" defTabSz="900113" eaLnBrk="0" hangingPunct="0">
              <a:buFont typeface="Arial" panose="020B0604020202020204" pitchFamily="34" charset="0"/>
              <a:buNone/>
            </a:pPr>
            <a:endParaRPr lang="en-US" altLang="en-US" sz="1000" dirty="0">
              <a:latin typeface="Arial" panose="020B0604020202020204" pitchFamily="34" charset="0"/>
            </a:endParaRPr>
          </a:p>
          <a:p>
            <a:pPr marL="0" marR="0" lvl="0" indent="0" algn="l" defTabSz="900113" rtl="0" eaLnBrk="0" fontAlgn="auto" latinLnBrk="0" hangingPunct="0">
              <a:lnSpc>
                <a:spcPct val="100000"/>
              </a:lnSpc>
              <a:spcBef>
                <a:spcPts val="0"/>
              </a:spcBef>
              <a:spcAft>
                <a:spcPts val="0"/>
              </a:spcAft>
              <a:buClrTx/>
              <a:buSzTx/>
              <a:buFontTx/>
              <a:buNone/>
              <a:tabLst/>
              <a:defRPr/>
            </a:pPr>
            <a:r>
              <a:rPr lang="en-US" altLang="en-US" sz="1000" dirty="0">
                <a:latin typeface="Arial" panose="020B0604020202020204" pitchFamily="34" charset="0"/>
              </a:rPr>
              <a:t>During the accumulation phase of our life tax deferral was our ally.  But during the distribution phase tax deferral could become our worst enemy.  Obviously,  t</a:t>
            </a:r>
            <a:r>
              <a:rPr lang="en-US" sz="1000" dirty="0"/>
              <a:t>he tax strategies used to successfully distribute wealth are inherently different than those used to successfully accumulate wealth. </a:t>
            </a:r>
          </a:p>
          <a:p>
            <a:pPr defTabSz="900113" eaLnBrk="0" hangingPunct="0"/>
            <a:endParaRPr lang="en-US" altLang="en-US" sz="1000" dirty="0">
              <a:latin typeface="Arial Black" panose="020B0A04020102020204" pitchFamily="34" charset="0"/>
            </a:endParaRPr>
          </a:p>
          <a:p>
            <a:pPr defTabSz="900113" eaLnBrk="0" hangingPunct="0"/>
            <a:endParaRPr lang="en-US" altLang="en-US" sz="1000" dirty="0"/>
          </a:p>
          <a:p>
            <a:pPr defTabSz="900113" eaLnBrk="0" hangingPunct="0"/>
            <a:endParaRPr lang="en-US" altLang="en-US" sz="1000" dirty="0"/>
          </a:p>
        </p:txBody>
      </p:sp>
      <p:sp>
        <p:nvSpPr>
          <p:cNvPr id="146435" name="Rectangle 1027">
            <a:extLst>
              <a:ext uri="{FF2B5EF4-FFF2-40B4-BE49-F238E27FC236}">
                <a16:creationId xmlns:a16="http://schemas.microsoft.com/office/drawing/2014/main" id="{D5DE300C-0A8C-4813-9184-2A1ED5FE2180}"/>
              </a:ext>
            </a:extLst>
          </p:cNvPr>
          <p:cNvSpPr>
            <a:spLocks noGrp="1" noRot="1" noChangeAspect="1" noChangeArrowheads="1" noTextEdit="1"/>
          </p:cNvSpPr>
          <p:nvPr>
            <p:ph type="sldImg"/>
          </p:nvPr>
        </p:nvSpPr>
        <p:spPr>
          <a:xfrm>
            <a:off x="411163" y="700088"/>
            <a:ext cx="6173787" cy="3473450"/>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176162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know tax strategy that was retained in the current tax legislation is a product called a QLAC, which is short for qualified lifetime annuity contract.  The rules say that you can take 25% of your qualified money up to a maximum of $125,000 and transfer it to an insurance company to be paid out to you at a later date.  </a:t>
            </a:r>
          </a:p>
          <a:p>
            <a:endParaRPr lang="en-US" dirty="0"/>
          </a:p>
          <a:p>
            <a:r>
              <a:rPr lang="en-US" dirty="0"/>
              <a:t>This $125,000 would be reduced from your balance of qualified savings at age 70½ and not be counted when calculating your RMD.  The law does say, however, that you cannot defer the lifetime income from this amount later than age 85.  There are other aspects of this that I don’t have time to discuss now, but for those who are interested, we can discuss on your complimentary appointment.</a:t>
            </a:r>
          </a:p>
          <a:p>
            <a:endParaRPr lang="en-US" dirty="0"/>
          </a:p>
          <a:p>
            <a:r>
              <a:rPr lang="en-US" dirty="0"/>
              <a:t>Another option for those who are charitably inclined is called a “qualified charitable distribution”.  This provision has been available for a few years but it had to be renewed each year by congress.  In the new 2018 IRS tax code it has been made “permanent”, meaning it doesn’t require a congressional extension each year.  At age 70 ½ you can direct the custodian of your IRA to send all or part of your RMD to a qualified charity.  Under the new tax laws many taxpayers will lose the deduction for their charitable contributions that are reported on your schedule A (itemized deductions), due to the increase of the standard deduction.  So rather than writing a check to the charity that may not be deductible, you can send them a portion or all of your RMD up to $100,000.  In this manner you will not have to pay income taxes on that portion of the RMD that goes to the charity and you have effectively retained the tax advantage of charitable giving.</a:t>
            </a:r>
          </a:p>
        </p:txBody>
      </p:sp>
      <p:sp>
        <p:nvSpPr>
          <p:cNvPr id="4" name="Slide Number Placeholder 3"/>
          <p:cNvSpPr>
            <a:spLocks noGrp="1"/>
          </p:cNvSpPr>
          <p:nvPr>
            <p:ph type="sldNum" sz="quarter" idx="10"/>
          </p:nvPr>
        </p:nvSpPr>
        <p:spPr/>
        <p:txBody>
          <a:bodyPr/>
          <a:lstStyle/>
          <a:p>
            <a:fld id="{49985D48-2E65-8A48-A60B-E3488C264EAC}" type="slidenum">
              <a:rPr lang="en-US" smtClean="0"/>
              <a:t>22</a:t>
            </a:fld>
            <a:endParaRPr lang="en-US"/>
          </a:p>
        </p:txBody>
      </p:sp>
    </p:spTree>
    <p:extLst>
      <p:ext uri="{BB962C8B-B14F-4D97-AF65-F5344CB8AC3E}">
        <p14:creationId xmlns:p14="http://schemas.microsoft.com/office/powerpoint/2010/main" val="3736982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the most complicated issues we have to deal with happen after we turn 65.  Medicare is probably one of the most complicated decisions that we all must eventually make.  I’m not going to explain all the Medicare Part B and D options, or the advantages or disadvantages of a Medigap plan vs a Medicare Advantage plan.  That is an entire seminar in itself.  But, many retirees find out too late that there is a premium penalty on your part B monthly costs for taxpayers who continue to be “high earners”.   It is called the Income Related Monthly Adjustment Amount, or IRMAA for short.</a:t>
            </a:r>
          </a:p>
          <a:p>
            <a:endParaRPr lang="en-US" dirty="0"/>
          </a:p>
          <a:p>
            <a:r>
              <a:rPr lang="en-US" dirty="0"/>
              <a:t>As you can see on this chart:</a:t>
            </a:r>
          </a:p>
          <a:p>
            <a:pPr marL="171450" indent="-171450">
              <a:buFont typeface="Arial" panose="020B0604020202020204" pitchFamily="34" charset="0"/>
              <a:buChar char="•"/>
            </a:pPr>
            <a:r>
              <a:rPr lang="en-US" dirty="0"/>
              <a:t>The current </a:t>
            </a:r>
            <a:r>
              <a:rPr lang="en-US" u="none" dirty="0"/>
              <a:t>basic Medicare Part B premium is $144.60/mo</a:t>
            </a:r>
            <a:r>
              <a:rPr lang="en-US" dirty="0"/>
              <a:t>.  That cost is based on your Modified Adjusted Gross Income, or MAGI, from your tax return 2 yrs. ago and is adjusted as you proceed through retirement.  </a:t>
            </a:r>
          </a:p>
          <a:p>
            <a:pPr marL="171450" indent="-171450">
              <a:buFont typeface="Arial" panose="020B0604020202020204" pitchFamily="34" charset="0"/>
              <a:buChar char="•"/>
            </a:pPr>
            <a:r>
              <a:rPr lang="en-US" dirty="0"/>
              <a:t>For a </a:t>
            </a:r>
            <a:r>
              <a:rPr lang="en-US" u="sng" dirty="0"/>
              <a:t>married couple with MAGI over $174,000 </a:t>
            </a:r>
            <a:r>
              <a:rPr lang="en-US" dirty="0"/>
              <a:t>and </a:t>
            </a:r>
            <a:r>
              <a:rPr lang="en-US" u="sng" dirty="0"/>
              <a:t>a single taxpayer with MAGI over $87,000</a:t>
            </a:r>
            <a:r>
              <a:rPr lang="en-US" dirty="0"/>
              <a:t>, there is a surcharge on Medicare part B. For many of you this may not be an issue, but revisiting that 72 tax trap we just discussed, I have seen situations where the RMD could take a retiree’s income high enough that they could not only move into a higher income tax bracket but also move into one of these IRMMA tiers and end up paying substantially more for the Medicare part B for the rest of their lives.  </a:t>
            </a:r>
          </a:p>
          <a:p>
            <a:endParaRPr lang="en-US" dirty="0"/>
          </a:p>
          <a:p>
            <a:r>
              <a:rPr lang="en-US" dirty="0"/>
              <a:t>A secondary problem is that anyone under the first tier is in a class called “hold harmless”.  This means that your Medicare premiums cannot increase at a higher percentage than your SS benefits were increased.  Once in the IRMMA category, that protection goes away and your Medicare can increase at any rate the Government decides to use.</a:t>
            </a:r>
          </a:p>
        </p:txBody>
      </p:sp>
      <p:sp>
        <p:nvSpPr>
          <p:cNvPr id="4" name="Slide Number Placeholder 3"/>
          <p:cNvSpPr>
            <a:spLocks noGrp="1"/>
          </p:cNvSpPr>
          <p:nvPr>
            <p:ph type="sldNum" sz="quarter" idx="10"/>
          </p:nvPr>
        </p:nvSpPr>
        <p:spPr/>
        <p:txBody>
          <a:bodyPr/>
          <a:lstStyle/>
          <a:p>
            <a:fld id="{49985D48-2E65-8A48-A60B-E3488C264EAC}" type="slidenum">
              <a:rPr lang="en-US" smtClean="0"/>
              <a:t>23</a:t>
            </a:fld>
            <a:endParaRPr lang="en-US"/>
          </a:p>
        </p:txBody>
      </p:sp>
    </p:spTree>
    <p:extLst>
      <p:ext uri="{BB962C8B-B14F-4D97-AF65-F5344CB8AC3E}">
        <p14:creationId xmlns:p14="http://schemas.microsoft.com/office/powerpoint/2010/main" val="2142627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the most complicated issues we have to deal with happen after we turn 65.  Medicare is probably one of the most complicated decisions that we all must eventually make.  I’m not going to explain all the Medicare Part B and D options, or the advantages or disadvantages of a Medigap plan vs a Medicare Advantage plan.  That is an entire seminar in itself.  But, many retirees find out too late that there is a premium penalty on your part B monthly costs for taxpayers who continue to be “high earners”.   It is called the Income Related Monthly Adjustment Amount, or IRMAA for short.</a:t>
            </a:r>
          </a:p>
          <a:p>
            <a:endParaRPr lang="en-US" dirty="0"/>
          </a:p>
          <a:p>
            <a:r>
              <a:rPr lang="en-US" dirty="0"/>
              <a:t>As you can see on this chart:</a:t>
            </a:r>
          </a:p>
          <a:p>
            <a:pPr marL="171450" indent="-171450">
              <a:buFont typeface="Arial" panose="020B0604020202020204" pitchFamily="34" charset="0"/>
              <a:buChar char="•"/>
            </a:pPr>
            <a:r>
              <a:rPr lang="en-US" dirty="0"/>
              <a:t>The current </a:t>
            </a:r>
            <a:r>
              <a:rPr lang="en-US" u="none" dirty="0"/>
              <a:t>basic Medicare Part B premium is $134/mo</a:t>
            </a:r>
            <a:r>
              <a:rPr lang="en-US" dirty="0"/>
              <a:t>.  That cost is based on your Modified Adjusted Gross Income, or MAGI, from your tax return 2 yrs. ago and is adjusted as you proceed through retirement.  </a:t>
            </a:r>
          </a:p>
          <a:p>
            <a:pPr marL="171450" indent="-171450">
              <a:buFont typeface="Arial" panose="020B0604020202020204" pitchFamily="34" charset="0"/>
              <a:buChar char="•"/>
            </a:pPr>
            <a:r>
              <a:rPr lang="en-US" dirty="0"/>
              <a:t>For a </a:t>
            </a:r>
            <a:r>
              <a:rPr lang="en-US" u="sng" dirty="0"/>
              <a:t>married couple with MAGI over $170,000 </a:t>
            </a:r>
            <a:r>
              <a:rPr lang="en-US" dirty="0"/>
              <a:t>and </a:t>
            </a:r>
            <a:r>
              <a:rPr lang="en-US" u="sng" dirty="0"/>
              <a:t>a single taxpayer with MAGI over $85,000</a:t>
            </a:r>
            <a:r>
              <a:rPr lang="en-US" dirty="0"/>
              <a:t>, there is a surcharge on Medicare part B that can range from $50/mo. to $300/mo. per taxpayer. </a:t>
            </a:r>
          </a:p>
          <a:p>
            <a:pPr marL="171450" indent="-171450">
              <a:buFont typeface="Arial" panose="020B0604020202020204" pitchFamily="34" charset="0"/>
              <a:buChar char="•"/>
            </a:pPr>
            <a:r>
              <a:rPr lang="en-US" dirty="0"/>
              <a:t>For many of you this may not be an issue, but revisiting that 70-1/2 tax trap we just discussed, I have seen situations where the RMD could take a retiree’s income high enough that they could not only move into a higher income tax bracket but also move into one of these IRMMA tiers and end up paying substantially more for the Medicare part B for the rest of their lives.  </a:t>
            </a:r>
          </a:p>
          <a:p>
            <a:endParaRPr lang="en-US" dirty="0"/>
          </a:p>
          <a:p>
            <a:r>
              <a:rPr lang="en-US" dirty="0"/>
              <a:t>A secondary problem is that anyone under the first tier is in a class called “hold harmless”.  This means that your Medicare premiums cannot increase at a higher percentage than your SS benefits were increased.  Once in the IRMMA category, that protection goes away and your Medicare can increase at any rate the Government decides to use.</a:t>
            </a:r>
          </a:p>
        </p:txBody>
      </p:sp>
      <p:sp>
        <p:nvSpPr>
          <p:cNvPr id="4" name="Slide Number Placeholder 3"/>
          <p:cNvSpPr>
            <a:spLocks noGrp="1"/>
          </p:cNvSpPr>
          <p:nvPr>
            <p:ph type="sldNum" sz="quarter" idx="10"/>
          </p:nvPr>
        </p:nvSpPr>
        <p:spPr/>
        <p:txBody>
          <a:bodyPr/>
          <a:lstStyle/>
          <a:p>
            <a:fld id="{49985D48-2E65-8A48-A60B-E3488C264EAC}" type="slidenum">
              <a:rPr lang="en-US" smtClean="0"/>
              <a:t>24</a:t>
            </a:fld>
            <a:endParaRPr lang="en-US"/>
          </a:p>
        </p:txBody>
      </p:sp>
    </p:spTree>
    <p:extLst>
      <p:ext uri="{BB962C8B-B14F-4D97-AF65-F5344CB8AC3E}">
        <p14:creationId xmlns:p14="http://schemas.microsoft.com/office/powerpoint/2010/main" val="24983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there are many moving parts in a properly designed retirement income plan.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only is it important to consider these variables when creating a plan, it is also important to have someone to manage the overall plan moving forward.  Most of my clients just want to sit back and enjoy their retirements and not have to worry about all the risk management and tax laws that are unique to retirees.</a:t>
            </a:r>
          </a:p>
        </p:txBody>
      </p:sp>
      <p:sp>
        <p:nvSpPr>
          <p:cNvPr id="4" name="Slide Number Placeholder 3"/>
          <p:cNvSpPr>
            <a:spLocks noGrp="1"/>
          </p:cNvSpPr>
          <p:nvPr>
            <p:ph type="sldNum" sz="quarter" idx="10"/>
          </p:nvPr>
        </p:nvSpPr>
        <p:spPr/>
        <p:txBody>
          <a:bodyPr/>
          <a:lstStyle/>
          <a:p>
            <a:fld id="{49985D48-2E65-8A48-A60B-E3488C264EAC}" type="slidenum">
              <a:rPr lang="en-US" smtClean="0"/>
              <a:t>25</a:t>
            </a:fld>
            <a:endParaRPr lang="en-US"/>
          </a:p>
        </p:txBody>
      </p:sp>
    </p:spTree>
    <p:extLst>
      <p:ext uri="{BB962C8B-B14F-4D97-AF65-F5344CB8AC3E}">
        <p14:creationId xmlns:p14="http://schemas.microsoft.com/office/powerpoint/2010/main" val="1187351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Whether you choose to work with me or not, there are certain expectations that you should have of any advisor working with you on retirement planning.</a:t>
            </a:r>
          </a:p>
        </p:txBody>
      </p:sp>
      <p:sp>
        <p:nvSpPr>
          <p:cNvPr id="4" name="Slide Number Placeholder 3"/>
          <p:cNvSpPr>
            <a:spLocks noGrp="1"/>
          </p:cNvSpPr>
          <p:nvPr>
            <p:ph type="sldNum" sz="quarter" idx="10"/>
          </p:nvPr>
        </p:nvSpPr>
        <p:spPr/>
        <p:txBody>
          <a:bodyPr/>
          <a:lstStyle/>
          <a:p>
            <a:fld id="{49985D48-2E65-8A48-A60B-E3488C264EAC}" type="slidenum">
              <a:rPr lang="en-US" smtClean="0"/>
              <a:t>26</a:t>
            </a:fld>
            <a:endParaRPr lang="en-US"/>
          </a:p>
        </p:txBody>
      </p:sp>
    </p:spTree>
    <p:extLst>
      <p:ext uri="{BB962C8B-B14F-4D97-AF65-F5344CB8AC3E}">
        <p14:creationId xmlns:p14="http://schemas.microsoft.com/office/powerpoint/2010/main" val="3163766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5 important components</a:t>
            </a:r>
            <a:r>
              <a:rPr lang="en-US" baseline="0" dirty="0"/>
              <a:t> to your retirement performance: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Developing a personalized plan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Using a disciplined approach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Incorporating diversification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Holding periodic reviews and making necessary adjustments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And good communication between you and your advisor.</a:t>
            </a:r>
            <a:endParaRPr lang="en-US" dirty="0"/>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27</a:t>
            </a:fld>
            <a:endParaRPr lang="en-US"/>
          </a:p>
        </p:txBody>
      </p:sp>
    </p:spTree>
    <p:extLst>
      <p:ext uri="{BB962C8B-B14F-4D97-AF65-F5344CB8AC3E}">
        <p14:creationId xmlns:p14="http://schemas.microsoft.com/office/powerpoint/2010/main" val="226316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at the beginning of this presentation, there is no “one size fits all” plan.  My job is to gather important information about your existing assets and clearly understand the things that are important to you in retirement.  </a:t>
            </a:r>
          </a:p>
          <a:p>
            <a:endParaRPr lang="en-US" dirty="0"/>
          </a:p>
          <a:p>
            <a:r>
              <a:rPr lang="en-US" dirty="0"/>
              <a:t>Some advisors only focus on the accounts that they can manage.  A good retirement income plan takes into account all of your assets and income sources, regardless whether I am managing them or not.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look at some of the key information that needs to be gathered in order to create a personalized plan.   </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28</a:t>
            </a:fld>
            <a:endParaRPr lang="en-US"/>
          </a:p>
        </p:txBody>
      </p:sp>
    </p:spTree>
    <p:extLst>
      <p:ext uri="{BB962C8B-B14F-4D97-AF65-F5344CB8AC3E}">
        <p14:creationId xmlns:p14="http://schemas.microsoft.com/office/powerpoint/2010/main" val="275400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a good time to review your accounts and trusts to ensure the information is correct.  When we die our assets will pass to our heirs one of three ways:</a:t>
            </a:r>
          </a:p>
          <a:p>
            <a:pPr marL="228600" indent="-228600">
              <a:buAutoNum type="arabicPeriod"/>
            </a:pPr>
            <a:r>
              <a:rPr lang="en-US" dirty="0"/>
              <a:t>By </a:t>
            </a:r>
            <a:r>
              <a:rPr lang="en-US" u="sng" dirty="0"/>
              <a:t>Title</a:t>
            </a:r>
            <a:r>
              <a:rPr lang="en-US" dirty="0"/>
              <a:t>, such as a property in joint tenancy automatically passing to the joint tenant.</a:t>
            </a:r>
          </a:p>
          <a:p>
            <a:pPr marL="228600" indent="-228600">
              <a:buAutoNum type="arabicPeriod"/>
            </a:pPr>
            <a:r>
              <a:rPr lang="en-US" dirty="0"/>
              <a:t>By </a:t>
            </a:r>
            <a:r>
              <a:rPr lang="en-US" u="sng" dirty="0"/>
              <a:t>Contract</a:t>
            </a:r>
            <a:r>
              <a:rPr lang="en-US" dirty="0"/>
              <a:t>, such as a beneficiary designation which is a contractual obligation that the account will pass to whomever you name.  The same rule applies to trusts.</a:t>
            </a:r>
          </a:p>
          <a:p>
            <a:pPr marL="228600" indent="-228600">
              <a:buAutoNum type="arabicPeriod"/>
            </a:pPr>
            <a:r>
              <a:rPr lang="en-US" dirty="0"/>
              <a:t>Or, by </a:t>
            </a:r>
            <a:r>
              <a:rPr lang="en-US" u="sng" dirty="0"/>
              <a:t>Will</a:t>
            </a:r>
            <a:r>
              <a:rPr lang="en-US" dirty="0"/>
              <a:t>.  A will does nothing more than to direct assets that are in your name only at death and have no beneficiary designations.  The problem with leaving everything by way of your will is that once the amount exceeds a certain value, and this differs from state to state, then your estate must go through probate.  Probate is simply a process to make sure estate assets go to the proper beneficiary, but in most states it can mean delays as long as 6 months. Plus the estate can be subject to legal fees.  </a:t>
            </a:r>
          </a:p>
          <a:p>
            <a:pPr marL="0" indent="0">
              <a:buNone/>
            </a:pPr>
            <a:endParaRPr lang="en-US" dirty="0"/>
          </a:p>
          <a:p>
            <a:pPr marL="0" indent="0">
              <a:buNone/>
            </a:pPr>
            <a:r>
              <a:rPr lang="en-US" dirty="0"/>
              <a:t>A </a:t>
            </a:r>
            <a:r>
              <a:rPr lang="en-US" u="sng" dirty="0"/>
              <a:t>Will</a:t>
            </a:r>
            <a:r>
              <a:rPr lang="en-US" dirty="0"/>
              <a:t> is the most inefficient way to leave assets.  Additionally, Title and Contractual arrangements take precedent to your will.  For example, if you just drafted a new will leaving your IRA account to your nephew, but the beneficiary designation on your IRA says it goes to your niece,  your nephew will receive nothing and your niece will get it all because beneficiaries override a will.  Part of my job as advisor to my clients is to coordinate all their documents with their wishes.</a:t>
            </a:r>
          </a:p>
          <a:p>
            <a:pPr marL="0" indent="0">
              <a:buFontTx/>
              <a:buNone/>
            </a:pPr>
            <a:endParaRPr lang="en-US" dirty="0"/>
          </a:p>
          <a:p>
            <a:pPr marL="0" indent="0">
              <a:buFontTx/>
              <a:buNone/>
            </a:pPr>
            <a:r>
              <a:rPr lang="en-US" dirty="0"/>
              <a:t>Powers of attorney are critical at any age but become more relevant as we age.  As we all know, our mental capabilities begin to diminish later into retirement.  A power of attorney simply allows someone we name to have the legal authority to make decisions if you should become disabled.  Your financial power of attorney can pay your bills, make deposits and take care of all your financial decisions should you become unable to do so.  In the absence of a financial power of attorney your family could be forced to go to court and be appointed your conservator.  Once again, this is a long and expensive process.</a:t>
            </a:r>
          </a:p>
          <a:p>
            <a:pPr marL="0" indent="0">
              <a:buFontTx/>
              <a:buNone/>
            </a:pPr>
            <a:endParaRPr lang="en-US" dirty="0"/>
          </a:p>
          <a:p>
            <a:r>
              <a:rPr lang="en-US" dirty="0"/>
              <a:t>There is also a need for Medical Powers of Attorney.  You not only want someone who can make financial decisions if you are mentally or physically unable, but you also want someone who can make medical decisions.  And many times the financial power and medical power is not granted to the same person.  Some think a spouse is automatically the person who can make these decisions.  A spouse can certainly make financial decisions on any properties that you own jointly, but in most states he or she cannot step in without Medical and Financial Powers of Attorney.  Especially on those assets that are not titled jointly.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of my clients have dependents that will need special provisions for the rest of their lives.  This is important for me to know when advising on your beneficiary designations.</a:t>
            </a:r>
          </a:p>
          <a:p>
            <a:endParaRPr lang="en-US" dirty="0"/>
          </a:p>
          <a:p>
            <a:r>
              <a:rPr lang="en-US" dirty="0"/>
              <a:t>As your advisor, I also want to ensure that all your assets are coordinated with any trusts you may have established.  I’ve seen situations where an individual or couple creates what’s call a </a:t>
            </a:r>
            <a:r>
              <a:rPr lang="en-US" i="1" dirty="0"/>
              <a:t>Revocable Living Trust </a:t>
            </a:r>
            <a:r>
              <a:rPr lang="en-US" dirty="0"/>
              <a:t>and feels that this will eliminate any assets going through probate.  Then, upon their death, the family finds out that the ownership of their assets were not transferred into the trust and everything ends up in probate.  My job is not to replace your attorney or CPA, but to make sure your retirement income plan is coordinated with your legal and tax wishes.</a:t>
            </a:r>
          </a:p>
          <a:p>
            <a:pPr marL="0" indent="0">
              <a:buFontTx/>
              <a:buNone/>
            </a:pP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29</a:t>
            </a:fld>
            <a:endParaRPr lang="en-US"/>
          </a:p>
        </p:txBody>
      </p:sp>
    </p:spTree>
    <p:extLst>
      <p:ext uri="{BB962C8B-B14F-4D97-AF65-F5344CB8AC3E}">
        <p14:creationId xmlns:p14="http://schemas.microsoft.com/office/powerpoint/2010/main" val="3989544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t>Looking</a:t>
            </a:r>
            <a:r>
              <a:rPr lang="en-US" dirty="0"/>
              <a:t> back you can see the stages that you’ve already passed through to get to this point in life: Childhood, adolescence, higher education, raising a family and building a career to name a few. </a:t>
            </a:r>
          </a:p>
          <a:p>
            <a:pPr marL="181240" indent="-181240">
              <a:buFont typeface="Arial"/>
              <a:buChar char="•"/>
            </a:pPr>
            <a:r>
              <a:rPr lang="en-US" dirty="0"/>
              <a:t>Now you’re looking forward to the next stage.  Whether you’re considering a gradual transition or a totally different life experience.</a:t>
            </a:r>
          </a:p>
          <a:p>
            <a:pPr marL="181240" indent="-181240" defTabSz="483306">
              <a:buFont typeface="Arial"/>
              <a:buChar char="•"/>
              <a:defRPr/>
            </a:pPr>
            <a:r>
              <a:rPr lang="en-US" dirty="0"/>
              <a:t>This next stage used to be called “retirement” but now many of us think of it as “a whole new chapter” in our life. </a:t>
            </a:r>
          </a:p>
          <a:p>
            <a:pPr marL="181240" indent="-181240">
              <a:buFont typeface="Arial"/>
              <a:buChar char="•"/>
            </a:pPr>
            <a:r>
              <a:rPr lang="en-US" dirty="0"/>
              <a:t>Looking forward, sociologists tell us we will go through several stages in retirement. Each of these stages has both emotional and financial components and they are commonly referred to as “Go </a:t>
            </a:r>
            <a:r>
              <a:rPr lang="en-US" dirty="0" err="1"/>
              <a:t>Go</a:t>
            </a:r>
            <a:r>
              <a:rPr lang="en-US" dirty="0"/>
              <a:t>”, “Slow Go”, and “No Go”.   Regardless</a:t>
            </a:r>
            <a:r>
              <a:rPr lang="en-US" baseline="0" dirty="0"/>
              <a:t> of how you define the next stage, you will need a lifetime income strategy that can adapt to your changing income needs.</a:t>
            </a:r>
          </a:p>
          <a:p>
            <a:pPr marL="181240" indent="-181240">
              <a:buFont typeface="Arial"/>
              <a:buChar char="•"/>
            </a:pPr>
            <a:r>
              <a:rPr lang="en-US" baseline="0" dirty="0"/>
              <a:t>Unfortunately, we really can’t use our parents as the model for our own retirements.  Much like the old television ad used to say “it’s not your Father’s Buick”, nor is your retirement going to be the same as your parents.  The traditional retirement used to be a 3-legged stool that was supported by our employers in the form of defined benefit pension plans, Social Security and our personal investments.  For many of our parents their pensions and Social Security provided much of what they needed and there was little dependence on investments for income.  Today, with the rapid disappearance of corporate pensions, uncertainties about the ability of Social Security to continue sustainable inflation-adjusted income, retirees are much more dependent upon their personal savings and investments than any generation before.</a:t>
            </a: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a:t>
            </a:fld>
            <a:endParaRPr lang="en-US"/>
          </a:p>
        </p:txBody>
      </p:sp>
    </p:spTree>
    <p:extLst>
      <p:ext uri="{BB962C8B-B14F-4D97-AF65-F5344CB8AC3E}">
        <p14:creationId xmlns:p14="http://schemas.microsoft.com/office/powerpoint/2010/main" val="2561197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sat down with an advisor and discussed your specific retirement goals?  Not just when you </a:t>
            </a:r>
            <a:r>
              <a:rPr lang="en-US" u="sng" dirty="0"/>
              <a:t>want</a:t>
            </a:r>
            <a:r>
              <a:rPr lang="en-US" dirty="0"/>
              <a:t> to retire, but whether you want to completely stop working or perhaps work part-time for awhile?  </a:t>
            </a:r>
          </a:p>
          <a:p>
            <a:endParaRPr lang="en-US" dirty="0"/>
          </a:p>
          <a:p>
            <a:r>
              <a:rPr lang="en-US" dirty="0"/>
              <a:t>How do you want your assets to ultimately transfer to your family?  I have several clients who have more than one child and they have different goals for each.  Perhaps you have 2 children who are very responsible with money and would invest a lump sum inheritance prudently, but there might be one child in the family that isn’t so responsible and you may want to leave his or her inheritance as an income stream, paid out over a few years.  </a:t>
            </a:r>
          </a:p>
          <a:p>
            <a:endParaRPr lang="en-US" dirty="0"/>
          </a:p>
          <a:p>
            <a:r>
              <a:rPr lang="en-US" dirty="0"/>
              <a:t>Is it important that your wealth be preserved during your retirement or would you want to increase your income and have it liquidated by the end of your plan?  I’m sure you’ve seen the bumper sticker “</a:t>
            </a:r>
            <a:r>
              <a:rPr lang="en-US" i="1" dirty="0"/>
              <a:t>We’re spending our children’s inheritance</a:t>
            </a:r>
            <a:r>
              <a:rPr lang="en-US" dirty="0"/>
              <a:t>”.  But don’t forget the other bumper sticker, “</a:t>
            </a:r>
            <a:r>
              <a:rPr lang="en-US" i="1" dirty="0"/>
              <a:t>Be good to your children because they will be picking your nursing home</a:t>
            </a:r>
            <a:r>
              <a:rPr lang="en-US" dirty="0"/>
              <a:t>”.</a:t>
            </a:r>
          </a:p>
          <a:p>
            <a:endParaRPr lang="en-US" dirty="0"/>
          </a:p>
          <a:p>
            <a:r>
              <a:rPr lang="en-US" dirty="0"/>
              <a:t>What does your spending curve look like?  Many advisors and </a:t>
            </a:r>
            <a:r>
              <a:rPr lang="en-US" dirty="0" err="1"/>
              <a:t>softwares</a:t>
            </a:r>
            <a:r>
              <a:rPr lang="en-US" dirty="0"/>
              <a:t> just take your expenses today and inflate them at some agreed upon rate.  When, in fact, you may want to spend more in the early years while you are in good health and have lots of energy, </a:t>
            </a:r>
            <a:r>
              <a:rPr lang="en-US" u="sng" dirty="0"/>
              <a:t>then</a:t>
            </a:r>
            <a:r>
              <a:rPr lang="en-US" dirty="0"/>
              <a:t> slow down later.  You may have expenses that are temporary like mortgages or car payments and some of your expenses may not be subject to inflationary increases, like the P&amp;I on your house payment, while others may increase at a rate much higher than the overall inflation rate, like medical expenses.  This is all important information in identifying what income you will need from year-to-year.  </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30</a:t>
            </a:fld>
            <a:endParaRPr lang="en-US"/>
          </a:p>
        </p:txBody>
      </p:sp>
    </p:spTree>
    <p:extLst>
      <p:ext uri="{BB962C8B-B14F-4D97-AF65-F5344CB8AC3E}">
        <p14:creationId xmlns:p14="http://schemas.microsoft.com/office/powerpoint/2010/main" val="564848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different types of savings and investments do you have and what tax liability do they present?</a:t>
            </a:r>
          </a:p>
          <a:p>
            <a:endParaRPr lang="en-US" dirty="0"/>
          </a:p>
          <a:p>
            <a:r>
              <a:rPr lang="en-US" dirty="0"/>
              <a:t>As discussed before, are they titled properly and with the correct beneficiaries?  Where are they located?  Does it make sense to consolidate them if there are a number of same-registered accounts at different custodians? </a:t>
            </a:r>
          </a:p>
          <a:p>
            <a:endParaRPr lang="en-US" dirty="0"/>
          </a:p>
          <a:p>
            <a:r>
              <a:rPr lang="en-US" dirty="0"/>
              <a:t>Which ones are you willing to dedicate to your retirement income plan and which ones would you prefer to earmark for other uses?</a:t>
            </a:r>
          </a:p>
          <a:p>
            <a:endParaRPr lang="en-US" dirty="0"/>
          </a:p>
          <a:p>
            <a:r>
              <a:rPr lang="en-US" dirty="0"/>
              <a:t>More frequently than I would like to discuss, I see potential new clients with their assets in very illiquid accounts that may be tied up for years.  Liquidity is critical during retirement because so many things can change and assets may need to be re-positioned.  Or needs arise that require a lump sum of money.  You may have substantial wealth that you’ve worked hard to accumulate but if it is tied up in an investment that will penalize you if you take more than a prescribed amount, that’s not a good retirement income plan.</a:t>
            </a:r>
          </a:p>
        </p:txBody>
      </p:sp>
      <p:sp>
        <p:nvSpPr>
          <p:cNvPr id="4" name="Slide Number Placeholder 3"/>
          <p:cNvSpPr>
            <a:spLocks noGrp="1"/>
          </p:cNvSpPr>
          <p:nvPr>
            <p:ph type="sldNum" sz="quarter" idx="10"/>
          </p:nvPr>
        </p:nvSpPr>
        <p:spPr/>
        <p:txBody>
          <a:bodyPr/>
          <a:lstStyle/>
          <a:p>
            <a:fld id="{49985D48-2E65-8A48-A60B-E3488C264EAC}" type="slidenum">
              <a:rPr lang="en-US" smtClean="0"/>
              <a:t>31</a:t>
            </a:fld>
            <a:endParaRPr lang="en-US"/>
          </a:p>
        </p:txBody>
      </p:sp>
    </p:spTree>
    <p:extLst>
      <p:ext uri="{BB962C8B-B14F-4D97-AF65-F5344CB8AC3E}">
        <p14:creationId xmlns:p14="http://schemas.microsoft.com/office/powerpoint/2010/main" val="1160456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know all your sources of income in retirement, so your plan can incorporate them.   When will they start?  Will they end at some point, for example if you choose to work part-time at the beginning of retirement?  Will they enjoy inflationary increases, or stay flat?  </a:t>
            </a:r>
          </a:p>
          <a:p>
            <a:endParaRPr lang="en-US" dirty="0"/>
          </a:p>
          <a:p>
            <a:r>
              <a:rPr lang="en-US" dirty="0"/>
              <a:t>Should you claim Social Security now or delay it to an older age?  I’ve seen so many presentations telling “everyone” to delay your Social Security all the way to age 70 because of the bigger increases you will receive by waiting.  Many of these presentations are saying this just so they can sell you an annuity to provide income while you’re waiting for your Social Security to start.  There is no universal answer for when to claim Social Security.  With some of my clients it made sense to delay and with others we claimed it as soon as it was available.</a:t>
            </a:r>
          </a:p>
        </p:txBody>
      </p:sp>
      <p:sp>
        <p:nvSpPr>
          <p:cNvPr id="4" name="Slide Number Placeholder 3"/>
          <p:cNvSpPr>
            <a:spLocks noGrp="1"/>
          </p:cNvSpPr>
          <p:nvPr>
            <p:ph type="sldNum" sz="quarter" idx="10"/>
          </p:nvPr>
        </p:nvSpPr>
        <p:spPr/>
        <p:txBody>
          <a:bodyPr/>
          <a:lstStyle/>
          <a:p>
            <a:fld id="{49985D48-2E65-8A48-A60B-E3488C264EAC}" type="slidenum">
              <a:rPr lang="en-US" smtClean="0"/>
              <a:t>32</a:t>
            </a:fld>
            <a:endParaRPr lang="en-US"/>
          </a:p>
        </p:txBody>
      </p:sp>
    </p:spTree>
    <p:extLst>
      <p:ext uri="{BB962C8B-B14F-4D97-AF65-F5344CB8AC3E}">
        <p14:creationId xmlns:p14="http://schemas.microsoft.com/office/powerpoint/2010/main" val="2750741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that many of my new clients have a variety of insurance products that they purchased over the years for a variety of reasons.  An important question to ask at retirement is, “Are they still appropriate?”</a:t>
            </a:r>
          </a:p>
          <a:p>
            <a:endParaRPr lang="en-US" dirty="0"/>
          </a:p>
          <a:p>
            <a:r>
              <a:rPr lang="en-US" dirty="0"/>
              <a:t>Is your life insurance as important now as it was when you were still working?</a:t>
            </a:r>
          </a:p>
          <a:p>
            <a:r>
              <a:rPr lang="en-US" dirty="0"/>
              <a:t>Is long term care a concern?  If it is, should you look at long term care insurance or convert your life insurance to a type of life insurance that includes long term care benefits?  Or, do you have enough wealth that you could cover the costs of a long term care facility should the need arise?</a:t>
            </a:r>
          </a:p>
          <a:p>
            <a:endParaRPr lang="en-US" dirty="0"/>
          </a:p>
          <a:p>
            <a:r>
              <a:rPr lang="en-US" dirty="0"/>
              <a:t>The answers differ for everyone.  Don’t just drop your insurance because something else sounds better, or buy a new type of insurance because you got emotionally involved in the “SALES PITCH”.</a:t>
            </a:r>
          </a:p>
        </p:txBody>
      </p:sp>
      <p:sp>
        <p:nvSpPr>
          <p:cNvPr id="4" name="Slide Number Placeholder 3"/>
          <p:cNvSpPr>
            <a:spLocks noGrp="1"/>
          </p:cNvSpPr>
          <p:nvPr>
            <p:ph type="sldNum" sz="quarter" idx="10"/>
          </p:nvPr>
        </p:nvSpPr>
        <p:spPr/>
        <p:txBody>
          <a:bodyPr/>
          <a:lstStyle/>
          <a:p>
            <a:fld id="{49985D48-2E65-8A48-A60B-E3488C264EAC}" type="slidenum">
              <a:rPr lang="en-US" smtClean="0"/>
              <a:t>33</a:t>
            </a:fld>
            <a:endParaRPr lang="en-US"/>
          </a:p>
        </p:txBody>
      </p:sp>
    </p:spTree>
    <p:extLst>
      <p:ext uri="{BB962C8B-B14F-4D97-AF65-F5344CB8AC3E}">
        <p14:creationId xmlns:p14="http://schemas.microsoft.com/office/powerpoint/2010/main" val="2486561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my clients own rental property beyond their personal residence.  In some cases they are tired of being a landlord, but are concerned about the taxes if they should sell.  </a:t>
            </a:r>
          </a:p>
          <a:p>
            <a:endParaRPr lang="en-US" dirty="0"/>
          </a:p>
          <a:p>
            <a:r>
              <a:rPr lang="en-US" dirty="0"/>
              <a:t>They want to know:</a:t>
            </a:r>
          </a:p>
          <a:p>
            <a:pPr marL="171450" indent="-171450">
              <a:buFont typeface="Arial" panose="020B0604020202020204" pitchFamily="34" charset="0"/>
              <a:buChar char="•"/>
            </a:pPr>
            <a:r>
              <a:rPr lang="en-US" dirty="0"/>
              <a:t>“Should we hire a management company or go ahead and sell it?” or,</a:t>
            </a:r>
          </a:p>
          <a:p>
            <a:pPr marL="171450" indent="-171450">
              <a:buFont typeface="Arial" panose="020B0604020202020204" pitchFamily="34" charset="0"/>
              <a:buChar char="•"/>
            </a:pPr>
            <a:r>
              <a:rPr lang="en-US" dirty="0"/>
              <a:t>“Should we sell our personal residence, get the designated gain “tax free” and move into the rental property, then wait a few years and sell it ”tax free”?  </a:t>
            </a:r>
          </a:p>
          <a:p>
            <a:endParaRPr lang="en-US" dirty="0"/>
          </a:p>
          <a:p>
            <a:r>
              <a:rPr lang="en-US" dirty="0"/>
              <a:t>Do you have real estate outside of the state in which you reside?  If so, it can be subject to that State’s probate laws unless you create a trust to own it.  Having to deal with probate in multiple states can be extremely complicated, time consuming and expensive.</a:t>
            </a:r>
          </a:p>
          <a:p>
            <a:endParaRPr lang="en-US" dirty="0"/>
          </a:p>
          <a:p>
            <a:r>
              <a:rPr lang="en-US" dirty="0"/>
              <a:t>Using a reverse mortgage on your current home equity could be an excellent “tax free” source of income in retirement if you do not have enough savings to meet your income needs.</a:t>
            </a:r>
          </a:p>
        </p:txBody>
      </p:sp>
      <p:sp>
        <p:nvSpPr>
          <p:cNvPr id="4" name="Slide Number Placeholder 3"/>
          <p:cNvSpPr>
            <a:spLocks noGrp="1"/>
          </p:cNvSpPr>
          <p:nvPr>
            <p:ph type="sldNum" sz="quarter" idx="10"/>
          </p:nvPr>
        </p:nvSpPr>
        <p:spPr/>
        <p:txBody>
          <a:bodyPr/>
          <a:lstStyle/>
          <a:p>
            <a:fld id="{49985D48-2E65-8A48-A60B-E3488C264EAC}" type="slidenum">
              <a:rPr lang="en-US" smtClean="0"/>
              <a:t>34</a:t>
            </a:fld>
            <a:endParaRPr lang="en-US"/>
          </a:p>
        </p:txBody>
      </p:sp>
    </p:spTree>
    <p:extLst>
      <p:ext uri="{BB962C8B-B14F-4D97-AF65-F5344CB8AC3E}">
        <p14:creationId xmlns:p14="http://schemas.microsoft.com/office/powerpoint/2010/main" val="2250716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great plan that takes into consideration all the information we just discussed will not ensure success -  we must also employ a disciplined approach while managing that plan throughout retirement.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took discipline for you to successfully accumulate your retirement wealth and it is equally important to maintain a disciplined approach while you are distributing your assets.  It is perfectly normal for retirees to get emotional when markets are not performing well.  An important aspect of my relationship with my clients is to effectively manage those emotions.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the industry of “fitness”, usually people who employ a personal ”coach”, are more successful than those who don’t.  The personal trainer or coach brings the needed discipline to the fitness plan that will ensure its success.  I want to be my client’s personal retirement planning coach.</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35</a:t>
            </a:fld>
            <a:endParaRPr lang="en-US"/>
          </a:p>
        </p:txBody>
      </p:sp>
    </p:spTree>
    <p:extLst>
      <p:ext uri="{BB962C8B-B14F-4D97-AF65-F5344CB8AC3E}">
        <p14:creationId xmlns:p14="http://schemas.microsoft.com/office/powerpoint/2010/main" val="134465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we discussed earlier, Diversification is an important risk management tool for successful investment outcomes.  People who had all their assets in just the US markets in 2008 experienced substantially greater losses than those who had properly diversified portfolios.  All we heard in the news was how poorly the S&amp;P 500 was doing, but other categories of investments did quite well while US stocks were declining.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Just like the good doctor needs to prescribe the right combination of medications, a good financial advisor will design the right investment prescription for you…..and chances are it will not be the same as your neighbor’s.  You all have unique goals and objectives in retirement and consequently you should all have a different retirement income plan and investment strategy that address your goals and objectives.</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36</a:t>
            </a:fld>
            <a:endParaRPr lang="en-US"/>
          </a:p>
        </p:txBody>
      </p:sp>
    </p:spTree>
    <p:extLst>
      <p:ext uri="{BB962C8B-B14F-4D97-AF65-F5344CB8AC3E}">
        <p14:creationId xmlns:p14="http://schemas.microsoft.com/office/powerpoint/2010/main" val="483476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impossible as it is to predict the markets, it is equally impossible to accurately project your needs over 25-45 year time horizons.  Regular reviews are critical along the way to keep your plan consistent with changing markets, tax laws and your needs.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Aerospace engineers use the term “course corrections” to define these changes.  My job is to help you make the appropriate course corrections </a:t>
            </a:r>
            <a:r>
              <a:rPr lang="en-US" u="none" dirty="0"/>
              <a:t>throughout</a:t>
            </a:r>
            <a:r>
              <a:rPr lang="en-US" dirty="0"/>
              <a:t> your retirement years.  And to explain to you the consequences that those changes may have on your overall plan, whether good or bad.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will be able to clearly see how your retirement income plan is performing, and any changes we decide to make will be documented and approved by you.  </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37</a:t>
            </a:fld>
            <a:endParaRPr lang="en-US"/>
          </a:p>
        </p:txBody>
      </p:sp>
    </p:spTree>
    <p:extLst>
      <p:ext uri="{BB962C8B-B14F-4D97-AF65-F5344CB8AC3E}">
        <p14:creationId xmlns:p14="http://schemas.microsoft.com/office/powerpoint/2010/main" val="1697805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any relationship, communication is critical.  A good advisor will communicate the plan details to you in a manner that is understandable.  I strive not to use “industry jargon” that makes no sense to you.  The </a:t>
            </a:r>
            <a:r>
              <a:rPr lang="en-US" dirty="0" err="1"/>
              <a:t>IncomeConductor</a:t>
            </a:r>
            <a:r>
              <a:rPr lang="en-US" dirty="0"/>
              <a:t> reports I provide to clients are short and very easy to understand, but also very effective in communicating your plan </a:t>
            </a:r>
            <a:r>
              <a:rPr lang="en-US"/>
              <a:t>and its ongoing </a:t>
            </a:r>
            <a:r>
              <a:rPr lang="en-US" dirty="0"/>
              <a:t>performance.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may explore several options before we arrive at an accepted course of action.  Whenever we meet for reviews you will be given a report that will track the progress of your plan.  Together we will make sure that it remains “on course”, even if the course needs to be changed along the way.</a:t>
            </a:r>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38</a:t>
            </a:fld>
            <a:endParaRPr lang="en-US"/>
          </a:p>
        </p:txBody>
      </p:sp>
    </p:spTree>
    <p:extLst>
      <p:ext uri="{BB962C8B-B14F-4D97-AF65-F5344CB8AC3E}">
        <p14:creationId xmlns:p14="http://schemas.microsoft.com/office/powerpoint/2010/main" val="529216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hope that you can appreciate how complex and comprehensive a well designed retirement income plan can be.  Unlike many seminars that we all get invited to, I am not here to recommend or try to sell a specific product.  My goal this evening was to sell the need for good planning for retirement.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ask yourselves, “Do I have a PLAN?” and if so, does it incorporate all the things we’ve discussed?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I started this evening I pointed out that there was a form in your packet that you could complete and take advantage of a no-cost, no-obligation meeting.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on the form, there are other topics that you may be interested in.  To help me make our first appointment the most beneficial to you, simply check those topics you are most interested 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at the end of that meeting you decide that we should continue working together, then I will give you a list of important documents to bring to our next meeting. Sometimes, individuals will want to bring documents to the first meeting.  If this is the case with you, I will be glad to send you a document checklist when we schedule our appointment.  As I promised at the beginning of this meeting, you will not be contacted unless you indicate that you want to be.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I would be happy to respond to questions you may have about the information I’ve presented to you today.  </a:t>
            </a:r>
          </a:p>
        </p:txBody>
      </p:sp>
      <p:sp>
        <p:nvSpPr>
          <p:cNvPr id="4" name="Slide Number Placeholder 3"/>
          <p:cNvSpPr>
            <a:spLocks noGrp="1"/>
          </p:cNvSpPr>
          <p:nvPr>
            <p:ph type="sldNum" sz="quarter" idx="10"/>
          </p:nvPr>
        </p:nvSpPr>
        <p:spPr/>
        <p:txBody>
          <a:bodyPr/>
          <a:lstStyle/>
          <a:p>
            <a:fld id="{49985D48-2E65-8A48-A60B-E3488C264EAC}" type="slidenum">
              <a:rPr lang="en-US" smtClean="0"/>
              <a:t>39</a:t>
            </a:fld>
            <a:endParaRPr lang="en-US"/>
          </a:p>
        </p:txBody>
      </p:sp>
    </p:spTree>
    <p:extLst>
      <p:ext uri="{BB962C8B-B14F-4D97-AF65-F5344CB8AC3E}">
        <p14:creationId xmlns:p14="http://schemas.microsoft.com/office/powerpoint/2010/main" val="114991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The stages of retirement </a:t>
            </a:r>
            <a:r>
              <a:rPr lang="en-US" b="0" baseline="0" dirty="0"/>
              <a:t>are typically defined by our activity level.  These levels naturally slow down as we age.  Nevertheless, our income needs do continue.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The amount of income we need as we age may not go down, but rather be re-directed.  What we once spent on travel may later be needed for health care or helping our grandchildren.  Even though our activity can slow down, our expenses may not.  As a result, everyone in this room needs to develop an income strategy that matches your unique needs.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Unfortunately, there is no “one size fits all” strategy and certainly there is no single product that is appropriate for everyone here today.  You probably all have attended or have been invited to ”free meals” that advertise information on key retirement issues only to find out that the purpose is to promote a specific product.  Once again, let me remind you, that is not the purpose of today’s presentation.</a:t>
            </a:r>
            <a:endParaRPr lang="en-US" b="0" dirty="0"/>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4</a:t>
            </a:fld>
            <a:endParaRPr lang="en-US"/>
          </a:p>
        </p:txBody>
      </p:sp>
    </p:spTree>
    <p:extLst>
      <p:ext uri="{BB962C8B-B14F-4D97-AF65-F5344CB8AC3E}">
        <p14:creationId xmlns:p14="http://schemas.microsoft.com/office/powerpoint/2010/main" val="3153149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hope you all learned something of value today.  While you are completing the form, I would be more than happy to answer any others questions you </a:t>
            </a:r>
            <a:r>
              <a:rPr lang="en-US"/>
              <a:t>may have.</a:t>
            </a: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40</a:t>
            </a:fld>
            <a:endParaRPr lang="en-US"/>
          </a:p>
        </p:txBody>
      </p:sp>
    </p:spTree>
    <p:extLst>
      <p:ext uri="{BB962C8B-B14F-4D97-AF65-F5344CB8AC3E}">
        <p14:creationId xmlns:p14="http://schemas.microsoft.com/office/powerpoint/2010/main" val="394698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There</a:t>
            </a:r>
            <a:r>
              <a:rPr lang="en-US" sz="1200" b="0" baseline="0" dirty="0"/>
              <a:t> are many components to a retirement income plan.  Risk management is one of the most important.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baseline="0" dirty="0"/>
              <a:t>The four primary risks that need to be addressed are: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Longevity Risk,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Inflation Risk,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Investment Risk, 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Behavior Risk</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a:t>Let’s take a closer look at each of these risks.</a:t>
            </a:r>
            <a:endParaRPr lang="en-US" sz="1200" b="0" dirty="0"/>
          </a:p>
          <a:p>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5</a:t>
            </a:fld>
            <a:endParaRPr lang="en-US"/>
          </a:p>
        </p:txBody>
      </p:sp>
    </p:spTree>
    <p:extLst>
      <p:ext uri="{BB962C8B-B14F-4D97-AF65-F5344CB8AC3E}">
        <p14:creationId xmlns:p14="http://schemas.microsoft.com/office/powerpoint/2010/main" val="419468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306">
              <a:buFontTx/>
              <a:buNone/>
              <a:defRPr/>
            </a:pPr>
            <a:r>
              <a:rPr lang="en-US" baseline="0" dirty="0"/>
              <a:t>Longevity Risk is simply the risk of people living longer than expected.  </a:t>
            </a:r>
          </a:p>
          <a:p>
            <a:pPr marL="0" indent="0" defTabSz="483306">
              <a:buFontTx/>
              <a:buNone/>
              <a:defRPr/>
            </a:pPr>
            <a:endParaRPr lang="en-US" baseline="0" dirty="0"/>
          </a:p>
          <a:p>
            <a:pPr marL="0" indent="0" defTabSz="483306">
              <a:buFontTx/>
              <a:buNone/>
              <a:defRPr/>
            </a:pPr>
            <a:r>
              <a:rPr lang="en-US" baseline="0" dirty="0"/>
              <a:t>If I went around the room and asked each of you “How long will you live?” I would get a wide range of answers.  Many studies have shown that most retirees underestimate their life expectancy.</a:t>
            </a:r>
          </a:p>
          <a:p>
            <a:pPr marL="0" indent="0" defTabSz="483306">
              <a:buFontTx/>
              <a:buNone/>
              <a:defRPr/>
            </a:pPr>
            <a:endParaRPr lang="en-US" baseline="0" dirty="0"/>
          </a:p>
          <a:p>
            <a:pPr marL="0" indent="0" defTabSz="483306">
              <a:buFontTx/>
              <a:buNone/>
              <a:defRPr/>
            </a:pPr>
            <a:r>
              <a:rPr lang="en-US" baseline="0" dirty="0"/>
              <a:t>Many retirees are surprised by the current statistics provided by insurance mortality tables.  As you can see, a 65 year old married couple has a 50% probability of at least one partner living beyond 91 years. old.  Retirements lasting 20, 30 and even 40 years are becoming commonplace, and these longer time spans must be considered when planning for income.  These statistics are based on current data.  When you consider how advanced medical treatments are today compared to 25 years ago, can you imagine how these life expectancies will change over the next 25 years?</a:t>
            </a:r>
          </a:p>
          <a:p>
            <a:pPr marL="0" indent="0" defTabSz="483306">
              <a:buFontTx/>
              <a:buNone/>
              <a:defRPr/>
            </a:pPr>
            <a:endParaRPr lang="en-US" baseline="0" dirty="0"/>
          </a:p>
          <a:p>
            <a:pPr marL="0" indent="0" defTabSz="483306">
              <a:buFontTx/>
              <a:buNone/>
              <a:defRPr/>
            </a:pPr>
            <a:r>
              <a:rPr lang="en-US" baseline="0" dirty="0"/>
              <a:t>25 years ago, age 90 was considered a safe assumption for the length of a retiree’s life.  Let me see a show of hands of how many of you have a family member or know of someone who has lived passed 90 years old.  Some of you may remember when Willard Scott on the </a:t>
            </a:r>
            <a:r>
              <a:rPr lang="en-US" i="1" baseline="0" dirty="0"/>
              <a:t>Good Morning America </a:t>
            </a:r>
            <a:r>
              <a:rPr lang="en-US" baseline="0" dirty="0"/>
              <a:t>show would feature the picture of someone on a </a:t>
            </a:r>
            <a:r>
              <a:rPr lang="en-US" baseline="0" dirty="0" err="1"/>
              <a:t>Smuckers</a:t>
            </a:r>
            <a:r>
              <a:rPr lang="en-US" baseline="0" dirty="0"/>
              <a:t> jelly jar that had just turned 100.  </a:t>
            </a:r>
          </a:p>
          <a:p>
            <a:pPr marL="0" indent="0" defTabSz="483306">
              <a:buFontTx/>
              <a:buNone/>
              <a:defRPr/>
            </a:pPr>
            <a:endParaRPr lang="en-US" baseline="0" dirty="0"/>
          </a:p>
          <a:p>
            <a:pPr marL="0" indent="0" defTabSz="483306">
              <a:buFontTx/>
              <a:buNone/>
              <a:defRPr/>
            </a:pPr>
            <a:r>
              <a:rPr lang="en-US" baseline="0" dirty="0"/>
              <a:t>According to a group called </a:t>
            </a:r>
            <a:r>
              <a:rPr lang="en-US" i="1" baseline="0" dirty="0"/>
              <a:t>Age Wave</a:t>
            </a:r>
            <a:r>
              <a:rPr lang="en-US" baseline="0" dirty="0"/>
              <a:t>, when they first started back in 1986 they were concerned that there would not be a new person turning 100 every day.  </a:t>
            </a:r>
          </a:p>
          <a:p>
            <a:pPr marL="0" indent="0" defTabSz="483306">
              <a:buFontTx/>
              <a:buNone/>
              <a:defRPr/>
            </a:pPr>
            <a:r>
              <a:rPr lang="en-US" baseline="0" dirty="0"/>
              <a:t>Now, according to the U.S. Census Bureau, 1 out of every 6000 people will live to 100.  50 years ago that statistic was 1 in 67,000.  </a:t>
            </a:r>
          </a:p>
          <a:p>
            <a:pPr marL="0" indent="0" defTabSz="483306">
              <a:buFontTx/>
              <a:buNone/>
              <a:defRPr/>
            </a:pPr>
            <a:endParaRPr lang="en-US" baseline="0" dirty="0"/>
          </a:p>
          <a:p>
            <a:pPr marL="0" indent="0" defTabSz="483306">
              <a:buFontTx/>
              <a:buNone/>
              <a:defRPr/>
            </a:pPr>
            <a:r>
              <a:rPr lang="en-US" baseline="0" dirty="0"/>
              <a:t>For the first time in my career retirees are more concerned about living too long than they are about dying too soon.  </a:t>
            </a:r>
          </a:p>
        </p:txBody>
      </p:sp>
      <p:sp>
        <p:nvSpPr>
          <p:cNvPr id="4" name="Slide Number Placeholder 3"/>
          <p:cNvSpPr>
            <a:spLocks noGrp="1"/>
          </p:cNvSpPr>
          <p:nvPr>
            <p:ph type="sldNum" sz="quarter" idx="10"/>
          </p:nvPr>
        </p:nvSpPr>
        <p:spPr/>
        <p:txBody>
          <a:bodyPr/>
          <a:lstStyle/>
          <a:p>
            <a:fld id="{49985D48-2E65-8A48-A60B-E3488C264EAC}" type="slidenum">
              <a:rPr lang="en-US" smtClean="0"/>
              <a:t>6</a:t>
            </a:fld>
            <a:endParaRPr lang="en-US"/>
          </a:p>
        </p:txBody>
      </p:sp>
    </p:spTree>
    <p:extLst>
      <p:ext uri="{BB962C8B-B14F-4D97-AF65-F5344CB8AC3E}">
        <p14:creationId xmlns:p14="http://schemas.microsoft.com/office/powerpoint/2010/main" val="282401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306">
              <a:buFontTx/>
              <a:buNone/>
              <a:defRPr/>
            </a:pPr>
            <a:r>
              <a:rPr lang="en-US" dirty="0"/>
              <a:t>Longevity Risk magnifies</a:t>
            </a:r>
            <a:r>
              <a:rPr lang="en-US" baseline="0" dirty="0"/>
              <a:t> Inflation Risk.  Over the past 25 years the cost of goods and services have doubled and even tripled. </a:t>
            </a:r>
          </a:p>
          <a:p>
            <a:pPr marL="0" indent="0" defTabSz="483306">
              <a:buFontTx/>
              <a:buNone/>
              <a:defRPr/>
            </a:pPr>
            <a:endParaRPr lang="en-US" baseline="0" dirty="0"/>
          </a:p>
          <a:p>
            <a:pPr marL="171450" indent="-171450" defTabSz="483306">
              <a:buFont typeface="Arial" panose="020B0604020202020204" pitchFamily="34" charset="0"/>
              <a:buChar char="•"/>
              <a:defRPr/>
            </a:pPr>
            <a:r>
              <a:rPr lang="en-US" baseline="0" dirty="0"/>
              <a:t> At a 3% inflation rate the value of $1 decreases 25% every 10 years.  A 25-year retirement could reduce the purchasing power of $1 to 40 cents. </a:t>
            </a:r>
          </a:p>
          <a:p>
            <a:pPr marL="0" indent="0" defTabSz="483306">
              <a:buFont typeface="Arial" panose="020B0604020202020204" pitchFamily="34" charset="0"/>
              <a:buNone/>
              <a:defRPr/>
            </a:pPr>
            <a:r>
              <a:rPr lang="en-US" baseline="0" dirty="0"/>
              <a:t> </a:t>
            </a:r>
          </a:p>
          <a:p>
            <a:pPr marL="171450" indent="-171450" defTabSz="483306">
              <a:buFont typeface="Arial" panose="020B0604020202020204" pitchFamily="34" charset="0"/>
              <a:buChar char="•"/>
              <a:defRPr/>
            </a:pPr>
            <a:r>
              <a:rPr lang="en-US" baseline="0" dirty="0"/>
              <a:t>A properly designed income plan will focus on maintaining purchasing power as a central goal.</a:t>
            </a:r>
          </a:p>
          <a:p>
            <a:pPr marL="0" indent="0" defTabSz="483306">
              <a:buFont typeface="Arial" panose="020B0604020202020204" pitchFamily="34" charset="0"/>
              <a:buNone/>
              <a:defRPr/>
            </a:pPr>
            <a:endParaRPr lang="en-US" baseline="0" dirty="0"/>
          </a:p>
          <a:p>
            <a:pPr marL="171450" indent="-171450" defTabSz="483306">
              <a:buFont typeface="Arial" panose="020B0604020202020204" pitchFamily="34" charset="0"/>
              <a:buChar char="•"/>
              <a:defRPr/>
            </a:pPr>
            <a:r>
              <a:rPr lang="en-US" baseline="0" dirty="0"/>
              <a:t>Currently, goods consumed heavily by seniors, such as medical services and prescription drugs, have been increasing at a much higher inflation rate than the overall average.  If health care increases over the next 25 yrs. at the same pace it has over the past 10 yrs. then retirees can expect their care and insurance costs to quadruple. </a:t>
            </a:r>
          </a:p>
          <a:p>
            <a:pPr marL="0" indent="0" defTabSz="483306">
              <a:buFont typeface="Arial" panose="020B0604020202020204" pitchFamily="34" charset="0"/>
              <a:buNone/>
              <a:defRPr/>
            </a:pPr>
            <a:endParaRPr lang="en-US" baseline="0" dirty="0"/>
          </a:p>
          <a:p>
            <a:pPr marL="171450" indent="-171450" defTabSz="483306">
              <a:buFont typeface="Arial" panose="020B0604020202020204" pitchFamily="34" charset="0"/>
              <a:buChar char="•"/>
              <a:defRPr/>
            </a:pPr>
            <a:r>
              <a:rPr lang="en-US" baseline="0" dirty="0"/>
              <a:t>Planning for inflation is a moving target for retirement income planning.  Holding frequent reviews of spending and providing course corrections to make sure assets are aligned with the dynamic inflation environment are critical to a retiree’s long-term success.</a:t>
            </a: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7</a:t>
            </a:fld>
            <a:endParaRPr lang="en-US"/>
          </a:p>
        </p:txBody>
      </p:sp>
    </p:spTree>
    <p:extLst>
      <p:ext uri="{BB962C8B-B14F-4D97-AF65-F5344CB8AC3E}">
        <p14:creationId xmlns:p14="http://schemas.microsoft.com/office/powerpoint/2010/main" val="299473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306">
              <a:buFontTx/>
              <a:buNone/>
              <a:defRPr/>
            </a:pPr>
            <a:r>
              <a:rPr lang="en-US" dirty="0"/>
              <a:t>Many retirees experienced the risk of drawing income from their investment portfolios during the 2000-2009 bear markets.  The combination of their income withdrawals and market declines drove some portfolios so low that there was little chance for recovery. </a:t>
            </a:r>
          </a:p>
          <a:p>
            <a:pPr marL="0" indent="0" defTabSz="483306">
              <a:buFontTx/>
              <a:buNone/>
              <a:defRPr/>
            </a:pPr>
            <a:r>
              <a:rPr lang="en-US" dirty="0"/>
              <a:t> </a:t>
            </a:r>
          </a:p>
          <a:p>
            <a:pPr marL="0" lvl="0" indent="0" defTabSz="483306">
              <a:buFontTx/>
              <a:buNone/>
              <a:defRPr/>
            </a:pPr>
            <a:r>
              <a:rPr lang="en-US" dirty="0"/>
              <a:t>The new investment risk that retirees face that they hadn’t encountered while accumulating their wealth is called “</a:t>
            </a:r>
            <a:r>
              <a:rPr lang="en-US" i="1" dirty="0"/>
              <a:t>Sequence of Returns</a:t>
            </a:r>
            <a:r>
              <a:rPr lang="en-US" dirty="0"/>
              <a:t>” risk.  </a:t>
            </a:r>
          </a:p>
          <a:p>
            <a:pPr marL="181240" lvl="0" indent="-181240" defTabSz="483306">
              <a:buFont typeface="Arial"/>
              <a:buChar char="•"/>
              <a:defRPr/>
            </a:pPr>
            <a:r>
              <a:rPr lang="en-US" dirty="0"/>
              <a:t>One consequence “</a:t>
            </a:r>
            <a:r>
              <a:rPr lang="en-US" i="1" dirty="0"/>
              <a:t>Sequence of Returns</a:t>
            </a:r>
            <a:r>
              <a:rPr lang="en-US" dirty="0"/>
              <a:t>” risk has is the negative impact on the longevity of your assets should negative returns occur early in retirement.</a:t>
            </a:r>
          </a:p>
          <a:p>
            <a:pPr marL="181240" lvl="0" indent="-181240" defTabSz="483306">
              <a:buFont typeface="Arial"/>
              <a:buChar char="•"/>
              <a:defRPr/>
            </a:pPr>
            <a:r>
              <a:rPr lang="en-US" dirty="0"/>
              <a:t>Not having a process to avoid or transfer that risk could have a significant impact on retirement success.</a:t>
            </a:r>
          </a:p>
          <a:p>
            <a:pPr marL="181240" lvl="0" indent="-181240" defTabSz="483306">
              <a:buFont typeface="Arial"/>
              <a:buChar char="•"/>
              <a:defRPr/>
            </a:pPr>
            <a:r>
              <a:rPr lang="en-US" dirty="0"/>
              <a:t>A popular retirement income strategy is called </a:t>
            </a:r>
            <a:r>
              <a:rPr lang="en-US" i="1" dirty="0"/>
              <a:t>Systematic Withdrawals</a:t>
            </a:r>
            <a:r>
              <a:rPr lang="en-US" dirty="0"/>
              <a:t>, sometimes referred to as the 4% rule.  The 4% rule was first introduced in 1994 by a financial advisor named William </a:t>
            </a:r>
            <a:r>
              <a:rPr lang="en-US" dirty="0" err="1"/>
              <a:t>Begnan</a:t>
            </a:r>
            <a:r>
              <a:rPr lang="en-US" dirty="0"/>
              <a:t>.  Today, it does not meet the needs of retirees who have very different spending patterns than retirees of 25 years ago.  And, it will always expose your asset values to the </a:t>
            </a:r>
            <a:r>
              <a:rPr lang="en-US" i="1" dirty="0"/>
              <a:t>“Sequence of Returns” </a:t>
            </a:r>
            <a:r>
              <a:rPr lang="en-US" dirty="0"/>
              <a:t>risk that I just mentioned.  It also assumes that spending in retirement is linear and only needs to change due to inflation.  Today’s retiree’s spending patterns are anything but linear.</a:t>
            </a:r>
          </a:p>
          <a:p>
            <a:pPr marL="181240" lvl="0" indent="-181240" defTabSz="483306">
              <a:buFont typeface="Arial"/>
              <a:buChar char="•"/>
              <a:defRPr/>
            </a:pPr>
            <a:endParaRPr lang="en-US" dirty="0"/>
          </a:p>
          <a:p>
            <a:pPr marL="0" indent="0" defTabSz="483306">
              <a:buFont typeface="Arial" panose="020B0604020202020204" pitchFamily="34" charset="0"/>
              <a:buNone/>
              <a:defRPr/>
            </a:pPr>
            <a:r>
              <a:rPr lang="en-US" dirty="0"/>
              <a:t>It may not be possible to avoid all Investment Risk in order to meet your income goals. But there are strategies to help manage the risk.  Addressing Investment Risk for retirement income purposes would include:</a:t>
            </a:r>
          </a:p>
          <a:p>
            <a:pPr marL="171450" indent="-171450" defTabSz="483306">
              <a:buFont typeface="Arial" panose="020B0604020202020204" pitchFamily="34" charset="0"/>
              <a:buChar char="•"/>
              <a:defRPr/>
            </a:pPr>
            <a:r>
              <a:rPr lang="en-US" dirty="0"/>
              <a:t>creating a buffer between your current income and short-term market volatility; or,</a:t>
            </a:r>
          </a:p>
          <a:p>
            <a:pPr marL="171450" indent="-171450" defTabSz="483306">
              <a:buFont typeface="Arial" panose="020B0604020202020204" pitchFamily="34" charset="0"/>
              <a:buChar char="•"/>
              <a:defRPr/>
            </a:pPr>
            <a:r>
              <a:rPr lang="en-US" dirty="0"/>
              <a:t>potentially transferring the investment risk to an insurance company or institution; or </a:t>
            </a:r>
          </a:p>
          <a:p>
            <a:pPr marL="171450" indent="-171450" defTabSz="483306">
              <a:buFont typeface="Arial" panose="020B0604020202020204" pitchFamily="34" charset="0"/>
              <a:buChar char="•"/>
              <a:defRPr/>
            </a:pPr>
            <a:r>
              <a:rPr lang="en-US" dirty="0"/>
              <a:t>a combination of both these strategies.</a:t>
            </a:r>
          </a:p>
          <a:p>
            <a:pPr marL="0" lvl="0" indent="0" defTabSz="483306">
              <a:buFont typeface="Arial"/>
              <a:buNone/>
              <a:defRPr/>
            </a:pPr>
            <a:endParaRPr lang="en-US" dirty="0"/>
          </a:p>
        </p:txBody>
      </p:sp>
      <p:sp>
        <p:nvSpPr>
          <p:cNvPr id="4" name="Slide Number Placeholder 3"/>
          <p:cNvSpPr>
            <a:spLocks noGrp="1"/>
          </p:cNvSpPr>
          <p:nvPr>
            <p:ph type="sldNum" sz="quarter" idx="10"/>
          </p:nvPr>
        </p:nvSpPr>
        <p:spPr/>
        <p:txBody>
          <a:bodyPr/>
          <a:lstStyle/>
          <a:p>
            <a:fld id="{49985D48-2E65-8A48-A60B-E3488C264EAC}" type="slidenum">
              <a:rPr lang="en-US" smtClean="0"/>
              <a:t>8</a:t>
            </a:fld>
            <a:endParaRPr lang="en-US"/>
          </a:p>
        </p:txBody>
      </p:sp>
    </p:spTree>
    <p:extLst>
      <p:ext uri="{BB962C8B-B14F-4D97-AF65-F5344CB8AC3E}">
        <p14:creationId xmlns:p14="http://schemas.microsoft.com/office/powerpoint/2010/main" val="156130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Of all the risks that can negatively influence investment success, one of the most damaging is behavior risk.  Many investors will move money in and out of the market based on the emotions of fear and greed.  Typically, they will get out when the market has dropped and then get back in when there has been enough growth that they feel safe.  Unfortunately, this results in a sell “low” and buy “high” pattern.</a:t>
            </a:r>
          </a:p>
          <a:p>
            <a:pPr eaLnBrk="1" hangingPunct="1">
              <a:spcBef>
                <a:spcPct val="0"/>
              </a:spcBef>
            </a:pPr>
            <a:r>
              <a:rPr lang="en-US" altLang="en-US" b="0" dirty="0"/>
              <a:t>A research group called </a:t>
            </a:r>
            <a:r>
              <a:rPr lang="en-US" altLang="en-US" b="0" dirty="0" err="1"/>
              <a:t>Dalbar</a:t>
            </a:r>
            <a:r>
              <a:rPr lang="en-US" altLang="en-US" b="0" dirty="0"/>
              <a:t> and Associates has been analyzing investor results for many years and they consistently find that investors are not achieving the same performance as the markets.  Consistently, on 20 yr. time horizons investors are falling short of markets returns by an average of 4%/year.</a:t>
            </a:r>
          </a:p>
          <a:p>
            <a:pPr eaLnBrk="1" hangingPunct="1">
              <a:spcBef>
                <a:spcPct val="0"/>
              </a:spcBef>
            </a:pPr>
            <a:r>
              <a:rPr lang="en-US" altLang="en-US" b="0" dirty="0"/>
              <a:t>As you can see on this summary report 40% of this underperformance is attributable to “investor behavior” or as I like to say investor “bad” behavior.</a:t>
            </a:r>
          </a:p>
          <a:p>
            <a:pPr eaLnBrk="1" hangingPunct="1">
              <a:spcBef>
                <a:spcPct val="0"/>
              </a:spcBef>
            </a:pPr>
            <a:r>
              <a:rPr lang="en-US" altLang="en-US" b="0" dirty="0"/>
              <a:t>(click):  I always remind my clients that bad markets do temporary damage, but bad behavior does permanent damage.</a:t>
            </a:r>
          </a:p>
          <a:p>
            <a:pPr eaLnBrk="1" hangingPunct="1">
              <a:spcBef>
                <a:spcPct val="0"/>
              </a:spcBef>
            </a:pPr>
            <a:endParaRPr lang="en-US" altLang="en-US" b="0" dirty="0"/>
          </a:p>
          <a:p>
            <a:pPr eaLnBrk="1" hangingPunct="1">
              <a:spcBef>
                <a:spcPct val="0"/>
              </a:spcBef>
            </a:pPr>
            <a:endParaRPr lang="en-US" altLang="en-US" b="0" baseline="0" dirty="0"/>
          </a:p>
          <a:p>
            <a:pPr marL="0" indent="0">
              <a:spcBef>
                <a:spcPct val="0"/>
              </a:spcBef>
              <a:buFontTx/>
              <a:buNone/>
            </a:pPr>
            <a:r>
              <a:rPr lang="en-US" altLang="en-US" b="0" dirty="0"/>
              <a:t>Allowing fear and greed to drive investment decisions can only result in poor returns. </a:t>
            </a:r>
            <a:endParaRPr lang="en-US" altLang="en-US" b="0" baseline="0" dirty="0"/>
          </a:p>
          <a:p>
            <a:pPr marL="0" indent="0">
              <a:spcBef>
                <a:spcPct val="0"/>
              </a:spcBef>
              <a:buFontTx/>
              <a:buNone/>
            </a:pPr>
            <a:endParaRPr lang="en-US" altLang="en-US" b="1" baseline="0" dirty="0"/>
          </a:p>
          <a:p>
            <a:pPr eaLnBrk="1" hangingPunct="1">
              <a:spcBef>
                <a:spcPct val="0"/>
              </a:spcBef>
            </a:pPr>
            <a:endParaRPr lang="en-US" altLang="en-US" b="1" baseline="0" dirty="0"/>
          </a:p>
          <a:p>
            <a:pPr eaLnBrk="1" hangingPunct="1">
              <a:spcBef>
                <a:spcPct val="0"/>
              </a:spcBef>
            </a:pPr>
            <a:endParaRPr lang="en-US" altLang="en-US" b="1" baseline="0" dirty="0"/>
          </a:p>
          <a:p>
            <a:pPr eaLnBrk="1" hangingPunct="1">
              <a:spcBef>
                <a:spcPct val="0"/>
              </a:spcBef>
            </a:pPr>
            <a:endParaRPr lang="en-US" altLang="en-US" b="1" baseline="0" dirty="0"/>
          </a:p>
          <a:p>
            <a:pPr eaLnBrk="1" hangingPunct="1">
              <a:spcBef>
                <a:spcPct val="0"/>
              </a:spcBef>
            </a:pPr>
            <a:endParaRPr lang="en-US" altLang="en-US" b="1" dirty="0"/>
          </a:p>
        </p:txBody>
      </p:sp>
    </p:spTree>
    <p:extLst>
      <p:ext uri="{BB962C8B-B14F-4D97-AF65-F5344CB8AC3E}">
        <p14:creationId xmlns:p14="http://schemas.microsoft.com/office/powerpoint/2010/main" val="181690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6" name="Rectangle 25"/>
          <p:cNvSpPr/>
          <p:nvPr userDrawn="1"/>
        </p:nvSpPr>
        <p:spPr>
          <a:xfrm rot="5400000">
            <a:off x="-1716985" y="1716985"/>
            <a:ext cx="5143501" cy="17095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a:xfrm rot="5400000">
            <a:off x="453638" y="375384"/>
            <a:ext cx="1941432" cy="2039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userDrawn="1">
            <p:ph type="title"/>
          </p:nvPr>
        </p:nvSpPr>
        <p:spPr>
          <a:xfrm>
            <a:off x="1930023" y="2594043"/>
            <a:ext cx="6657385" cy="1119243"/>
          </a:xfrm>
        </p:spPr>
        <p:txBody>
          <a:bodyPr anchor="t">
            <a:normAutofit/>
          </a:bodyPr>
          <a:lstStyle>
            <a:lvl1pPr>
              <a:defRPr sz="3600">
                <a:solidFill>
                  <a:schemeClr val="bg2"/>
                </a:solidFill>
              </a:defRPr>
            </a:lvl1pPr>
          </a:lstStyle>
          <a:p>
            <a:r>
              <a:rPr lang="en-US" dirty="0"/>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8169" y="1150725"/>
            <a:ext cx="3488024" cy="591318"/>
          </a:xfrm>
          <a:prstGeom prst="rect">
            <a:avLst/>
          </a:prstGeom>
        </p:spPr>
      </p:pic>
      <p:sp>
        <p:nvSpPr>
          <p:cNvPr id="29" name="Text Placeholder 28"/>
          <p:cNvSpPr>
            <a:spLocks noGrp="1"/>
          </p:cNvSpPr>
          <p:nvPr userDrawn="1">
            <p:ph type="body" sz="quarter" idx="10"/>
          </p:nvPr>
        </p:nvSpPr>
        <p:spPr>
          <a:xfrm>
            <a:off x="1930023" y="3801221"/>
            <a:ext cx="6656711" cy="436672"/>
          </a:xfrm>
          <a:prstGeom prst="rect">
            <a:avLst/>
          </a:prstGeom>
        </p:spPr>
        <p:txBody>
          <a:bodyPr vert="horz" lIns="91440" tIns="45720" rIns="91440" bIns="45720" rtlCol="0" anchor="t">
            <a:normAutofit/>
          </a:bodyPr>
          <a:lstStyle>
            <a:lvl1pPr marL="0" indent="0">
              <a:buNone/>
              <a:defRPr lang="en-US" sz="2000" smtClean="0">
                <a:solidFill>
                  <a:schemeClr val="tx1"/>
                </a:solidFill>
                <a:latin typeface="Arial" charset="0"/>
                <a:ea typeface="Arial" charset="0"/>
                <a:cs typeface="Arial" charset="0"/>
              </a:defRPr>
            </a:lvl1pPr>
            <a:lvl2pPr>
              <a:defRPr lang="en-US" sz="1800" smtClean="0"/>
            </a:lvl2pPr>
            <a:lvl3pPr>
              <a:defRPr lang="en-US" smtClean="0"/>
            </a:lvl3pPr>
            <a:lvl4pPr>
              <a:defRPr lang="en-US" sz="1800" smtClean="0"/>
            </a:lvl4pPr>
            <a:lvl5pPr>
              <a:defRPr lang="en-US" sz="1800"/>
            </a:lvl5pPr>
          </a:lstStyle>
          <a:p>
            <a:pPr marL="0" lvl="0">
              <a:spcBef>
                <a:spcPct val="0"/>
              </a:spcBef>
            </a:pPr>
            <a:r>
              <a:rPr lang="en-US" dirty="0"/>
              <a:t>Click to edit Master text styles</a:t>
            </a:r>
          </a:p>
        </p:txBody>
      </p:sp>
      <p:sp>
        <p:nvSpPr>
          <p:cNvPr id="32" name="Rectangle 31"/>
          <p:cNvSpPr/>
          <p:nvPr userDrawn="1"/>
        </p:nvSpPr>
        <p:spPr>
          <a:xfrm rot="5400000">
            <a:off x="672010" y="1979866"/>
            <a:ext cx="365511" cy="17095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1" hasCustomPrompt="1"/>
          </p:nvPr>
        </p:nvSpPr>
        <p:spPr>
          <a:xfrm>
            <a:off x="1930023" y="4241970"/>
            <a:ext cx="6634978" cy="433387"/>
          </a:xfrm>
          <a:prstGeom prst="rect">
            <a:avLst/>
          </a:prstGeom>
        </p:spPr>
        <p:txBody>
          <a:bodyPr anchor="t"/>
          <a:lstStyle>
            <a:lvl1pPr marL="0" indent="0">
              <a:buNone/>
              <a:defRPr sz="1400" spc="150" baseline="0">
                <a:latin typeface="Arial" charset="0"/>
                <a:ea typeface="Arial" charset="0"/>
                <a:cs typeface="Arial" charset="0"/>
              </a:defRPr>
            </a:lvl1pPr>
            <a:lvl2pPr marL="342900" indent="0">
              <a:buNone/>
              <a:defRPr sz="1800" spc="150" baseline="0">
                <a:latin typeface="Arial" charset="0"/>
                <a:ea typeface="Arial" charset="0"/>
                <a:cs typeface="Arial" charset="0"/>
              </a:defRPr>
            </a:lvl2pPr>
            <a:lvl3pPr marL="685800" indent="0">
              <a:buNone/>
              <a:defRPr sz="1800" spc="150" baseline="0">
                <a:latin typeface="Arial" charset="0"/>
                <a:ea typeface="Arial" charset="0"/>
                <a:cs typeface="Arial" charset="0"/>
              </a:defRPr>
            </a:lvl3pPr>
            <a:lvl4pPr marL="1028700" indent="0">
              <a:buNone/>
              <a:defRPr sz="1800" spc="150" baseline="0">
                <a:latin typeface="Arial" charset="0"/>
                <a:ea typeface="Arial" charset="0"/>
                <a:cs typeface="Arial" charset="0"/>
              </a:defRPr>
            </a:lvl4pPr>
            <a:lvl5pPr marL="1371600" indent="0">
              <a:buNone/>
              <a:defRPr sz="1800" spc="150" baseline="0">
                <a:latin typeface="Arial" charset="0"/>
                <a:ea typeface="Arial" charset="0"/>
                <a:cs typeface="Arial" charset="0"/>
              </a:defRPr>
            </a:lvl5pPr>
          </a:lstStyle>
          <a:p>
            <a:pPr lvl="0"/>
            <a:r>
              <a:rPr lang="en-US"/>
              <a:t>PRESENTER NAME</a:t>
            </a:r>
            <a:endParaRPr lang="en-US" dirty="0"/>
          </a:p>
        </p:txBody>
      </p:sp>
      <p:sp>
        <p:nvSpPr>
          <p:cNvPr id="33" name="Text Placeholder 5"/>
          <p:cNvSpPr>
            <a:spLocks noGrp="1"/>
          </p:cNvSpPr>
          <p:nvPr>
            <p:ph type="body" sz="quarter" idx="12" hasCustomPrompt="1"/>
          </p:nvPr>
        </p:nvSpPr>
        <p:spPr>
          <a:xfrm>
            <a:off x="0" y="2664230"/>
            <a:ext cx="1717589" cy="327904"/>
          </a:xfrm>
          <a:prstGeom prst="rect">
            <a:avLst/>
          </a:prstGeom>
        </p:spPr>
        <p:txBody>
          <a:bodyPr anchor="b"/>
          <a:lstStyle>
            <a:lvl1pPr marL="0" indent="0" algn="ctr">
              <a:buNone/>
              <a:defRPr sz="1400" spc="150" baseline="0">
                <a:solidFill>
                  <a:schemeClr val="bg1"/>
                </a:solidFill>
                <a:latin typeface="Arial" charset="0"/>
                <a:ea typeface="Arial" charset="0"/>
                <a:cs typeface="Arial" charset="0"/>
              </a:defRPr>
            </a:lvl1pPr>
            <a:lvl2pPr marL="342900" indent="0">
              <a:buNone/>
              <a:defRPr sz="1800" spc="150" baseline="0">
                <a:latin typeface="Arial" charset="0"/>
                <a:ea typeface="Arial" charset="0"/>
                <a:cs typeface="Arial" charset="0"/>
              </a:defRPr>
            </a:lvl2pPr>
            <a:lvl3pPr marL="685800" indent="0">
              <a:buNone/>
              <a:defRPr sz="1800" spc="150" baseline="0">
                <a:latin typeface="Arial" charset="0"/>
                <a:ea typeface="Arial" charset="0"/>
                <a:cs typeface="Arial" charset="0"/>
              </a:defRPr>
            </a:lvl3pPr>
            <a:lvl4pPr marL="1028700" indent="0">
              <a:buNone/>
              <a:defRPr sz="1800" spc="150" baseline="0">
                <a:latin typeface="Arial" charset="0"/>
                <a:ea typeface="Arial" charset="0"/>
                <a:cs typeface="Arial" charset="0"/>
              </a:defRPr>
            </a:lvl4pPr>
            <a:lvl5pPr marL="1371600" indent="0">
              <a:buNone/>
              <a:defRPr sz="1800" spc="150" baseline="0">
                <a:latin typeface="Arial" charset="0"/>
                <a:ea typeface="Arial" charset="0"/>
                <a:cs typeface="Arial" charset="0"/>
              </a:defRPr>
            </a:lvl5pPr>
          </a:lstStyle>
          <a:p>
            <a:pPr lvl="0"/>
            <a:r>
              <a:rPr lang="en-US"/>
              <a:t>DATE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1040-53E4-48E8-AC4C-79B19E454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5415C-149F-4B69-8877-2EF6E7CF68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6D553-532E-48BF-83D3-0A7FEADD70B1}"/>
              </a:ext>
            </a:extLst>
          </p:cNvPr>
          <p:cNvSpPr>
            <a:spLocks noGrp="1"/>
          </p:cNvSpPr>
          <p:nvPr>
            <p:ph type="dt" sz="half" idx="10"/>
          </p:nvPr>
        </p:nvSpPr>
        <p:spPr/>
        <p:txBody>
          <a:bodyPr/>
          <a:lstStyle/>
          <a:p>
            <a:fld id="{07D0335C-D3EF-48B9-ADC8-3191AC5CBE7E}" type="datetimeFigureOut">
              <a:rPr lang="en-US" smtClean="0"/>
              <a:t>3/11/2020</a:t>
            </a:fld>
            <a:endParaRPr lang="en-US"/>
          </a:p>
        </p:txBody>
      </p:sp>
      <p:sp>
        <p:nvSpPr>
          <p:cNvPr id="5" name="Footer Placeholder 4">
            <a:extLst>
              <a:ext uri="{FF2B5EF4-FFF2-40B4-BE49-F238E27FC236}">
                <a16:creationId xmlns:a16="http://schemas.microsoft.com/office/drawing/2014/main" id="{86C5C3D7-31FF-4F54-894C-94AE1442A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14A53-AD10-4530-BED0-17AD575B36F6}"/>
              </a:ext>
            </a:extLst>
          </p:cNvPr>
          <p:cNvSpPr>
            <a:spLocks noGrp="1"/>
          </p:cNvSpPr>
          <p:nvPr>
            <p:ph type="sldNum" sz="quarter" idx="12"/>
          </p:nvPr>
        </p:nvSpPr>
        <p:spPr/>
        <p:txBody>
          <a:bodyPr/>
          <a:lstStyle/>
          <a:p>
            <a:fld id="{E0789A4C-619B-420E-8510-FA88E11CA780}" type="slidenum">
              <a:rPr lang="en-US" smtClean="0"/>
              <a:t>‹#›</a:t>
            </a:fld>
            <a:endParaRPr lang="en-US"/>
          </a:p>
        </p:txBody>
      </p:sp>
    </p:spTree>
    <p:extLst>
      <p:ext uri="{BB962C8B-B14F-4D97-AF65-F5344CB8AC3E}">
        <p14:creationId xmlns:p14="http://schemas.microsoft.com/office/powerpoint/2010/main" val="50654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296A3AA-1BFD-4A56-A910-935E01DF79D4}"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C3BF2-024C-4742-9DAC-848E78525B0C}" type="slidenum">
              <a:rPr lang="en-US" smtClean="0"/>
              <a:t>‹#›</a:t>
            </a:fld>
            <a:endParaRPr lang="en-US"/>
          </a:p>
        </p:txBody>
      </p:sp>
    </p:spTree>
    <p:extLst>
      <p:ext uri="{BB962C8B-B14F-4D97-AF65-F5344CB8AC3E}">
        <p14:creationId xmlns:p14="http://schemas.microsoft.com/office/powerpoint/2010/main" val="492609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4183862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8363858" y="4665462"/>
            <a:ext cx="478391" cy="273844"/>
          </a:xfrm>
          <a:prstGeom prst="rect">
            <a:avLst/>
          </a:prstGeom>
        </p:spPr>
        <p:txBody>
          <a:bodyPr vert="horz" lIns="68580" tIns="34290" rIns="68580" bIns="34290" rtlCol="0" anchor="ctr"/>
          <a:lstStyle>
            <a:defPPr>
              <a:defRPr lang="en-US"/>
            </a:defPPr>
            <a:lvl1pPr marL="0" algn="ct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5472B4-D17D-7344-B0E6-B3B95D9BDC8F}" type="slidenum">
              <a:rPr lang="en-US" sz="675" smtClean="0"/>
              <a:pPr/>
              <a:t>‹#›</a:t>
            </a:fld>
            <a:endParaRPr lang="en-US" sz="675"/>
          </a:p>
        </p:txBody>
      </p:sp>
    </p:spTree>
    <p:extLst>
      <p:ext uri="{BB962C8B-B14F-4D97-AF65-F5344CB8AC3E}">
        <p14:creationId xmlns:p14="http://schemas.microsoft.com/office/powerpoint/2010/main" val="412798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995" y="0"/>
            <a:ext cx="8034005" cy="5143500"/>
          </a:xfrm>
          <a:prstGeom prst="rect">
            <a:avLst/>
          </a:prstGeom>
        </p:spPr>
      </p:pic>
      <p:sp>
        <p:nvSpPr>
          <p:cNvPr id="27" name="Rectangle 26"/>
          <p:cNvSpPr/>
          <p:nvPr userDrawn="1"/>
        </p:nvSpPr>
        <p:spPr>
          <a:xfrm rot="5400000">
            <a:off x="453638" y="375384"/>
            <a:ext cx="1941432" cy="2039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userDrawn="1">
            <p:ph type="title"/>
          </p:nvPr>
        </p:nvSpPr>
        <p:spPr>
          <a:xfrm>
            <a:off x="949570" y="2198077"/>
            <a:ext cx="5205046" cy="1286606"/>
          </a:xfrm>
        </p:spPr>
        <p:txBody>
          <a:bodyPr anchor="b">
            <a:normAutofit/>
          </a:bodyPr>
          <a:lstStyle>
            <a:lvl1pPr>
              <a:defRPr sz="3600">
                <a:solidFill>
                  <a:schemeClr val="bg2"/>
                </a:solidFill>
              </a:defRPr>
            </a:lvl1pPr>
          </a:lstStyle>
          <a:p>
            <a:r>
              <a:rPr lang="en-US" dirty="0"/>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9" y="1081472"/>
            <a:ext cx="3059723" cy="518709"/>
          </a:xfrm>
          <a:prstGeom prst="rect">
            <a:avLst/>
          </a:prstGeom>
        </p:spPr>
      </p:pic>
      <p:sp>
        <p:nvSpPr>
          <p:cNvPr id="29" name="Text Placeholder 28"/>
          <p:cNvSpPr>
            <a:spLocks noGrp="1"/>
          </p:cNvSpPr>
          <p:nvPr userDrawn="1">
            <p:ph type="body" sz="quarter" idx="10"/>
          </p:nvPr>
        </p:nvSpPr>
        <p:spPr>
          <a:xfrm>
            <a:off x="936079" y="3572618"/>
            <a:ext cx="5253707" cy="436672"/>
          </a:xfrm>
          <a:prstGeom prst="rect">
            <a:avLst/>
          </a:prstGeom>
        </p:spPr>
        <p:txBody>
          <a:bodyPr vert="horz" lIns="91440" tIns="45720" rIns="91440" bIns="45720" rtlCol="0" anchor="t">
            <a:normAutofit/>
          </a:bodyPr>
          <a:lstStyle>
            <a:lvl1pPr marL="0" indent="0">
              <a:buNone/>
              <a:defRPr lang="en-US" sz="2000" smtClean="0">
                <a:solidFill>
                  <a:schemeClr val="tx1"/>
                </a:solidFill>
                <a:latin typeface="Arial" charset="0"/>
                <a:ea typeface="Arial" charset="0"/>
                <a:cs typeface="Arial" charset="0"/>
              </a:defRPr>
            </a:lvl1pPr>
            <a:lvl2pPr>
              <a:defRPr lang="en-US" sz="1800" smtClean="0"/>
            </a:lvl2pPr>
            <a:lvl3pPr>
              <a:defRPr lang="en-US" smtClean="0"/>
            </a:lvl3pPr>
            <a:lvl4pPr>
              <a:defRPr lang="en-US" sz="1800" smtClean="0"/>
            </a:lvl4pPr>
            <a:lvl5pPr>
              <a:defRPr lang="en-US" sz="1800"/>
            </a:lvl5pPr>
          </a:lstStyle>
          <a:p>
            <a:pPr marL="0" lvl="0">
              <a:spcBef>
                <a:spcPct val="0"/>
              </a:spcBef>
            </a:pPr>
            <a:r>
              <a:rPr lang="en-US" dirty="0"/>
              <a:t>Click to edit Master text styles</a:t>
            </a:r>
          </a:p>
        </p:txBody>
      </p:sp>
      <p:sp>
        <p:nvSpPr>
          <p:cNvPr id="6" name="Text Placeholder 5"/>
          <p:cNvSpPr>
            <a:spLocks noGrp="1"/>
          </p:cNvSpPr>
          <p:nvPr>
            <p:ph type="body" sz="quarter" idx="11" hasCustomPrompt="1"/>
          </p:nvPr>
        </p:nvSpPr>
        <p:spPr>
          <a:xfrm>
            <a:off x="939323" y="4013367"/>
            <a:ext cx="5236555" cy="433387"/>
          </a:xfrm>
          <a:prstGeom prst="rect">
            <a:avLst/>
          </a:prstGeom>
        </p:spPr>
        <p:txBody>
          <a:bodyPr anchor="t"/>
          <a:lstStyle>
            <a:lvl1pPr marL="0" indent="0">
              <a:buNone/>
              <a:defRPr sz="1400" spc="150" baseline="0">
                <a:latin typeface="Arial" charset="0"/>
                <a:ea typeface="Arial" charset="0"/>
                <a:cs typeface="Arial" charset="0"/>
              </a:defRPr>
            </a:lvl1pPr>
            <a:lvl2pPr marL="342900" indent="0">
              <a:buNone/>
              <a:defRPr sz="1800" spc="150" baseline="0">
                <a:latin typeface="Arial" charset="0"/>
                <a:ea typeface="Arial" charset="0"/>
                <a:cs typeface="Arial" charset="0"/>
              </a:defRPr>
            </a:lvl2pPr>
            <a:lvl3pPr marL="685800" indent="0">
              <a:buNone/>
              <a:defRPr sz="1800" spc="150" baseline="0">
                <a:latin typeface="Arial" charset="0"/>
                <a:ea typeface="Arial" charset="0"/>
                <a:cs typeface="Arial" charset="0"/>
              </a:defRPr>
            </a:lvl3pPr>
            <a:lvl4pPr marL="1028700" indent="0">
              <a:buNone/>
              <a:defRPr sz="1800" spc="150" baseline="0">
                <a:latin typeface="Arial" charset="0"/>
                <a:ea typeface="Arial" charset="0"/>
                <a:cs typeface="Arial" charset="0"/>
              </a:defRPr>
            </a:lvl4pPr>
            <a:lvl5pPr marL="1371600" indent="0">
              <a:buNone/>
              <a:defRPr sz="1800" spc="150" baseline="0">
                <a:latin typeface="Arial" charset="0"/>
                <a:ea typeface="Arial" charset="0"/>
                <a:cs typeface="Arial" charset="0"/>
              </a:defRPr>
            </a:lvl5pPr>
          </a:lstStyle>
          <a:p>
            <a:pPr lvl="0"/>
            <a:r>
              <a:rPr lang="en-US" dirty="0"/>
              <a:t>PRESENTER NAME   |  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
        <p:nvSpPr>
          <p:cNvPr id="5" name="Text Placeholder 6"/>
          <p:cNvSpPr>
            <a:spLocks noGrp="1"/>
          </p:cNvSpPr>
          <p:nvPr>
            <p:ph type="body" sz="quarter" idx="10"/>
          </p:nvPr>
        </p:nvSpPr>
        <p:spPr>
          <a:xfrm>
            <a:off x="268288" y="1132075"/>
            <a:ext cx="8560918" cy="3467100"/>
          </a:xfrm>
          <a:prstGeom prst="rect">
            <a:avLst/>
          </a:prstGeom>
        </p:spPr>
        <p:txBody>
          <a:bodyPr/>
          <a:lstStyle>
            <a:lvl1pP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84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Tree>
    <p:extLst>
      <p:ext uri="{BB962C8B-B14F-4D97-AF65-F5344CB8AC3E}">
        <p14:creationId xmlns:p14="http://schemas.microsoft.com/office/powerpoint/2010/main" val="35995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Quot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97301"/>
            <a:ext cx="2410802" cy="2497282"/>
          </a:xfrm>
          <a:prstGeom prst="rect">
            <a:avLst/>
          </a:prstGeom>
        </p:spPr>
      </p:pic>
      <p:sp>
        <p:nvSpPr>
          <p:cNvPr id="9" name="Text Placeholder 8"/>
          <p:cNvSpPr>
            <a:spLocks noGrp="1"/>
          </p:cNvSpPr>
          <p:nvPr>
            <p:ph type="body" sz="quarter" idx="10"/>
          </p:nvPr>
        </p:nvSpPr>
        <p:spPr>
          <a:xfrm>
            <a:off x="1063625" y="1139825"/>
            <a:ext cx="7766050" cy="300038"/>
          </a:xfrm>
          <a:prstGeom prst="rect">
            <a:avLst/>
          </a:prstGeom>
        </p:spPr>
        <p:txBody>
          <a:bodyPr anchor="ctr"/>
          <a:lstStyle>
            <a:lvl1pPr marL="0" indent="0">
              <a:buNone/>
              <a:defRPr sz="1400" b="1" i="0">
                <a:solidFill>
                  <a:schemeClr val="accent3"/>
                </a:solidFill>
                <a:latin typeface="Arial" panose="020B0604020202020204" pitchFamily="34" charset="0"/>
                <a:cs typeface="Arial" panose="020B0604020202020204" pitchFamily="34" charset="0"/>
              </a:defRPr>
            </a:lvl1pPr>
          </a:lstStyle>
          <a:p>
            <a:pPr lvl="0"/>
            <a:endParaRPr lang="en-US" dirty="0"/>
          </a:p>
        </p:txBody>
      </p:sp>
      <p:sp>
        <p:nvSpPr>
          <p:cNvPr id="10" name="Text Placeholder 8"/>
          <p:cNvSpPr>
            <a:spLocks noGrp="1"/>
          </p:cNvSpPr>
          <p:nvPr>
            <p:ph type="body" sz="quarter" idx="11"/>
          </p:nvPr>
        </p:nvSpPr>
        <p:spPr>
          <a:xfrm>
            <a:off x="1063625" y="1439862"/>
            <a:ext cx="7766050" cy="745945"/>
          </a:xfrm>
          <a:prstGeom prst="rect">
            <a:avLst/>
          </a:prstGeom>
        </p:spPr>
        <p:txBody>
          <a:bodyPr anchor="t"/>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1" name="Text Placeholder 8"/>
          <p:cNvSpPr>
            <a:spLocks noGrp="1"/>
          </p:cNvSpPr>
          <p:nvPr>
            <p:ph type="body" sz="quarter" idx="12"/>
          </p:nvPr>
        </p:nvSpPr>
        <p:spPr>
          <a:xfrm>
            <a:off x="2439602" y="2309085"/>
            <a:ext cx="6394798" cy="300038"/>
          </a:xfrm>
          <a:prstGeom prst="rect">
            <a:avLst/>
          </a:prstGeom>
        </p:spPr>
        <p:txBody>
          <a:bodyPr anchor="ctr"/>
          <a:lstStyle>
            <a:lvl1pPr marL="0" indent="0">
              <a:buNone/>
              <a:defRPr sz="1300" b="1" i="0">
                <a:solidFill>
                  <a:schemeClr val="accent3"/>
                </a:solidFill>
                <a:latin typeface="Arial" panose="020B0604020202020204" pitchFamily="34" charset="0"/>
                <a:cs typeface="Arial" panose="020B0604020202020204" pitchFamily="34" charset="0"/>
              </a:defRPr>
            </a:lvl1pPr>
          </a:lstStyle>
          <a:p>
            <a:pPr lvl="0"/>
            <a:endParaRPr lang="en-US" dirty="0"/>
          </a:p>
        </p:txBody>
      </p:sp>
      <p:sp>
        <p:nvSpPr>
          <p:cNvPr id="12" name="Text Placeholder 8"/>
          <p:cNvSpPr>
            <a:spLocks noGrp="1"/>
          </p:cNvSpPr>
          <p:nvPr>
            <p:ph type="body" sz="quarter" idx="13"/>
          </p:nvPr>
        </p:nvSpPr>
        <p:spPr>
          <a:xfrm>
            <a:off x="2439602" y="2609122"/>
            <a:ext cx="6394798" cy="1765528"/>
          </a:xfrm>
          <a:prstGeom prst="rect">
            <a:avLst/>
          </a:prstGeom>
        </p:spPr>
        <p:txBody>
          <a:bodyPr anchor="t"/>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63711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 Title, Content Text and Image (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88853" y="-2286"/>
            <a:ext cx="3254423" cy="5148071"/>
          </a:xfrm>
          <a:prstGeom prst="rect">
            <a:avLst/>
          </a:prstGeom>
        </p:spPr>
      </p:pic>
      <p:sp>
        <p:nvSpPr>
          <p:cNvPr id="2" name="Title 1"/>
          <p:cNvSpPr>
            <a:spLocks noGrp="1"/>
          </p:cNvSpPr>
          <p:nvPr>
            <p:ph type="title"/>
          </p:nvPr>
        </p:nvSpPr>
        <p:spPr>
          <a:xfrm>
            <a:off x="268886" y="254833"/>
            <a:ext cx="5932218" cy="608846"/>
          </a:xfrm>
        </p:spPr>
        <p:txBody>
          <a:bodyPr/>
          <a:lstStyle/>
          <a:p>
            <a:r>
              <a:rPr lang="en-US"/>
              <a:t>Click to edit Master title style</a:t>
            </a:r>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
        <p:nvSpPr>
          <p:cNvPr id="7" name="Text Placeholder 6"/>
          <p:cNvSpPr>
            <a:spLocks noGrp="1"/>
          </p:cNvSpPr>
          <p:nvPr>
            <p:ph type="body" sz="quarter" idx="10"/>
          </p:nvPr>
        </p:nvSpPr>
        <p:spPr>
          <a:xfrm>
            <a:off x="268288" y="1132075"/>
            <a:ext cx="5827712" cy="3467100"/>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4335340" y="4827884"/>
            <a:ext cx="4572000" cy="184666"/>
          </a:xfrm>
          <a:prstGeom prst="rect">
            <a:avLst/>
          </a:prstGeom>
        </p:spPr>
        <p:txBody>
          <a:bodyPr>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600" dirty="0">
                <a:solidFill>
                  <a:schemeClr val="bg1">
                    <a:lumMod val="65000"/>
                  </a:schemeClr>
                </a:solidFill>
                <a:latin typeface="Arial"/>
                <a:cs typeface="Arial"/>
              </a:rPr>
              <a:t>© </a:t>
            </a:r>
            <a:r>
              <a:rPr lang="en-US" sz="600" dirty="0" err="1">
                <a:solidFill>
                  <a:schemeClr val="bg1">
                    <a:lumMod val="65000"/>
                  </a:schemeClr>
                </a:solidFill>
                <a:latin typeface="Arial"/>
                <a:cs typeface="Arial"/>
              </a:rPr>
              <a:t>WealthConductor</a:t>
            </a:r>
            <a:r>
              <a:rPr lang="en-US" sz="600" dirty="0">
                <a:solidFill>
                  <a:schemeClr val="bg1">
                    <a:lumMod val="65000"/>
                  </a:schemeClr>
                </a:solidFill>
                <a:latin typeface="Arial"/>
                <a:cs typeface="Arial"/>
              </a:rPr>
              <a:t> LLC.</a:t>
            </a:r>
            <a:r>
              <a:rPr lang="en-US" sz="600" baseline="0" dirty="0">
                <a:solidFill>
                  <a:schemeClr val="bg1">
                    <a:lumMod val="65000"/>
                  </a:schemeClr>
                </a:solidFill>
                <a:latin typeface="Arial"/>
                <a:cs typeface="Arial"/>
              </a:rPr>
              <a:t>  </a:t>
            </a:r>
            <a:r>
              <a:rPr lang="en-US" sz="600" dirty="0">
                <a:solidFill>
                  <a:schemeClr val="bg1">
                    <a:lumMod val="65000"/>
                  </a:schemeClr>
                </a:solidFill>
                <a:latin typeface="Arial"/>
                <a:cs typeface="Arial"/>
              </a:rPr>
              <a:t>All rights reserved.      </a:t>
            </a:r>
            <a:fld id="{14B746A3-CE92-364D-A33F-6D1B40F7F302}" type="slidenum">
              <a:rPr lang="en-US" sz="600" smtClean="0">
                <a:solidFill>
                  <a:schemeClr val="bg1">
                    <a:lumMod val="65000"/>
                  </a:schemeClr>
                </a:solidFill>
                <a:latin typeface="Arial"/>
                <a:cs typeface="Arial"/>
              </a:rPr>
              <a:pPr algn="r"/>
              <a:t>‹#›</a:t>
            </a:fld>
            <a:r>
              <a:rPr lang="en-US" sz="600" dirty="0">
                <a:solidFill>
                  <a:schemeClr val="bg1">
                    <a:lumMod val="65000"/>
                  </a:schemeClr>
                </a:solidFill>
                <a:latin typeface="Arial"/>
                <a:cs typeface="Arial"/>
              </a:rPr>
              <a:t> </a:t>
            </a:r>
            <a:endParaRPr lang="en-US" sz="600" dirty="0">
              <a:solidFill>
                <a:schemeClr val="bg1">
                  <a:lumMod val="65000"/>
                </a:schemeClr>
              </a:solidFill>
            </a:endParaRPr>
          </a:p>
        </p:txBody>
      </p:sp>
    </p:spTree>
    <p:extLst>
      <p:ext uri="{BB962C8B-B14F-4D97-AF65-F5344CB8AC3E}">
        <p14:creationId xmlns:p14="http://schemas.microsoft.com/office/powerpoint/2010/main" val="325111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 Title, Content Text and Image (L)">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flipH="1">
            <a:off x="-2" y="-2286"/>
            <a:ext cx="3255869" cy="5145786"/>
          </a:xfrm>
          <a:prstGeom prst="rect">
            <a:avLst/>
          </a:prstGeom>
        </p:spPr>
      </p:pic>
      <p:sp>
        <p:nvSpPr>
          <p:cNvPr id="3" name="Rectangle 2"/>
          <p:cNvSpPr/>
          <p:nvPr userDrawn="1"/>
        </p:nvSpPr>
        <p:spPr>
          <a:xfrm>
            <a:off x="-2" y="4407109"/>
            <a:ext cx="2732692" cy="736392"/>
          </a:xfrm>
          <a:prstGeom prst="rect">
            <a:avLst/>
          </a:prstGeom>
          <a:gradFill flip="none" rotWithShape="1">
            <a:gsLst>
              <a:gs pos="0">
                <a:schemeClr val="bg1">
                  <a:alpha val="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
        <p:nvSpPr>
          <p:cNvPr id="8" name="Title 1"/>
          <p:cNvSpPr>
            <a:spLocks noGrp="1"/>
          </p:cNvSpPr>
          <p:nvPr>
            <p:ph type="title"/>
          </p:nvPr>
        </p:nvSpPr>
        <p:spPr>
          <a:xfrm>
            <a:off x="2980555" y="254833"/>
            <a:ext cx="5827114" cy="608846"/>
          </a:xfrm>
        </p:spPr>
        <p:txBody>
          <a:bodyPr/>
          <a:lstStyle/>
          <a:p>
            <a:r>
              <a:rPr lang="en-US" dirty="0"/>
              <a:t>Click to edit Master title style</a:t>
            </a:r>
          </a:p>
        </p:txBody>
      </p:sp>
      <p:sp>
        <p:nvSpPr>
          <p:cNvPr id="9" name="Text Placeholder 6"/>
          <p:cNvSpPr>
            <a:spLocks noGrp="1"/>
          </p:cNvSpPr>
          <p:nvPr>
            <p:ph type="body" sz="quarter" idx="10"/>
          </p:nvPr>
        </p:nvSpPr>
        <p:spPr>
          <a:xfrm>
            <a:off x="2979957" y="1132075"/>
            <a:ext cx="5827712" cy="3467100"/>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041" y="4766873"/>
            <a:ext cx="1491720" cy="252888"/>
          </a:xfrm>
          <a:prstGeom prst="rect">
            <a:avLst/>
          </a:prstGeom>
        </p:spPr>
      </p:pic>
    </p:spTree>
    <p:extLst>
      <p:ext uri="{BB962C8B-B14F-4D97-AF65-F5344CB8AC3E}">
        <p14:creationId xmlns:p14="http://schemas.microsoft.com/office/powerpoint/2010/main" val="132852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 Title, Content Text and Image (L)">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 y="0"/>
            <a:ext cx="3251532" cy="5143499"/>
          </a:xfrm>
          <a:prstGeom prst="rect">
            <a:avLst/>
          </a:prstGeom>
        </p:spPr>
      </p:pic>
      <p:sp>
        <p:nvSpPr>
          <p:cNvPr id="3" name="Rectangle 2"/>
          <p:cNvSpPr/>
          <p:nvPr userDrawn="1"/>
        </p:nvSpPr>
        <p:spPr>
          <a:xfrm>
            <a:off x="-2" y="4407109"/>
            <a:ext cx="2732692" cy="736392"/>
          </a:xfrm>
          <a:prstGeom prst="rect">
            <a:avLst/>
          </a:prstGeom>
          <a:gradFill flip="none" rotWithShape="1">
            <a:gsLst>
              <a:gs pos="0">
                <a:schemeClr val="bg1">
                  <a:alpha val="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
        <p:nvSpPr>
          <p:cNvPr id="8" name="Title 1"/>
          <p:cNvSpPr>
            <a:spLocks noGrp="1"/>
          </p:cNvSpPr>
          <p:nvPr>
            <p:ph type="title"/>
          </p:nvPr>
        </p:nvSpPr>
        <p:spPr>
          <a:xfrm>
            <a:off x="3493253" y="254833"/>
            <a:ext cx="5314416" cy="608846"/>
          </a:xfrm>
        </p:spPr>
        <p:txBody>
          <a:bodyPr/>
          <a:lstStyle/>
          <a:p>
            <a:r>
              <a:rPr lang="en-US" dirty="0"/>
              <a:t>Click to edit Master title style</a:t>
            </a:r>
          </a:p>
        </p:txBody>
      </p:sp>
      <p:sp>
        <p:nvSpPr>
          <p:cNvPr id="9" name="Text Placeholder 6"/>
          <p:cNvSpPr>
            <a:spLocks noGrp="1"/>
          </p:cNvSpPr>
          <p:nvPr>
            <p:ph type="body" sz="quarter" idx="10"/>
          </p:nvPr>
        </p:nvSpPr>
        <p:spPr>
          <a:xfrm>
            <a:off x="3492707" y="1132075"/>
            <a:ext cx="5314961" cy="3467100"/>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041" y="4766873"/>
            <a:ext cx="1491720" cy="252888"/>
          </a:xfrm>
          <a:prstGeom prst="rect">
            <a:avLst/>
          </a:prstGeom>
        </p:spPr>
      </p:pic>
    </p:spTree>
    <p:extLst>
      <p:ext uri="{BB962C8B-B14F-4D97-AF65-F5344CB8AC3E}">
        <p14:creationId xmlns:p14="http://schemas.microsoft.com/office/powerpoint/2010/main" val="423651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Rectangle 3"/>
          <p:cNvSpPr/>
          <p:nvPr userDrawn="1"/>
        </p:nvSpPr>
        <p:spPr>
          <a:xfrm>
            <a:off x="2173451" y="4797966"/>
            <a:ext cx="1428596" cy="200055"/>
          </a:xfrm>
          <a:prstGeom prst="rect">
            <a:avLst/>
          </a:prstGeom>
        </p:spPr>
        <p:txBody>
          <a:bodyPr wrap="none">
            <a:spAutoFit/>
          </a:bodyPr>
          <a:lstStyle/>
          <a:p>
            <a:r>
              <a:rPr lang="en-US" sz="700" b="0" i="0" spc="150" baseline="0" dirty="0" err="1">
                <a:solidFill>
                  <a:schemeClr val="tx1"/>
                </a:solidFill>
                <a:effectLst/>
                <a:latin typeface="Arial" charset="0"/>
                <a:ea typeface="Arial" charset="0"/>
                <a:cs typeface="Arial" charset="0"/>
              </a:rPr>
              <a:t>incomeconductor.com</a:t>
            </a:r>
            <a:endParaRPr lang="en-US" sz="700" b="0" i="0" spc="150" baseline="0" dirty="0">
              <a:solidFill>
                <a:schemeClr val="tx1"/>
              </a:solidFill>
              <a:effectLst/>
              <a:latin typeface="Arial" charset="0"/>
              <a:ea typeface="Arial" charset="0"/>
              <a:cs typeface="Arial" charset="0"/>
            </a:endParaRPr>
          </a:p>
        </p:txBody>
      </p:sp>
      <p:sp>
        <p:nvSpPr>
          <p:cNvPr id="8" name="Rectangle 7"/>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userDrawn="1"/>
        </p:nvSpPr>
        <p:spPr>
          <a:xfrm>
            <a:off x="3369478" y="1811514"/>
            <a:ext cx="2170490" cy="552110"/>
          </a:xfrm>
          <a:prstGeom prst="rect">
            <a:avLst/>
          </a:prstGeom>
        </p:spPr>
        <p:txBody>
          <a:bodyPr/>
          <a:lstStyle>
            <a:lvl1pPr algn="l" defTabSz="457200" rtl="0" eaLnBrk="1" latinLnBrk="0" hangingPunct="1">
              <a:spcBef>
                <a:spcPct val="0"/>
              </a:spcBef>
              <a:buNone/>
              <a:defRPr sz="2800" kern="1200">
                <a:solidFill>
                  <a:schemeClr val="bg1"/>
                </a:solidFill>
                <a:latin typeface="Arial"/>
                <a:ea typeface="+mj-ea"/>
                <a:cs typeface="Arial"/>
              </a:defRPr>
            </a:lvl1pPr>
          </a:lstStyle>
          <a:p>
            <a:pPr algn="ctr"/>
            <a:r>
              <a:rPr lang="en-US" sz="2700" dirty="0"/>
              <a:t>Thank YOU!</a:t>
            </a:r>
          </a:p>
        </p:txBody>
      </p:sp>
      <p:sp>
        <p:nvSpPr>
          <p:cNvPr id="11" name="Rectangle 10"/>
          <p:cNvSpPr/>
          <p:nvPr userDrawn="1"/>
        </p:nvSpPr>
        <p:spPr>
          <a:xfrm>
            <a:off x="1880316" y="1792150"/>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T</a:t>
            </a:r>
          </a:p>
        </p:txBody>
      </p:sp>
      <p:sp>
        <p:nvSpPr>
          <p:cNvPr id="12" name="Rectangle 11"/>
          <p:cNvSpPr/>
          <p:nvPr userDrawn="1"/>
        </p:nvSpPr>
        <p:spPr>
          <a:xfrm>
            <a:off x="2519430" y="1792150"/>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H</a:t>
            </a:r>
          </a:p>
        </p:txBody>
      </p:sp>
      <p:sp>
        <p:nvSpPr>
          <p:cNvPr id="13" name="Rectangle 12"/>
          <p:cNvSpPr/>
          <p:nvPr userDrawn="1"/>
        </p:nvSpPr>
        <p:spPr>
          <a:xfrm>
            <a:off x="3158544" y="1792150"/>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A</a:t>
            </a:r>
          </a:p>
        </p:txBody>
      </p:sp>
      <p:sp>
        <p:nvSpPr>
          <p:cNvPr id="14" name="Rectangle 13"/>
          <p:cNvSpPr/>
          <p:nvPr userDrawn="1"/>
        </p:nvSpPr>
        <p:spPr>
          <a:xfrm>
            <a:off x="3797658" y="1792150"/>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N</a:t>
            </a:r>
          </a:p>
        </p:txBody>
      </p:sp>
      <p:sp>
        <p:nvSpPr>
          <p:cNvPr id="15" name="Rectangle 14"/>
          <p:cNvSpPr/>
          <p:nvPr userDrawn="1"/>
        </p:nvSpPr>
        <p:spPr>
          <a:xfrm>
            <a:off x="4436772" y="1792150"/>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K</a:t>
            </a:r>
          </a:p>
        </p:txBody>
      </p:sp>
      <p:sp>
        <p:nvSpPr>
          <p:cNvPr id="16" name="Rectangle 15"/>
          <p:cNvSpPr/>
          <p:nvPr userDrawn="1"/>
        </p:nvSpPr>
        <p:spPr>
          <a:xfrm rot="5400000">
            <a:off x="2521845" y="1062079"/>
            <a:ext cx="1249250" cy="2580604"/>
          </a:xfrm>
          <a:prstGeom prst="rect">
            <a:avLst/>
          </a:prstGeom>
          <a:gradFill>
            <a:gsLst>
              <a:gs pos="0">
                <a:schemeClr val="bg1">
                  <a:alpha val="0"/>
                </a:schemeClr>
              </a:gs>
              <a:gs pos="100000">
                <a:schemeClr val="bg1">
                  <a:alpha val="6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00" b="1" dirty="0">
              <a:latin typeface="Arial Narrow" charset="0"/>
              <a:ea typeface="Arial Narrow" charset="0"/>
              <a:cs typeface="Arial Narrow" charset="0"/>
            </a:endParaRPr>
          </a:p>
        </p:txBody>
      </p:sp>
      <p:sp>
        <p:nvSpPr>
          <p:cNvPr id="17" name="Rectangle 16"/>
          <p:cNvSpPr/>
          <p:nvPr userDrawn="1"/>
        </p:nvSpPr>
        <p:spPr>
          <a:xfrm>
            <a:off x="5310554" y="1792151"/>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Y</a:t>
            </a:r>
          </a:p>
        </p:txBody>
      </p:sp>
      <p:sp>
        <p:nvSpPr>
          <p:cNvPr id="18" name="Rectangle 17"/>
          <p:cNvSpPr/>
          <p:nvPr userDrawn="1"/>
        </p:nvSpPr>
        <p:spPr>
          <a:xfrm>
            <a:off x="5949668" y="1792151"/>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O</a:t>
            </a:r>
          </a:p>
        </p:txBody>
      </p:sp>
      <p:sp>
        <p:nvSpPr>
          <p:cNvPr id="19" name="Rectangle 18"/>
          <p:cNvSpPr/>
          <p:nvPr userDrawn="1"/>
        </p:nvSpPr>
        <p:spPr>
          <a:xfrm>
            <a:off x="6588782" y="1792151"/>
            <a:ext cx="528034" cy="11204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a:latin typeface="Arial Narrow" charset="0"/>
                <a:ea typeface="Arial Narrow" charset="0"/>
                <a:cs typeface="Arial Narrow" charset="0"/>
              </a:rPr>
              <a:t>U</a:t>
            </a:r>
          </a:p>
        </p:txBody>
      </p:sp>
      <p:sp>
        <p:nvSpPr>
          <p:cNvPr id="20" name="Rectangle 19"/>
          <p:cNvSpPr/>
          <p:nvPr userDrawn="1"/>
        </p:nvSpPr>
        <p:spPr>
          <a:xfrm rot="5400000">
            <a:off x="5295814" y="1692215"/>
            <a:ext cx="1249250" cy="1336686"/>
          </a:xfrm>
          <a:prstGeom prst="rect">
            <a:avLst/>
          </a:prstGeom>
          <a:gradFill>
            <a:gsLst>
              <a:gs pos="0">
                <a:schemeClr val="bg1">
                  <a:alpha val="0"/>
                </a:schemeClr>
              </a:gs>
              <a:gs pos="100000">
                <a:schemeClr val="bg1">
                  <a:alpha val="6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00" b="1" dirty="0">
              <a:latin typeface="Arial Narrow" charset="0"/>
              <a:ea typeface="Arial Narrow" charset="0"/>
              <a:cs typeface="Arial Narrow" charset="0"/>
            </a:endParaRP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2096" y="3834842"/>
            <a:ext cx="3147738" cy="53363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97041" y="4766873"/>
            <a:ext cx="1491720" cy="252888"/>
          </a:xfrm>
          <a:prstGeom prst="rect">
            <a:avLst/>
          </a:prstGeom>
        </p:spPr>
      </p:pic>
      <p:sp>
        <p:nvSpPr>
          <p:cNvPr id="2" name="Title Placeholder 1"/>
          <p:cNvSpPr>
            <a:spLocks noGrp="1"/>
          </p:cNvSpPr>
          <p:nvPr>
            <p:ph type="title"/>
          </p:nvPr>
        </p:nvSpPr>
        <p:spPr>
          <a:xfrm>
            <a:off x="268885" y="254833"/>
            <a:ext cx="8560321" cy="608846"/>
          </a:xfrm>
          <a:prstGeom prst="rect">
            <a:avLst/>
          </a:prstGeom>
        </p:spPr>
        <p:txBody>
          <a:bodyPr vert="horz" lIns="91440" tIns="45720" rIns="91440" bIns="45720" rtlCol="0" anchor="ctr">
            <a:normAutofit/>
          </a:bodyPr>
          <a:lstStyle/>
          <a:p>
            <a:r>
              <a:rPr lang="en-US"/>
              <a:t>Click to edit Master title style</a:t>
            </a:r>
          </a:p>
        </p:txBody>
      </p:sp>
      <p:sp>
        <p:nvSpPr>
          <p:cNvPr id="6" name="Rectangle 5"/>
          <p:cNvSpPr/>
          <p:nvPr userDrawn="1"/>
        </p:nvSpPr>
        <p:spPr>
          <a:xfrm>
            <a:off x="4335340" y="4827884"/>
            <a:ext cx="4572000" cy="184666"/>
          </a:xfrm>
          <a:prstGeom prst="rect">
            <a:avLst/>
          </a:prstGeom>
        </p:spPr>
        <p:txBody>
          <a:bodyPr>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600" dirty="0">
                <a:solidFill>
                  <a:schemeClr val="bg1">
                    <a:lumMod val="65000"/>
                  </a:schemeClr>
                </a:solidFill>
                <a:latin typeface="Arial"/>
                <a:cs typeface="Arial"/>
              </a:rPr>
              <a:t>© </a:t>
            </a:r>
            <a:r>
              <a:rPr lang="en-US" sz="600" dirty="0" err="1">
                <a:solidFill>
                  <a:schemeClr val="bg1">
                    <a:lumMod val="65000"/>
                  </a:schemeClr>
                </a:solidFill>
                <a:latin typeface="Arial"/>
                <a:cs typeface="Arial"/>
              </a:rPr>
              <a:t>WealthConductor</a:t>
            </a:r>
            <a:r>
              <a:rPr lang="en-US" sz="600" dirty="0">
                <a:solidFill>
                  <a:schemeClr val="bg1">
                    <a:lumMod val="65000"/>
                  </a:schemeClr>
                </a:solidFill>
                <a:latin typeface="Arial"/>
                <a:cs typeface="Arial"/>
              </a:rPr>
              <a:t> LLC.</a:t>
            </a:r>
            <a:r>
              <a:rPr lang="en-US" sz="600" baseline="0" dirty="0">
                <a:solidFill>
                  <a:schemeClr val="bg1">
                    <a:lumMod val="65000"/>
                  </a:schemeClr>
                </a:solidFill>
                <a:latin typeface="Arial"/>
                <a:cs typeface="Arial"/>
              </a:rPr>
              <a:t>  </a:t>
            </a:r>
            <a:r>
              <a:rPr lang="en-US" sz="600" dirty="0">
                <a:solidFill>
                  <a:schemeClr val="bg1">
                    <a:lumMod val="65000"/>
                  </a:schemeClr>
                </a:solidFill>
                <a:latin typeface="Arial"/>
                <a:cs typeface="Arial"/>
              </a:rPr>
              <a:t>All rights reserved.      </a:t>
            </a:r>
            <a:fld id="{14B746A3-CE92-364D-A33F-6D1B40F7F302}" type="slidenum">
              <a:rPr lang="en-US" sz="600" smtClean="0">
                <a:solidFill>
                  <a:schemeClr val="bg1">
                    <a:lumMod val="65000"/>
                  </a:schemeClr>
                </a:solidFill>
                <a:latin typeface="Arial"/>
                <a:cs typeface="Arial"/>
              </a:rPr>
              <a:pPr algn="r"/>
              <a:t>‹#›</a:t>
            </a:fld>
            <a:r>
              <a:rPr lang="en-US" sz="600" dirty="0">
                <a:solidFill>
                  <a:schemeClr val="bg1">
                    <a:lumMod val="65000"/>
                  </a:schemeClr>
                </a:solidFill>
                <a:latin typeface="Arial"/>
                <a:cs typeface="Arial"/>
              </a:rPr>
              <a:t> </a:t>
            </a:r>
            <a:endParaRPr lang="en-US" sz="600" dirty="0">
              <a:solidFill>
                <a:schemeClr val="bg1">
                  <a:lumMod val="65000"/>
                </a:schemeClr>
              </a:solidFill>
            </a:endParaRPr>
          </a:p>
        </p:txBody>
      </p:sp>
    </p:spTree>
    <p:extLst>
      <p:ext uri="{BB962C8B-B14F-4D97-AF65-F5344CB8AC3E}">
        <p14:creationId xmlns:p14="http://schemas.microsoft.com/office/powerpoint/2010/main" val="2557727123"/>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84" r:id="rId3"/>
    <p:sldLayoutId id="2147483695" r:id="rId4"/>
    <p:sldLayoutId id="2147483694" r:id="rId5"/>
    <p:sldLayoutId id="2147483678" r:id="rId6"/>
    <p:sldLayoutId id="2147483681" r:id="rId7"/>
    <p:sldLayoutId id="2147483686" r:id="rId8"/>
    <p:sldLayoutId id="2147483676" r:id="rId9"/>
    <p:sldLayoutId id="2147483696" r:id="rId10"/>
    <p:sldLayoutId id="2147483698" r:id="rId11"/>
    <p:sldLayoutId id="2147483699" r:id="rId12"/>
    <p:sldLayoutId id="2147483700" r:id="rId13"/>
  </p:sldLayoutIdLst>
  <p:hf hdr="0" ftr="0" dt="0"/>
  <p:txStyles>
    <p:titleStyle>
      <a:lvl1pPr algn="l" defTabSz="342900" rtl="0" eaLnBrk="1" latinLnBrk="0" hangingPunct="1">
        <a:spcBef>
          <a:spcPct val="0"/>
        </a:spcBef>
        <a:buNone/>
        <a:defRPr sz="2400" kern="1200">
          <a:solidFill>
            <a:schemeClr val="tx1"/>
          </a:solidFill>
          <a:latin typeface="Arial" charset="0"/>
          <a:ea typeface="Arial" charset="0"/>
          <a:cs typeface="Arial"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9.tif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023" y="2551566"/>
            <a:ext cx="6657385" cy="1119243"/>
          </a:xfrm>
        </p:spPr>
        <p:txBody>
          <a:bodyPr>
            <a:normAutofit fontScale="90000"/>
          </a:bodyPr>
          <a:lstStyle/>
          <a:p>
            <a:r>
              <a:rPr lang="en-US" dirty="0"/>
              <a:t>Managing Income in the Next Stage</a:t>
            </a:r>
          </a:p>
        </p:txBody>
      </p:sp>
      <p:sp>
        <p:nvSpPr>
          <p:cNvPr id="3" name="Text Placeholder 2"/>
          <p:cNvSpPr>
            <a:spLocks noGrp="1"/>
          </p:cNvSpPr>
          <p:nvPr>
            <p:ph type="body" sz="quarter" idx="10"/>
          </p:nvPr>
        </p:nvSpPr>
        <p:spPr/>
        <p:txBody>
          <a:bodyPr>
            <a:normAutofit fontScale="85000" lnSpcReduction="10000"/>
          </a:bodyPr>
          <a:lstStyle/>
          <a:p>
            <a:r>
              <a:rPr lang="en-US" dirty="0"/>
              <a:t>Orchestrating a common sense approach to retirement income.</a:t>
            </a:r>
          </a:p>
        </p:txBody>
      </p:sp>
    </p:spTree>
    <p:extLst>
      <p:ext uri="{BB962C8B-B14F-4D97-AF65-F5344CB8AC3E}">
        <p14:creationId xmlns:p14="http://schemas.microsoft.com/office/powerpoint/2010/main" val="22715907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871A-B45F-414F-89B6-6A154830CDD1}"/>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 4 Options for Managing Risk</a:t>
            </a:r>
          </a:p>
        </p:txBody>
      </p:sp>
      <p:pic>
        <p:nvPicPr>
          <p:cNvPr id="3" name="Picture 2">
            <a:extLst>
              <a:ext uri="{FF2B5EF4-FFF2-40B4-BE49-F238E27FC236}">
                <a16:creationId xmlns:a16="http://schemas.microsoft.com/office/drawing/2014/main" id="{81D4A64B-2528-4B65-89A7-8692C3151CF3}"/>
              </a:ext>
            </a:extLst>
          </p:cNvPr>
          <p:cNvPicPr>
            <a:picLocks noChangeAspect="1"/>
          </p:cNvPicPr>
          <p:nvPr/>
        </p:nvPicPr>
        <p:blipFill>
          <a:blip r:embed="rId3"/>
          <a:stretch>
            <a:fillRect/>
          </a:stretch>
        </p:blipFill>
        <p:spPr>
          <a:xfrm>
            <a:off x="1895672" y="974804"/>
            <a:ext cx="5581574" cy="3638542"/>
          </a:xfrm>
          <a:prstGeom prst="rect">
            <a:avLst/>
          </a:prstGeom>
        </p:spPr>
      </p:pic>
    </p:spTree>
    <p:extLst>
      <p:ext uri="{BB962C8B-B14F-4D97-AF65-F5344CB8AC3E}">
        <p14:creationId xmlns:p14="http://schemas.microsoft.com/office/powerpoint/2010/main" val="672766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Additional Investment Risks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564" y="1468316"/>
            <a:ext cx="2080986" cy="2080986"/>
          </a:xfrm>
          <a:prstGeom prst="rect">
            <a:avLst/>
          </a:prstGeom>
        </p:spPr>
      </p:pic>
      <p:sp>
        <p:nvSpPr>
          <p:cNvPr id="7" name="Rectangle 6"/>
          <p:cNvSpPr/>
          <p:nvPr/>
        </p:nvSpPr>
        <p:spPr>
          <a:xfrm>
            <a:off x="6550695" y="2270016"/>
            <a:ext cx="1069525" cy="646331"/>
          </a:xfrm>
          <a:prstGeom prst="rect">
            <a:avLst/>
          </a:prstGeom>
        </p:spPr>
        <p:txBody>
          <a:bodyPr wrap="none">
            <a:spAutoFit/>
          </a:bodyPr>
          <a:lstStyle/>
          <a:p>
            <a:pPr lvl="0" algn="ctr">
              <a:buClr>
                <a:srgbClr val="1B284E"/>
              </a:buClr>
              <a:buSzPct val="88000"/>
            </a:pPr>
            <a:r>
              <a:rPr lang="en-US" dirty="0">
                <a:solidFill>
                  <a:schemeClr val="bg1"/>
                </a:solidFill>
                <a:latin typeface="Arial" panose="020B0604020202020204" pitchFamily="34" charset="0"/>
                <a:cs typeface="Arial" panose="020B0604020202020204" pitchFamily="34" charset="0"/>
              </a:rPr>
              <a:t>Loss of</a:t>
            </a:r>
          </a:p>
          <a:p>
            <a:pPr lvl="0" algn="ctr">
              <a:buClr>
                <a:srgbClr val="1B284E"/>
              </a:buClr>
              <a:buSzPct val="88000"/>
            </a:pPr>
            <a:r>
              <a:rPr lang="en-US" dirty="0">
                <a:solidFill>
                  <a:schemeClr val="bg1"/>
                </a:solidFill>
                <a:latin typeface="Arial" panose="020B0604020202020204" pitchFamily="34" charset="0"/>
                <a:cs typeface="Arial" panose="020B0604020202020204" pitchFamily="34" charset="0"/>
              </a:rPr>
              <a:t>Principal</a:t>
            </a:r>
          </a:p>
        </p:txBody>
      </p:sp>
      <p:pic>
        <p:nvPicPr>
          <p:cNvPr id="8" name="Picture 7">
            <a:extLst>
              <a:ext uri="{FF2B5EF4-FFF2-40B4-BE49-F238E27FC236}">
                <a16:creationId xmlns:a16="http://schemas.microsoft.com/office/drawing/2014/main" id="{10A707B9-3869-0A44-912D-8388CDCD5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613" y="1431512"/>
            <a:ext cx="2080986" cy="2080986"/>
          </a:xfrm>
          <a:prstGeom prst="rect">
            <a:avLst/>
          </a:prstGeom>
        </p:spPr>
      </p:pic>
      <p:sp>
        <p:nvSpPr>
          <p:cNvPr id="3" name="TextBox 2">
            <a:extLst>
              <a:ext uri="{FF2B5EF4-FFF2-40B4-BE49-F238E27FC236}">
                <a16:creationId xmlns:a16="http://schemas.microsoft.com/office/drawing/2014/main" id="{F1723913-2177-3043-A2B0-FCF1D34E58CC}"/>
              </a:ext>
            </a:extLst>
          </p:cNvPr>
          <p:cNvSpPr txBox="1"/>
          <p:nvPr/>
        </p:nvSpPr>
        <p:spPr>
          <a:xfrm>
            <a:off x="2930499" y="2324143"/>
            <a:ext cx="1031116"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Volatility</a:t>
            </a:r>
          </a:p>
        </p:txBody>
      </p:sp>
      <p:sp>
        <p:nvSpPr>
          <p:cNvPr id="9" name="TextBox 8">
            <a:extLst>
              <a:ext uri="{FF2B5EF4-FFF2-40B4-BE49-F238E27FC236}">
                <a16:creationId xmlns:a16="http://schemas.microsoft.com/office/drawing/2014/main" id="{3ADE85FC-5BD3-8444-8A20-97802F344B86}"/>
              </a:ext>
            </a:extLst>
          </p:cNvPr>
          <p:cNvSpPr txBox="1"/>
          <p:nvPr/>
        </p:nvSpPr>
        <p:spPr>
          <a:xfrm>
            <a:off x="5408344" y="2151339"/>
            <a:ext cx="1069524" cy="646331"/>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Loss of</a:t>
            </a:r>
          </a:p>
          <a:p>
            <a:pPr algn="ctr"/>
            <a:r>
              <a:rPr lang="en-US" dirty="0">
                <a:solidFill>
                  <a:schemeClr val="bg1"/>
                </a:solidFill>
                <a:latin typeface="Arial" panose="020B0604020202020204" pitchFamily="34" charset="0"/>
                <a:cs typeface="Arial" panose="020B0604020202020204" pitchFamily="34" charset="0"/>
              </a:rPr>
              <a:t>Principal</a:t>
            </a:r>
          </a:p>
        </p:txBody>
      </p:sp>
    </p:spTree>
    <p:extLst>
      <p:ext uri="{BB962C8B-B14F-4D97-AF65-F5344CB8AC3E}">
        <p14:creationId xmlns:p14="http://schemas.microsoft.com/office/powerpoint/2010/main" val="17231258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Volatility With Diversification</a:t>
            </a:r>
          </a:p>
        </p:txBody>
      </p:sp>
      <p:sp>
        <p:nvSpPr>
          <p:cNvPr id="5" name="Text Placeholder 2"/>
          <p:cNvSpPr>
            <a:spLocks noGrp="1"/>
          </p:cNvSpPr>
          <p:nvPr>
            <p:ph type="body" sz="quarter" idx="10"/>
          </p:nvPr>
        </p:nvSpPr>
        <p:spPr>
          <a:xfrm>
            <a:off x="601728" y="1934796"/>
            <a:ext cx="2560990" cy="950356"/>
          </a:xfrm>
        </p:spPr>
        <p:txBody>
          <a:bodyPr/>
          <a:lstStyle/>
          <a:p>
            <a:pPr marL="0" indent="0" algn="ctr">
              <a:buNone/>
            </a:pPr>
            <a:r>
              <a:rPr lang="en-US" sz="1600" dirty="0">
                <a:solidFill>
                  <a:schemeClr val="accent3"/>
                </a:solidFill>
              </a:rPr>
              <a:t>Comparisons among Single Stock, S&amp;P 500 and a Diversified Portfolio</a:t>
            </a:r>
          </a:p>
        </p:txBody>
      </p:sp>
      <p:sp>
        <p:nvSpPr>
          <p:cNvPr id="18" name="Text Placeholder 2"/>
          <p:cNvSpPr txBox="1">
            <a:spLocks/>
          </p:cNvSpPr>
          <p:nvPr/>
        </p:nvSpPr>
        <p:spPr>
          <a:xfrm>
            <a:off x="268884" y="4285009"/>
            <a:ext cx="8614863" cy="43350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800" dirty="0"/>
              <a:t>This graph illustrates historical performance several investments. Past performance is no guarantee of future results. Stock portion is the S&amp;P 500 Index and bond portion is the Barclays US Aggregate Bond Index with annual rebalancing on Jan 1st each year. ExxonMobil common stock chosen for illustrative purposes only and does not represent an investment recommendation, past or present. All returns shown are annualized total returns. The period cited above for all illustrated is the 10 years ending June 30, 2013. 	</a:t>
            </a:r>
          </a:p>
        </p:txBody>
      </p:sp>
      <p:graphicFrame>
        <p:nvGraphicFramePr>
          <p:cNvPr id="19" name="Chart 18"/>
          <p:cNvGraphicFramePr/>
          <p:nvPr/>
        </p:nvGraphicFramePr>
        <p:xfrm>
          <a:off x="3597472" y="863679"/>
          <a:ext cx="4276795" cy="2851196"/>
        </p:xfrm>
        <a:graphic>
          <a:graphicData uri="http://schemas.openxmlformats.org/drawingml/2006/chart">
            <c:chart xmlns:c="http://schemas.openxmlformats.org/drawingml/2006/chart" xmlns:r="http://schemas.openxmlformats.org/officeDocument/2006/relationships" r:id="rId3"/>
          </a:graphicData>
        </a:graphic>
      </p:graphicFrame>
      <p:sp>
        <p:nvSpPr>
          <p:cNvPr id="20" name="Hexagon 19"/>
          <p:cNvSpPr/>
          <p:nvPr/>
        </p:nvSpPr>
        <p:spPr>
          <a:xfrm rot="5400000">
            <a:off x="4119777" y="3499752"/>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accent3"/>
                </a:solidFill>
                <a:latin typeface="Arial" panose="020B0604020202020204" pitchFamily="34" charset="0"/>
                <a:cs typeface="Arial" panose="020B0604020202020204" pitchFamily="34" charset="0"/>
              </a:rPr>
              <a:t>10yr</a:t>
            </a:r>
          </a:p>
          <a:p>
            <a:pPr algn="ctr"/>
            <a:r>
              <a:rPr lang="en-US" sz="900" b="1" dirty="0">
                <a:solidFill>
                  <a:schemeClr val="accent3"/>
                </a:solidFill>
                <a:latin typeface="Arial" panose="020B0604020202020204" pitchFamily="34" charset="0"/>
                <a:cs typeface="Arial" panose="020B0604020202020204" pitchFamily="34" charset="0"/>
              </a:rPr>
              <a:t>Return</a:t>
            </a:r>
          </a:p>
        </p:txBody>
      </p:sp>
      <p:sp>
        <p:nvSpPr>
          <p:cNvPr id="21" name="Hexagon 20"/>
          <p:cNvSpPr/>
          <p:nvPr/>
        </p:nvSpPr>
        <p:spPr>
          <a:xfrm rot="5400000">
            <a:off x="4599445" y="3496984"/>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bg2"/>
                </a:solidFill>
                <a:latin typeface="Arial" panose="020B0604020202020204" pitchFamily="34" charset="0"/>
                <a:cs typeface="Arial" panose="020B0604020202020204" pitchFamily="34" charset="0"/>
              </a:rPr>
              <a:t>10yr</a:t>
            </a:r>
          </a:p>
          <a:p>
            <a:pPr algn="ctr"/>
            <a:r>
              <a:rPr lang="en-US" sz="900" b="1" dirty="0">
                <a:solidFill>
                  <a:schemeClr val="bg2"/>
                </a:solidFill>
                <a:latin typeface="Arial" panose="020B0604020202020204" pitchFamily="34" charset="0"/>
                <a:cs typeface="Arial" panose="020B0604020202020204" pitchFamily="34" charset="0"/>
              </a:rPr>
              <a:t>Std. Dev</a:t>
            </a:r>
          </a:p>
        </p:txBody>
      </p:sp>
      <p:sp>
        <p:nvSpPr>
          <p:cNvPr id="22" name="Hexagon 21"/>
          <p:cNvSpPr/>
          <p:nvPr/>
        </p:nvSpPr>
        <p:spPr>
          <a:xfrm rot="5400000">
            <a:off x="5379329" y="3499101"/>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accent3"/>
                </a:solidFill>
                <a:latin typeface="Arial" panose="020B0604020202020204" pitchFamily="34" charset="0"/>
                <a:cs typeface="Arial" panose="020B0604020202020204" pitchFamily="34" charset="0"/>
              </a:rPr>
              <a:t>10yr</a:t>
            </a:r>
          </a:p>
          <a:p>
            <a:pPr algn="ctr"/>
            <a:r>
              <a:rPr lang="en-US" sz="900" b="1" dirty="0">
                <a:solidFill>
                  <a:schemeClr val="accent3"/>
                </a:solidFill>
                <a:latin typeface="Arial" panose="020B0604020202020204" pitchFamily="34" charset="0"/>
                <a:cs typeface="Arial" panose="020B0604020202020204" pitchFamily="34" charset="0"/>
              </a:rPr>
              <a:t>Return</a:t>
            </a:r>
          </a:p>
        </p:txBody>
      </p:sp>
      <p:sp>
        <p:nvSpPr>
          <p:cNvPr id="23" name="Hexagon 22"/>
          <p:cNvSpPr/>
          <p:nvPr/>
        </p:nvSpPr>
        <p:spPr>
          <a:xfrm rot="5400000">
            <a:off x="5843757" y="3496333"/>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bg2"/>
                </a:solidFill>
                <a:latin typeface="Arial" panose="020B0604020202020204" pitchFamily="34" charset="0"/>
                <a:cs typeface="Arial" panose="020B0604020202020204" pitchFamily="34" charset="0"/>
              </a:rPr>
              <a:t>10yr</a:t>
            </a:r>
          </a:p>
          <a:p>
            <a:pPr algn="ctr"/>
            <a:r>
              <a:rPr lang="en-US" sz="900" b="1" dirty="0">
                <a:solidFill>
                  <a:schemeClr val="bg2"/>
                </a:solidFill>
                <a:latin typeface="Arial" panose="020B0604020202020204" pitchFamily="34" charset="0"/>
                <a:cs typeface="Arial" panose="020B0604020202020204" pitchFamily="34" charset="0"/>
              </a:rPr>
              <a:t>Std. Dev</a:t>
            </a:r>
          </a:p>
        </p:txBody>
      </p:sp>
      <p:sp>
        <p:nvSpPr>
          <p:cNvPr id="24" name="Hexagon 23"/>
          <p:cNvSpPr/>
          <p:nvPr/>
        </p:nvSpPr>
        <p:spPr>
          <a:xfrm rot="5400000">
            <a:off x="6635597" y="3505247"/>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accent3"/>
                </a:solidFill>
                <a:latin typeface="Arial" panose="020B0604020202020204" pitchFamily="34" charset="0"/>
                <a:cs typeface="Arial" panose="020B0604020202020204" pitchFamily="34" charset="0"/>
              </a:rPr>
              <a:t>10yr</a:t>
            </a:r>
          </a:p>
          <a:p>
            <a:pPr algn="ctr"/>
            <a:r>
              <a:rPr lang="en-US" sz="900" b="1" dirty="0">
                <a:solidFill>
                  <a:schemeClr val="accent3"/>
                </a:solidFill>
                <a:latin typeface="Arial" panose="020B0604020202020204" pitchFamily="34" charset="0"/>
                <a:cs typeface="Arial" panose="020B0604020202020204" pitchFamily="34" charset="0"/>
              </a:rPr>
              <a:t>Return</a:t>
            </a:r>
          </a:p>
        </p:txBody>
      </p:sp>
      <p:sp>
        <p:nvSpPr>
          <p:cNvPr id="25" name="Hexagon 24"/>
          <p:cNvSpPr/>
          <p:nvPr/>
        </p:nvSpPr>
        <p:spPr>
          <a:xfrm rot="5400000">
            <a:off x="7100025" y="3502479"/>
            <a:ext cx="480887" cy="435928"/>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vert270" wrap="none" lIns="0" tIns="0" rIns="0" bIns="0" rtlCol="0" anchor="ctr"/>
          <a:lstStyle/>
          <a:p>
            <a:pPr algn="ctr"/>
            <a:r>
              <a:rPr lang="en-US" sz="900" b="1" dirty="0">
                <a:solidFill>
                  <a:schemeClr val="bg2"/>
                </a:solidFill>
                <a:latin typeface="Arial" panose="020B0604020202020204" pitchFamily="34" charset="0"/>
                <a:cs typeface="Arial" panose="020B0604020202020204" pitchFamily="34" charset="0"/>
              </a:rPr>
              <a:t>10yr</a:t>
            </a:r>
          </a:p>
          <a:p>
            <a:pPr algn="ctr"/>
            <a:r>
              <a:rPr lang="en-US" sz="900" b="1" dirty="0">
                <a:solidFill>
                  <a:schemeClr val="bg2"/>
                </a:solidFill>
                <a:latin typeface="Arial" panose="020B0604020202020204" pitchFamily="34" charset="0"/>
                <a:cs typeface="Arial" panose="020B0604020202020204" pitchFamily="34" charset="0"/>
              </a:rPr>
              <a:t>Std. Dev</a:t>
            </a:r>
          </a:p>
        </p:txBody>
      </p:sp>
      <p:sp>
        <p:nvSpPr>
          <p:cNvPr id="26" name="TextBox 25"/>
          <p:cNvSpPr txBox="1"/>
          <p:nvPr/>
        </p:nvSpPr>
        <p:spPr>
          <a:xfrm>
            <a:off x="4005837" y="3876157"/>
            <a:ext cx="1204176"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ExxonMobil (XOM)</a:t>
            </a:r>
          </a:p>
        </p:txBody>
      </p:sp>
      <p:sp>
        <p:nvSpPr>
          <p:cNvPr id="27" name="TextBox 26"/>
          <p:cNvSpPr txBox="1"/>
          <p:nvPr/>
        </p:nvSpPr>
        <p:spPr>
          <a:xfrm>
            <a:off x="5528685" y="3883776"/>
            <a:ext cx="646331"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S&amp;P 500</a:t>
            </a:r>
          </a:p>
        </p:txBody>
      </p:sp>
      <p:sp>
        <p:nvSpPr>
          <p:cNvPr id="28" name="TextBox 27"/>
          <p:cNvSpPr txBox="1"/>
          <p:nvPr/>
        </p:nvSpPr>
        <p:spPr>
          <a:xfrm>
            <a:off x="6588345" y="3880643"/>
            <a:ext cx="1056700" cy="369332"/>
          </a:xfrm>
          <a:prstGeom prst="rect">
            <a:avLst/>
          </a:prstGeom>
          <a:noFill/>
        </p:spPr>
        <p:txBody>
          <a:bodyPr wrap="none" rtlCol="0">
            <a:spAutoFit/>
          </a:bodyPr>
          <a:lstStyle/>
          <a:p>
            <a:pPr algn="ctr"/>
            <a:r>
              <a:rPr lang="en-US" sz="900" b="1" dirty="0">
                <a:latin typeface="Arial" panose="020B0604020202020204" pitchFamily="34" charset="0"/>
                <a:cs typeface="Arial" panose="020B0604020202020204" pitchFamily="34" charset="0"/>
              </a:rPr>
              <a:t>60% Stock, 40%</a:t>
            </a:r>
          </a:p>
          <a:p>
            <a:pPr algn="ctr"/>
            <a:r>
              <a:rPr lang="en-US" sz="900" b="1" dirty="0">
                <a:latin typeface="Arial" panose="020B0604020202020204" pitchFamily="34" charset="0"/>
                <a:cs typeface="Arial" panose="020B0604020202020204" pitchFamily="34" charset="0"/>
              </a:rPr>
              <a:t>Bond Portfolio</a:t>
            </a:r>
          </a:p>
        </p:txBody>
      </p:sp>
      <p:sp>
        <p:nvSpPr>
          <p:cNvPr id="29" name="Diamond 28"/>
          <p:cNvSpPr/>
          <p:nvPr/>
        </p:nvSpPr>
        <p:spPr>
          <a:xfrm>
            <a:off x="4163842" y="2708645"/>
            <a:ext cx="407509" cy="183064"/>
          </a:xfrm>
          <a:prstGeom prst="diamond">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iamond 29"/>
          <p:cNvSpPr/>
          <p:nvPr/>
        </p:nvSpPr>
        <p:spPr>
          <a:xfrm>
            <a:off x="5415397" y="2582225"/>
            <a:ext cx="407509" cy="183064"/>
          </a:xfrm>
          <a:prstGeom prst="diamond">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iamond 30"/>
          <p:cNvSpPr/>
          <p:nvPr/>
        </p:nvSpPr>
        <p:spPr>
          <a:xfrm>
            <a:off x="6675713" y="2653770"/>
            <a:ext cx="407509" cy="183064"/>
          </a:xfrm>
          <a:prstGeom prst="diamond">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Diamond 31"/>
          <p:cNvSpPr/>
          <p:nvPr/>
        </p:nvSpPr>
        <p:spPr>
          <a:xfrm>
            <a:off x="4627745" y="1385312"/>
            <a:ext cx="407509" cy="183064"/>
          </a:xfrm>
          <a:prstGeom prst="diamond">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iamond 32"/>
          <p:cNvSpPr/>
          <p:nvPr/>
        </p:nvSpPr>
        <p:spPr>
          <a:xfrm>
            <a:off x="5888835" y="1538093"/>
            <a:ext cx="407509" cy="183064"/>
          </a:xfrm>
          <a:prstGeom prst="diamond">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iamond 33"/>
          <p:cNvSpPr/>
          <p:nvPr/>
        </p:nvSpPr>
        <p:spPr>
          <a:xfrm>
            <a:off x="7140165" y="2290105"/>
            <a:ext cx="407509" cy="183064"/>
          </a:xfrm>
          <a:prstGeom prst="diamond">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60BD90-F634-42C9-A314-A4CB2A418AEF}"/>
              </a:ext>
            </a:extLst>
          </p:cNvPr>
          <p:cNvSpPr/>
          <p:nvPr/>
        </p:nvSpPr>
        <p:spPr>
          <a:xfrm>
            <a:off x="3578563" y="4778609"/>
            <a:ext cx="3431837" cy="215444"/>
          </a:xfrm>
          <a:prstGeom prst="rect">
            <a:avLst/>
          </a:prstGeom>
        </p:spPr>
        <p:txBody>
          <a:bodyPr wrap="square">
            <a:spAutoFit/>
          </a:bodyPr>
          <a:lstStyle/>
          <a:p>
            <a:r>
              <a:rPr lang="en-US" sz="800" dirty="0">
                <a:solidFill>
                  <a:srgbClr val="595959"/>
                </a:solidFill>
                <a:latin typeface="Arial"/>
                <a:cs typeface="Arial"/>
              </a:rPr>
              <a:t>Source: Morningstar</a:t>
            </a:r>
          </a:p>
        </p:txBody>
      </p:sp>
    </p:spTree>
    <p:extLst>
      <p:ext uri="{BB962C8B-B14F-4D97-AF65-F5344CB8AC3E}">
        <p14:creationId xmlns:p14="http://schemas.microsoft.com/office/powerpoint/2010/main" val="377593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Loss of Principal Risk with Time, Not Timing</a:t>
            </a:r>
          </a:p>
        </p:txBody>
      </p:sp>
      <p:sp>
        <p:nvSpPr>
          <p:cNvPr id="5" name="Text Placeholder 2"/>
          <p:cNvSpPr>
            <a:spLocks noGrp="1"/>
          </p:cNvSpPr>
          <p:nvPr>
            <p:ph type="body" sz="quarter" idx="10"/>
          </p:nvPr>
        </p:nvSpPr>
        <p:spPr>
          <a:xfrm>
            <a:off x="583659" y="1326788"/>
            <a:ext cx="7976682" cy="433505"/>
          </a:xfrm>
        </p:spPr>
        <p:txBody>
          <a:bodyPr/>
          <a:lstStyle/>
          <a:p>
            <a:pPr marL="0" indent="0" algn="ctr">
              <a:buNone/>
            </a:pPr>
            <a:r>
              <a:rPr lang="en-US" sz="1800" dirty="0"/>
              <a:t>S&amp;P 500 Index  |  Rolling Annual Returns  |  1926 - 2019</a:t>
            </a:r>
          </a:p>
        </p:txBody>
      </p:sp>
      <p:sp>
        <p:nvSpPr>
          <p:cNvPr id="18" name="Text Placeholder 2"/>
          <p:cNvSpPr txBox="1">
            <a:spLocks/>
          </p:cNvSpPr>
          <p:nvPr/>
        </p:nvSpPr>
        <p:spPr>
          <a:xfrm>
            <a:off x="268884" y="4285009"/>
            <a:ext cx="8614863" cy="43350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800" dirty="0"/>
              <a:t>This graph illustrates historical performance of the S&amp;P 500.  Past performance is no guarantee of future results. The S&amp;P 500 (Standard &amp; </a:t>
            </a:r>
            <a:r>
              <a:rPr lang="en-US" sz="800" dirty="0" err="1"/>
              <a:t>Poors</a:t>
            </a:r>
            <a:r>
              <a:rPr lang="en-US" sz="800" dirty="0"/>
              <a:t>) index is an unmanaged index of 500 widely held large U.S. companies often used to represent the broader market.  Inclusion of this index is for illustrative purposes only. Keep in mind that individuals cannot invest directly in any index, and index performance does not include transaction costs or other fees, which will affect the actual investment performance. Calendar year annualized total returns shown. 	</a:t>
            </a:r>
          </a:p>
        </p:txBody>
      </p:sp>
      <p:graphicFrame>
        <p:nvGraphicFramePr>
          <p:cNvPr id="3" name="Table 2">
            <a:extLst>
              <a:ext uri="{FF2B5EF4-FFF2-40B4-BE49-F238E27FC236}">
                <a16:creationId xmlns:a16="http://schemas.microsoft.com/office/drawing/2014/main" id="{A07B3496-5A47-4EDC-8ACE-42A70423471E}"/>
              </a:ext>
            </a:extLst>
          </p:cNvPr>
          <p:cNvGraphicFramePr>
            <a:graphicFrameLocks noGrp="1"/>
          </p:cNvGraphicFramePr>
          <p:nvPr>
            <p:extLst>
              <p:ext uri="{D42A27DB-BD31-4B8C-83A1-F6EECF244321}">
                <p14:modId xmlns:p14="http://schemas.microsoft.com/office/powerpoint/2010/main" val="879937573"/>
              </p:ext>
            </p:extLst>
          </p:nvPr>
        </p:nvGraphicFramePr>
        <p:xfrm>
          <a:off x="896646" y="1999703"/>
          <a:ext cx="7304798" cy="1740936"/>
        </p:xfrm>
        <a:graphic>
          <a:graphicData uri="http://schemas.openxmlformats.org/drawingml/2006/table">
            <a:tbl>
              <a:tblPr firstRow="1" bandRow="1">
                <a:tableStyleId>{5C22544A-7EE6-4342-B048-85BDC9FD1C3A}</a:tableStyleId>
              </a:tblPr>
              <a:tblGrid>
                <a:gridCol w="1367160">
                  <a:extLst>
                    <a:ext uri="{9D8B030D-6E8A-4147-A177-3AD203B41FA5}">
                      <a16:colId xmlns:a16="http://schemas.microsoft.com/office/drawing/2014/main" val="3644122876"/>
                    </a:ext>
                  </a:extLst>
                </a:gridCol>
                <a:gridCol w="848234">
                  <a:extLst>
                    <a:ext uri="{9D8B030D-6E8A-4147-A177-3AD203B41FA5}">
                      <a16:colId xmlns:a16="http://schemas.microsoft.com/office/drawing/2014/main" val="2385953536"/>
                    </a:ext>
                  </a:extLst>
                </a:gridCol>
                <a:gridCol w="848234">
                  <a:extLst>
                    <a:ext uri="{9D8B030D-6E8A-4147-A177-3AD203B41FA5}">
                      <a16:colId xmlns:a16="http://schemas.microsoft.com/office/drawing/2014/main" val="3670251978"/>
                    </a:ext>
                  </a:extLst>
                </a:gridCol>
                <a:gridCol w="848234">
                  <a:extLst>
                    <a:ext uri="{9D8B030D-6E8A-4147-A177-3AD203B41FA5}">
                      <a16:colId xmlns:a16="http://schemas.microsoft.com/office/drawing/2014/main" val="194201861"/>
                    </a:ext>
                  </a:extLst>
                </a:gridCol>
                <a:gridCol w="848234">
                  <a:extLst>
                    <a:ext uri="{9D8B030D-6E8A-4147-A177-3AD203B41FA5}">
                      <a16:colId xmlns:a16="http://schemas.microsoft.com/office/drawing/2014/main" val="969008339"/>
                    </a:ext>
                  </a:extLst>
                </a:gridCol>
                <a:gridCol w="848234">
                  <a:extLst>
                    <a:ext uri="{9D8B030D-6E8A-4147-A177-3AD203B41FA5}">
                      <a16:colId xmlns:a16="http://schemas.microsoft.com/office/drawing/2014/main" val="1924563821"/>
                    </a:ext>
                  </a:extLst>
                </a:gridCol>
                <a:gridCol w="848234">
                  <a:extLst>
                    <a:ext uri="{9D8B030D-6E8A-4147-A177-3AD203B41FA5}">
                      <a16:colId xmlns:a16="http://schemas.microsoft.com/office/drawing/2014/main" val="3153373988"/>
                    </a:ext>
                  </a:extLst>
                </a:gridCol>
                <a:gridCol w="848234">
                  <a:extLst>
                    <a:ext uri="{9D8B030D-6E8A-4147-A177-3AD203B41FA5}">
                      <a16:colId xmlns:a16="http://schemas.microsoft.com/office/drawing/2014/main" val="4178045075"/>
                    </a:ext>
                  </a:extLst>
                </a:gridCol>
              </a:tblGrid>
              <a:tr h="460776">
                <a:tc>
                  <a:txBody>
                    <a:bodyPr/>
                    <a:lstStyle/>
                    <a:p>
                      <a:endParaRPr lang="en-US" sz="1600" dirty="0">
                        <a:latin typeface="Arial" panose="020B0604020202020204" pitchFamily="34" charset="0"/>
                        <a:cs typeface="Arial" panose="020B0604020202020204" pitchFamily="34" charset="0"/>
                      </a:endParaRPr>
                    </a:p>
                  </a:txBody>
                  <a:tcPr marL="115833" marR="115833" marT="57917" marB="57917">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5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10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15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20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25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30 </a:t>
                      </a:r>
                      <a:r>
                        <a:rPr lang="en-US" sz="1600" dirty="0" err="1">
                          <a:solidFill>
                            <a:schemeClr val="tx1"/>
                          </a:solidFill>
                          <a:latin typeface="Arial" panose="020B0604020202020204" pitchFamily="34" charset="0"/>
                          <a:cs typeface="Arial" panose="020B0604020202020204" pitchFamily="34" charset="0"/>
                        </a:rPr>
                        <a:t>Yr</a:t>
                      </a:r>
                      <a:endParaRPr lang="en-US" sz="1600" dirty="0">
                        <a:solidFill>
                          <a:schemeClr val="tx1"/>
                        </a:solidFill>
                        <a:latin typeface="Arial" panose="020B0604020202020204" pitchFamily="34" charset="0"/>
                        <a:cs typeface="Arial" panose="020B0604020202020204" pitchFamily="34" charset="0"/>
                      </a:endParaRPr>
                    </a:p>
                  </a:txBody>
                  <a:tcPr marL="115833" marR="115833" marT="57917" marB="57917" anchor="ct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48849247"/>
                  </a:ext>
                </a:extLst>
              </a:tr>
              <a:tr h="640080">
                <a:tc>
                  <a:txBody>
                    <a:bodyPr/>
                    <a:lstStyle/>
                    <a:p>
                      <a:r>
                        <a:rPr lang="en-US" sz="1800" dirty="0">
                          <a:solidFill>
                            <a:schemeClr val="accent3"/>
                          </a:solidFill>
                          <a:latin typeface="Arial" panose="020B0604020202020204" pitchFamily="34" charset="0"/>
                          <a:cs typeface="Arial" panose="020B0604020202020204" pitchFamily="34" charset="0"/>
                        </a:rPr>
                        <a:t>Positive</a:t>
                      </a:r>
                    </a:p>
                  </a:txBody>
                  <a:tcPr marL="115833" marR="115833" marT="57917" marB="57917" anchor="ctr">
                    <a:noFill/>
                  </a:tcPr>
                </a:tc>
                <a:tc>
                  <a:txBody>
                    <a:bodyPr/>
                    <a:lstStyle/>
                    <a:p>
                      <a:pPr algn="ctr"/>
                      <a:r>
                        <a:rPr lang="en-US" sz="1800" dirty="0">
                          <a:solidFill>
                            <a:schemeClr val="accent3"/>
                          </a:solidFill>
                          <a:latin typeface="Arial" panose="020B0604020202020204" pitchFamily="34" charset="0"/>
                          <a:cs typeface="Arial" panose="020B0604020202020204" pitchFamily="34" charset="0"/>
                        </a:rPr>
                        <a:t>75%</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dirty="0">
                          <a:solidFill>
                            <a:schemeClr val="accent3"/>
                          </a:solidFill>
                          <a:latin typeface="Arial" panose="020B0604020202020204" pitchFamily="34" charset="0"/>
                          <a:cs typeface="Arial" panose="020B0604020202020204" pitchFamily="34" charset="0"/>
                        </a:rPr>
                        <a:t>88%</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b="1" dirty="0">
                          <a:solidFill>
                            <a:schemeClr val="accent3"/>
                          </a:solidFill>
                          <a:latin typeface="Arial" panose="020B0604020202020204" pitchFamily="34" charset="0"/>
                          <a:cs typeface="Arial" panose="020B0604020202020204" pitchFamily="34" charset="0"/>
                        </a:rPr>
                        <a:t>95%</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b="1" dirty="0">
                          <a:solidFill>
                            <a:schemeClr val="accent3"/>
                          </a:solidFill>
                          <a:latin typeface="Arial" panose="020B0604020202020204" pitchFamily="34" charset="0"/>
                          <a:cs typeface="Arial" panose="020B0604020202020204" pitchFamily="34" charset="0"/>
                        </a:rPr>
                        <a:t>100%</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b="1" dirty="0">
                          <a:solidFill>
                            <a:schemeClr val="accent3"/>
                          </a:solidFill>
                          <a:latin typeface="Arial" panose="020B0604020202020204" pitchFamily="34" charset="0"/>
                          <a:cs typeface="Arial" panose="020B0604020202020204" pitchFamily="34" charset="0"/>
                        </a:rPr>
                        <a:t>100%</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b="1" dirty="0">
                          <a:solidFill>
                            <a:schemeClr val="accent3"/>
                          </a:solidFill>
                          <a:latin typeface="Arial" panose="020B0604020202020204" pitchFamily="34" charset="0"/>
                          <a:cs typeface="Arial" panose="020B0604020202020204" pitchFamily="34" charset="0"/>
                        </a:rPr>
                        <a:t>100%</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tc>
                  <a:txBody>
                    <a:bodyPr/>
                    <a:lstStyle/>
                    <a:p>
                      <a:pPr algn="ctr"/>
                      <a:r>
                        <a:rPr lang="en-US" sz="1800" b="1" dirty="0">
                          <a:solidFill>
                            <a:schemeClr val="accent3"/>
                          </a:solidFill>
                          <a:latin typeface="Arial" panose="020B0604020202020204" pitchFamily="34" charset="0"/>
                          <a:cs typeface="Arial" panose="020B0604020202020204" pitchFamily="34" charset="0"/>
                        </a:rPr>
                        <a:t>100%</a:t>
                      </a:r>
                    </a:p>
                  </a:txBody>
                  <a:tcPr marL="115833" marR="115833" marT="57917" marB="57917" anchor="ct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2562194148"/>
                  </a:ext>
                </a:extLst>
              </a:tr>
              <a:tr h="640080">
                <a:tc>
                  <a:txBody>
                    <a:bodyPr/>
                    <a:lstStyle/>
                    <a:p>
                      <a:r>
                        <a:rPr lang="en-US" sz="1800" dirty="0">
                          <a:solidFill>
                            <a:schemeClr val="bg2"/>
                          </a:solidFill>
                          <a:latin typeface="Arial" panose="020B0604020202020204" pitchFamily="34" charset="0"/>
                          <a:cs typeface="Arial" panose="020B0604020202020204" pitchFamily="34" charset="0"/>
                        </a:rPr>
                        <a:t>Negative</a:t>
                      </a:r>
                    </a:p>
                  </a:txBody>
                  <a:tcPr marL="115833" marR="115833" marT="57917" marB="57917" anchor="ctr">
                    <a:noFill/>
                  </a:tcPr>
                </a:tc>
                <a:tc>
                  <a:txBody>
                    <a:bodyPr/>
                    <a:lstStyle/>
                    <a:p>
                      <a:pPr algn="ctr"/>
                      <a:r>
                        <a:rPr lang="en-US" sz="1800" dirty="0">
                          <a:solidFill>
                            <a:schemeClr val="bg2"/>
                          </a:solidFill>
                          <a:latin typeface="Arial" panose="020B0604020202020204" pitchFamily="34" charset="0"/>
                          <a:cs typeface="Arial" panose="020B0604020202020204" pitchFamily="34" charset="0"/>
                        </a:rPr>
                        <a:t>25%</a:t>
                      </a:r>
                    </a:p>
                  </a:txBody>
                  <a:tcPr marL="115833" marR="115833" marT="57917" marB="57917" anchor="ctr">
                    <a:noFill/>
                  </a:tcPr>
                </a:tc>
                <a:tc>
                  <a:txBody>
                    <a:bodyPr/>
                    <a:lstStyle/>
                    <a:p>
                      <a:pPr algn="ctr"/>
                      <a:r>
                        <a:rPr lang="en-US" sz="1800" dirty="0">
                          <a:solidFill>
                            <a:schemeClr val="bg2"/>
                          </a:solidFill>
                          <a:latin typeface="Arial" panose="020B0604020202020204" pitchFamily="34" charset="0"/>
                          <a:cs typeface="Arial" panose="020B0604020202020204" pitchFamily="34" charset="0"/>
                        </a:rPr>
                        <a:t>12%</a:t>
                      </a:r>
                    </a:p>
                  </a:txBody>
                  <a:tcPr marL="115833" marR="115833" marT="57917" marB="57917" anchor="ctr">
                    <a:noFill/>
                  </a:tcPr>
                </a:tc>
                <a:tc>
                  <a:txBody>
                    <a:bodyPr/>
                    <a:lstStyle/>
                    <a:p>
                      <a:pPr algn="ctr"/>
                      <a:r>
                        <a:rPr lang="en-US" sz="1800" b="1" dirty="0">
                          <a:solidFill>
                            <a:schemeClr val="bg2"/>
                          </a:solidFill>
                          <a:latin typeface="Arial" panose="020B0604020202020204" pitchFamily="34" charset="0"/>
                          <a:cs typeface="Arial" panose="020B0604020202020204" pitchFamily="34" charset="0"/>
                        </a:rPr>
                        <a:t>5%</a:t>
                      </a:r>
                    </a:p>
                  </a:txBody>
                  <a:tcPr marL="115833" marR="115833" marT="57917" marB="57917" anchor="ctr">
                    <a:noFill/>
                  </a:tcPr>
                </a:tc>
                <a:tc>
                  <a:txBody>
                    <a:bodyPr/>
                    <a:lstStyle/>
                    <a:p>
                      <a:pPr algn="ctr"/>
                      <a:r>
                        <a:rPr lang="en-US" sz="1800" b="1" dirty="0">
                          <a:solidFill>
                            <a:schemeClr val="bg2"/>
                          </a:solidFill>
                          <a:latin typeface="Arial" panose="020B0604020202020204" pitchFamily="34" charset="0"/>
                          <a:cs typeface="Arial" panose="020B0604020202020204" pitchFamily="34" charset="0"/>
                        </a:rPr>
                        <a:t>0%</a:t>
                      </a:r>
                    </a:p>
                  </a:txBody>
                  <a:tcPr marL="115833" marR="115833" marT="57917" marB="57917" anchor="ctr">
                    <a:noFill/>
                  </a:tcPr>
                </a:tc>
                <a:tc>
                  <a:txBody>
                    <a:bodyPr/>
                    <a:lstStyle/>
                    <a:p>
                      <a:pPr algn="ctr"/>
                      <a:r>
                        <a:rPr lang="en-US" sz="1800" b="1" dirty="0">
                          <a:solidFill>
                            <a:schemeClr val="bg2"/>
                          </a:solidFill>
                          <a:latin typeface="Arial" panose="020B0604020202020204" pitchFamily="34" charset="0"/>
                          <a:cs typeface="Arial" panose="020B0604020202020204" pitchFamily="34" charset="0"/>
                        </a:rPr>
                        <a:t>0%</a:t>
                      </a:r>
                    </a:p>
                  </a:txBody>
                  <a:tcPr marL="115833" marR="115833" marT="57917" marB="57917" anchor="ctr">
                    <a:noFill/>
                  </a:tcPr>
                </a:tc>
                <a:tc>
                  <a:txBody>
                    <a:bodyPr/>
                    <a:lstStyle/>
                    <a:p>
                      <a:pPr algn="ctr"/>
                      <a:r>
                        <a:rPr lang="en-US" sz="1800" b="1" dirty="0">
                          <a:solidFill>
                            <a:schemeClr val="bg2"/>
                          </a:solidFill>
                          <a:latin typeface="Arial" panose="020B0604020202020204" pitchFamily="34" charset="0"/>
                          <a:cs typeface="Arial" panose="020B0604020202020204" pitchFamily="34" charset="0"/>
                        </a:rPr>
                        <a:t>0%</a:t>
                      </a:r>
                    </a:p>
                  </a:txBody>
                  <a:tcPr marL="115833" marR="115833" marT="57917" marB="57917" anchor="ctr">
                    <a:noFill/>
                  </a:tcPr>
                </a:tc>
                <a:tc>
                  <a:txBody>
                    <a:bodyPr/>
                    <a:lstStyle/>
                    <a:p>
                      <a:pPr algn="ctr"/>
                      <a:r>
                        <a:rPr lang="en-US" sz="1800" b="1" dirty="0">
                          <a:solidFill>
                            <a:schemeClr val="bg2"/>
                          </a:solidFill>
                          <a:latin typeface="Arial" panose="020B0604020202020204" pitchFamily="34" charset="0"/>
                          <a:cs typeface="Arial" panose="020B0604020202020204" pitchFamily="34" charset="0"/>
                        </a:rPr>
                        <a:t>0%</a:t>
                      </a:r>
                    </a:p>
                  </a:txBody>
                  <a:tcPr marL="115833" marR="115833" marT="57917" marB="57917" anchor="ctr">
                    <a:noFill/>
                  </a:tcPr>
                </a:tc>
                <a:extLst>
                  <a:ext uri="{0D108BD9-81ED-4DB2-BD59-A6C34878D82A}">
                    <a16:rowId xmlns:a16="http://schemas.microsoft.com/office/drawing/2014/main" val="1832618520"/>
                  </a:ext>
                </a:extLst>
              </a:tr>
            </a:tbl>
          </a:graphicData>
        </a:graphic>
      </p:graphicFrame>
    </p:spTree>
    <p:extLst>
      <p:ext uri="{BB962C8B-B14F-4D97-AF65-F5344CB8AC3E}">
        <p14:creationId xmlns:p14="http://schemas.microsoft.com/office/powerpoint/2010/main" val="52898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80679" y="2165422"/>
            <a:ext cx="5827712" cy="481135"/>
          </a:xfrm>
        </p:spPr>
        <p:txBody>
          <a:bodyPr/>
          <a:lstStyle/>
          <a:p>
            <a:pPr marL="0" indent="0">
              <a:buNone/>
            </a:pPr>
            <a:r>
              <a:rPr lang="en-US" b="1" dirty="0"/>
              <a:t>A Strategy</a:t>
            </a:r>
            <a:r>
              <a:rPr lang="en-US" dirty="0"/>
              <a:t> to help manage the risks.</a:t>
            </a:r>
          </a:p>
        </p:txBody>
      </p:sp>
    </p:spTree>
    <p:extLst>
      <p:ext uri="{BB962C8B-B14F-4D97-AF65-F5344CB8AC3E}">
        <p14:creationId xmlns:p14="http://schemas.microsoft.com/office/powerpoint/2010/main" val="1280944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5" y="254833"/>
            <a:ext cx="8560321" cy="608846"/>
          </a:xfrm>
        </p:spPr>
        <p:txBody>
          <a:bodyPr/>
          <a:lstStyle/>
          <a:p>
            <a:r>
              <a:rPr lang="en-US" dirty="0"/>
              <a:t>IncomeConductor® - Liability Driven Investing</a:t>
            </a:r>
          </a:p>
        </p:txBody>
      </p:sp>
      <p:graphicFrame>
        <p:nvGraphicFramePr>
          <p:cNvPr id="7" name="Table 6"/>
          <p:cNvGraphicFramePr>
            <a:graphicFrameLocks noGrp="1"/>
          </p:cNvGraphicFramePr>
          <p:nvPr/>
        </p:nvGraphicFramePr>
        <p:xfrm>
          <a:off x="533400" y="3460926"/>
          <a:ext cx="8084820" cy="1160145"/>
        </p:xfrm>
        <a:graphic>
          <a:graphicData uri="http://schemas.openxmlformats.org/drawingml/2006/table">
            <a:tbl>
              <a:tblPr firstRow="1" bandRow="1">
                <a:tableStyleId>{5C22544A-7EE6-4342-B048-85BDC9FD1C3A}</a:tableStyleId>
              </a:tblPr>
              <a:tblGrid>
                <a:gridCol w="2694940">
                  <a:extLst>
                    <a:ext uri="{9D8B030D-6E8A-4147-A177-3AD203B41FA5}">
                      <a16:colId xmlns:a16="http://schemas.microsoft.com/office/drawing/2014/main" val="20000"/>
                    </a:ext>
                  </a:extLst>
                </a:gridCol>
                <a:gridCol w="2694940">
                  <a:extLst>
                    <a:ext uri="{9D8B030D-6E8A-4147-A177-3AD203B41FA5}">
                      <a16:colId xmlns:a16="http://schemas.microsoft.com/office/drawing/2014/main" val="20001"/>
                    </a:ext>
                  </a:extLst>
                </a:gridCol>
                <a:gridCol w="2694940">
                  <a:extLst>
                    <a:ext uri="{9D8B030D-6E8A-4147-A177-3AD203B41FA5}">
                      <a16:colId xmlns:a16="http://schemas.microsoft.com/office/drawing/2014/main" val="20002"/>
                    </a:ext>
                  </a:extLst>
                </a:gridCol>
              </a:tblGrid>
              <a:tr h="564515">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Segments of asset portfolios spread over time</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Each strategy guided by a rate of return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Remaining segments reinvest for potential growth</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595630">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Each segment employing a different investment strategy</a:t>
                      </a:r>
                    </a:p>
                  </a:txBody>
                  <a:tcPr marT="91440" marB="9144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Retirement income flows from segment 1 </a:t>
                      </a:r>
                    </a:p>
                  </a:txBody>
                  <a:tcPr marT="91440" marB="9144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171450" indent="-171450">
                        <a:buFont typeface="Arial" panose="020B0604020202020204" pitchFamily="34" charset="0"/>
                        <a:buChar char="•"/>
                      </a:pPr>
                      <a:endParaRPr lang="en-US" sz="1200" b="0" dirty="0">
                        <a:solidFill>
                          <a:schemeClr val="tx2"/>
                        </a:solidFill>
                        <a:latin typeface="Arial" panose="020B0604020202020204" pitchFamily="34" charset="0"/>
                        <a:cs typeface="Arial" panose="020B0604020202020204" pitchFamily="34" charset="0"/>
                      </a:endParaRPr>
                    </a:p>
                  </a:txBody>
                  <a:tcPr marT="91440" marB="9144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48" name="Rectangle 47">
            <a:extLst>
              <a:ext uri="{FF2B5EF4-FFF2-40B4-BE49-F238E27FC236}">
                <a16:creationId xmlns:a16="http://schemas.microsoft.com/office/drawing/2014/main" id="{68BB16CA-6425-48F2-8178-1CC5571FF55C}"/>
              </a:ext>
            </a:extLst>
          </p:cNvPr>
          <p:cNvSpPr/>
          <p:nvPr/>
        </p:nvSpPr>
        <p:spPr>
          <a:xfrm>
            <a:off x="1582103"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96A90D71-6E0D-4585-AFD9-BCAAD8E56B96}"/>
              </a:ext>
            </a:extLst>
          </p:cNvPr>
          <p:cNvSpPr/>
          <p:nvPr/>
        </p:nvSpPr>
        <p:spPr>
          <a:xfrm>
            <a:off x="1582103" y="1804084"/>
            <a:ext cx="1121883" cy="28962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1</a:t>
            </a:r>
          </a:p>
        </p:txBody>
      </p:sp>
      <p:sp>
        <p:nvSpPr>
          <p:cNvPr id="50" name="Rectangle 49">
            <a:extLst>
              <a:ext uri="{FF2B5EF4-FFF2-40B4-BE49-F238E27FC236}">
                <a16:creationId xmlns:a16="http://schemas.microsoft.com/office/drawing/2014/main" id="{0377E87D-6358-46A9-901E-4F4604673761}"/>
              </a:ext>
            </a:extLst>
          </p:cNvPr>
          <p:cNvSpPr/>
          <p:nvPr/>
        </p:nvSpPr>
        <p:spPr>
          <a:xfrm>
            <a:off x="1582103" y="2722955"/>
            <a:ext cx="1121883" cy="289623"/>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51" name="Rectangle 50">
            <a:extLst>
              <a:ext uri="{FF2B5EF4-FFF2-40B4-BE49-F238E27FC236}">
                <a16:creationId xmlns:a16="http://schemas.microsoft.com/office/drawing/2014/main" id="{8A6435C6-764D-4BF0-9FFE-92593C615116}"/>
              </a:ext>
            </a:extLst>
          </p:cNvPr>
          <p:cNvSpPr/>
          <p:nvPr/>
        </p:nvSpPr>
        <p:spPr>
          <a:xfrm>
            <a:off x="1582103"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No Market Risk</a:t>
            </a:r>
          </a:p>
        </p:txBody>
      </p:sp>
      <p:sp>
        <p:nvSpPr>
          <p:cNvPr id="53" name="Rectangle 52">
            <a:extLst>
              <a:ext uri="{FF2B5EF4-FFF2-40B4-BE49-F238E27FC236}">
                <a16:creationId xmlns:a16="http://schemas.microsoft.com/office/drawing/2014/main" id="{80B6A2C1-BC7E-421C-93CB-950A089D85F2}"/>
              </a:ext>
            </a:extLst>
          </p:cNvPr>
          <p:cNvSpPr/>
          <p:nvPr/>
        </p:nvSpPr>
        <p:spPr>
          <a:xfrm>
            <a:off x="2796581"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03D39320-A5F8-4932-8087-2A3D21AE11CB}"/>
              </a:ext>
            </a:extLst>
          </p:cNvPr>
          <p:cNvSpPr/>
          <p:nvPr/>
        </p:nvSpPr>
        <p:spPr>
          <a:xfrm>
            <a:off x="2796581" y="1804084"/>
            <a:ext cx="1121883" cy="28962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2</a:t>
            </a:r>
          </a:p>
        </p:txBody>
      </p:sp>
      <p:sp>
        <p:nvSpPr>
          <p:cNvPr id="55" name="Rectangle 54">
            <a:extLst>
              <a:ext uri="{FF2B5EF4-FFF2-40B4-BE49-F238E27FC236}">
                <a16:creationId xmlns:a16="http://schemas.microsoft.com/office/drawing/2014/main" id="{C6E3C0D0-F323-4011-A7B4-5A900FB08689}"/>
              </a:ext>
            </a:extLst>
          </p:cNvPr>
          <p:cNvSpPr/>
          <p:nvPr/>
        </p:nvSpPr>
        <p:spPr>
          <a:xfrm>
            <a:off x="2796581" y="2722955"/>
            <a:ext cx="1121883" cy="289623"/>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56" name="Rectangle 55">
            <a:extLst>
              <a:ext uri="{FF2B5EF4-FFF2-40B4-BE49-F238E27FC236}">
                <a16:creationId xmlns:a16="http://schemas.microsoft.com/office/drawing/2014/main" id="{9E359108-FE96-4ECE-835D-0432F2A56BA1}"/>
              </a:ext>
            </a:extLst>
          </p:cNvPr>
          <p:cNvSpPr/>
          <p:nvPr/>
        </p:nvSpPr>
        <p:spPr>
          <a:xfrm>
            <a:off x="2796581"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a:t>
            </a:r>
          </a:p>
        </p:txBody>
      </p:sp>
      <p:sp>
        <p:nvSpPr>
          <p:cNvPr id="58" name="Rectangle 57">
            <a:extLst>
              <a:ext uri="{FF2B5EF4-FFF2-40B4-BE49-F238E27FC236}">
                <a16:creationId xmlns:a16="http://schemas.microsoft.com/office/drawing/2014/main" id="{28C39A17-F826-4210-A829-7FCBDF9AD2A7}"/>
              </a:ext>
            </a:extLst>
          </p:cNvPr>
          <p:cNvSpPr/>
          <p:nvPr/>
        </p:nvSpPr>
        <p:spPr>
          <a:xfrm>
            <a:off x="4011058"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83DD6B83-FCB0-4380-A5AD-AF4C0ECF5A47}"/>
              </a:ext>
            </a:extLst>
          </p:cNvPr>
          <p:cNvSpPr/>
          <p:nvPr/>
        </p:nvSpPr>
        <p:spPr>
          <a:xfrm>
            <a:off x="4011058" y="1804084"/>
            <a:ext cx="1121883" cy="289624"/>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3</a:t>
            </a:r>
          </a:p>
        </p:txBody>
      </p:sp>
      <p:sp>
        <p:nvSpPr>
          <p:cNvPr id="60" name="Rectangle 59">
            <a:extLst>
              <a:ext uri="{FF2B5EF4-FFF2-40B4-BE49-F238E27FC236}">
                <a16:creationId xmlns:a16="http://schemas.microsoft.com/office/drawing/2014/main" id="{D2BE958F-5A47-442F-A629-FEB7BF8F1DEC}"/>
              </a:ext>
            </a:extLst>
          </p:cNvPr>
          <p:cNvSpPr/>
          <p:nvPr/>
        </p:nvSpPr>
        <p:spPr>
          <a:xfrm>
            <a:off x="4011058" y="2722955"/>
            <a:ext cx="1121883" cy="289623"/>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1" name="Rectangle 60">
            <a:extLst>
              <a:ext uri="{FF2B5EF4-FFF2-40B4-BE49-F238E27FC236}">
                <a16:creationId xmlns:a16="http://schemas.microsoft.com/office/drawing/2014/main" id="{8173E112-722D-47C4-9368-E73A6B77D6C1}"/>
              </a:ext>
            </a:extLst>
          </p:cNvPr>
          <p:cNvSpPr/>
          <p:nvPr/>
        </p:nvSpPr>
        <p:spPr>
          <a:xfrm>
            <a:off x="4011058"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 Growth</a:t>
            </a:r>
          </a:p>
        </p:txBody>
      </p:sp>
      <p:sp>
        <p:nvSpPr>
          <p:cNvPr id="63" name="Rectangle 62">
            <a:extLst>
              <a:ext uri="{FF2B5EF4-FFF2-40B4-BE49-F238E27FC236}">
                <a16:creationId xmlns:a16="http://schemas.microsoft.com/office/drawing/2014/main" id="{DFF8B1DF-D95D-45D2-94B9-B47EC67A46EC}"/>
              </a:ext>
            </a:extLst>
          </p:cNvPr>
          <p:cNvSpPr/>
          <p:nvPr/>
        </p:nvSpPr>
        <p:spPr>
          <a:xfrm>
            <a:off x="5225536"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5B87F498-8DA1-4920-A172-4CA956EF7D50}"/>
              </a:ext>
            </a:extLst>
          </p:cNvPr>
          <p:cNvSpPr/>
          <p:nvPr/>
        </p:nvSpPr>
        <p:spPr>
          <a:xfrm>
            <a:off x="5225536" y="1804084"/>
            <a:ext cx="1121883" cy="289624"/>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4</a:t>
            </a:r>
          </a:p>
        </p:txBody>
      </p:sp>
      <p:sp>
        <p:nvSpPr>
          <p:cNvPr id="65" name="Rectangle 64">
            <a:extLst>
              <a:ext uri="{FF2B5EF4-FFF2-40B4-BE49-F238E27FC236}">
                <a16:creationId xmlns:a16="http://schemas.microsoft.com/office/drawing/2014/main" id="{566D7A57-6AF0-4971-98D5-29F63CEB22D7}"/>
              </a:ext>
            </a:extLst>
          </p:cNvPr>
          <p:cNvSpPr/>
          <p:nvPr/>
        </p:nvSpPr>
        <p:spPr>
          <a:xfrm>
            <a:off x="5225536" y="2722955"/>
            <a:ext cx="1121883" cy="289623"/>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6" name="Rectangle 65">
            <a:extLst>
              <a:ext uri="{FF2B5EF4-FFF2-40B4-BE49-F238E27FC236}">
                <a16:creationId xmlns:a16="http://schemas.microsoft.com/office/drawing/2014/main" id="{8BEC19EE-5666-465B-B98C-0EDE356FB0CC}"/>
              </a:ext>
            </a:extLst>
          </p:cNvPr>
          <p:cNvSpPr/>
          <p:nvPr/>
        </p:nvSpPr>
        <p:spPr>
          <a:xfrm>
            <a:off x="5225536"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Moderate Growth</a:t>
            </a:r>
          </a:p>
        </p:txBody>
      </p:sp>
      <p:sp>
        <p:nvSpPr>
          <p:cNvPr id="68" name="Rectangle 67">
            <a:extLst>
              <a:ext uri="{FF2B5EF4-FFF2-40B4-BE49-F238E27FC236}">
                <a16:creationId xmlns:a16="http://schemas.microsoft.com/office/drawing/2014/main" id="{29B18031-5E58-4E41-9595-EA4BF2DB09F7}"/>
              </a:ext>
            </a:extLst>
          </p:cNvPr>
          <p:cNvSpPr/>
          <p:nvPr/>
        </p:nvSpPr>
        <p:spPr>
          <a:xfrm>
            <a:off x="6440014"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8317E78D-AE11-4604-835F-2AF49C8469CA}"/>
              </a:ext>
            </a:extLst>
          </p:cNvPr>
          <p:cNvSpPr/>
          <p:nvPr/>
        </p:nvSpPr>
        <p:spPr>
          <a:xfrm>
            <a:off x="6440014" y="1804084"/>
            <a:ext cx="1121883" cy="289624"/>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5</a:t>
            </a:r>
          </a:p>
        </p:txBody>
      </p:sp>
      <p:sp>
        <p:nvSpPr>
          <p:cNvPr id="70" name="Rectangle 69">
            <a:extLst>
              <a:ext uri="{FF2B5EF4-FFF2-40B4-BE49-F238E27FC236}">
                <a16:creationId xmlns:a16="http://schemas.microsoft.com/office/drawing/2014/main" id="{BD3DE956-A2F8-4A7C-B032-F4E06CC695A2}"/>
              </a:ext>
            </a:extLst>
          </p:cNvPr>
          <p:cNvSpPr/>
          <p:nvPr/>
        </p:nvSpPr>
        <p:spPr>
          <a:xfrm>
            <a:off x="6440014" y="2722955"/>
            <a:ext cx="1121883" cy="289623"/>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1" name="Rectangle 70">
            <a:extLst>
              <a:ext uri="{FF2B5EF4-FFF2-40B4-BE49-F238E27FC236}">
                <a16:creationId xmlns:a16="http://schemas.microsoft.com/office/drawing/2014/main" id="{328646B2-8A82-4ED7-A4A2-BB50FC77BEB2}"/>
              </a:ext>
            </a:extLst>
          </p:cNvPr>
          <p:cNvSpPr/>
          <p:nvPr/>
        </p:nvSpPr>
        <p:spPr>
          <a:xfrm>
            <a:off x="6440014"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Growth</a:t>
            </a:r>
          </a:p>
        </p:txBody>
      </p:sp>
      <p:sp>
        <p:nvSpPr>
          <p:cNvPr id="77" name="Arrow: U-Turn 76">
            <a:extLst>
              <a:ext uri="{FF2B5EF4-FFF2-40B4-BE49-F238E27FC236}">
                <a16:creationId xmlns:a16="http://schemas.microsoft.com/office/drawing/2014/main" id="{24FEF858-6C22-4905-B8D9-472C16EFC5DF}"/>
              </a:ext>
            </a:extLst>
          </p:cNvPr>
          <p:cNvSpPr/>
          <p:nvPr/>
        </p:nvSpPr>
        <p:spPr>
          <a:xfrm>
            <a:off x="2796581" y="1461278"/>
            <a:ext cx="431612" cy="389559"/>
          </a:xfrm>
          <a:prstGeom prst="uturnArrow">
            <a:avLst>
              <a:gd name="adj1" fmla="val 29401"/>
              <a:gd name="adj2" fmla="val 25000"/>
              <a:gd name="adj3" fmla="val 29402"/>
              <a:gd name="adj4" fmla="val 50248"/>
              <a:gd name="adj5" fmla="val 8160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8" name="Arrow: U-Turn 77">
            <a:extLst>
              <a:ext uri="{FF2B5EF4-FFF2-40B4-BE49-F238E27FC236}">
                <a16:creationId xmlns:a16="http://schemas.microsoft.com/office/drawing/2014/main" id="{242CD676-2D7E-47DE-831F-3672C98D9910}"/>
              </a:ext>
            </a:extLst>
          </p:cNvPr>
          <p:cNvSpPr/>
          <p:nvPr/>
        </p:nvSpPr>
        <p:spPr>
          <a:xfrm>
            <a:off x="4011058" y="1457128"/>
            <a:ext cx="431612" cy="389559"/>
          </a:xfrm>
          <a:prstGeom prst="uturnArrow">
            <a:avLst>
              <a:gd name="adj1" fmla="val 29401"/>
              <a:gd name="adj2" fmla="val 25000"/>
              <a:gd name="adj3" fmla="val 29402"/>
              <a:gd name="adj4" fmla="val 50248"/>
              <a:gd name="adj5" fmla="val 81603"/>
            </a:avLst>
          </a:prstGeom>
          <a:solidFill>
            <a:srgbClr val="FF6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9" name="Arrow: U-Turn 78">
            <a:extLst>
              <a:ext uri="{FF2B5EF4-FFF2-40B4-BE49-F238E27FC236}">
                <a16:creationId xmlns:a16="http://schemas.microsoft.com/office/drawing/2014/main" id="{EC28077A-F10C-4431-85A6-35A59D8D6DDC}"/>
              </a:ext>
            </a:extLst>
          </p:cNvPr>
          <p:cNvSpPr/>
          <p:nvPr/>
        </p:nvSpPr>
        <p:spPr>
          <a:xfrm>
            <a:off x="5225536" y="1457127"/>
            <a:ext cx="431612" cy="389559"/>
          </a:xfrm>
          <a:prstGeom prst="uturnArrow">
            <a:avLst>
              <a:gd name="adj1" fmla="val 29401"/>
              <a:gd name="adj2" fmla="val 25000"/>
              <a:gd name="adj3" fmla="val 29402"/>
              <a:gd name="adj4" fmla="val 50248"/>
              <a:gd name="adj5" fmla="val 81603"/>
            </a:avLst>
          </a:prstGeom>
          <a:solidFill>
            <a:srgbClr val="FB9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0" name="Arrow: U-Turn 79">
            <a:extLst>
              <a:ext uri="{FF2B5EF4-FFF2-40B4-BE49-F238E27FC236}">
                <a16:creationId xmlns:a16="http://schemas.microsoft.com/office/drawing/2014/main" id="{C48CA9AC-ADC5-49D4-844F-3A04BC2A5AF7}"/>
              </a:ext>
            </a:extLst>
          </p:cNvPr>
          <p:cNvSpPr/>
          <p:nvPr/>
        </p:nvSpPr>
        <p:spPr>
          <a:xfrm>
            <a:off x="6440014" y="1461278"/>
            <a:ext cx="431612" cy="389559"/>
          </a:xfrm>
          <a:prstGeom prst="uturnArrow">
            <a:avLst>
              <a:gd name="adj1" fmla="val 29401"/>
              <a:gd name="adj2" fmla="val 25000"/>
              <a:gd name="adj3" fmla="val 29402"/>
              <a:gd name="adj4" fmla="val 50248"/>
              <a:gd name="adj5" fmla="val 81603"/>
            </a:avLst>
          </a:prstGeom>
          <a:solidFill>
            <a:srgbClr val="D2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2" name="Arrow: U-Turn 81">
            <a:extLst>
              <a:ext uri="{FF2B5EF4-FFF2-40B4-BE49-F238E27FC236}">
                <a16:creationId xmlns:a16="http://schemas.microsoft.com/office/drawing/2014/main" id="{4D7C12F8-7DA2-412D-890A-FB151A4C5E76}"/>
              </a:ext>
            </a:extLst>
          </p:cNvPr>
          <p:cNvSpPr/>
          <p:nvPr/>
        </p:nvSpPr>
        <p:spPr>
          <a:xfrm rot="16200000" flipV="1">
            <a:off x="1561077" y="1433375"/>
            <a:ext cx="431612" cy="389559"/>
          </a:xfrm>
          <a:prstGeom prst="uturnArrow">
            <a:avLst>
              <a:gd name="adj1" fmla="val 29401"/>
              <a:gd name="adj2" fmla="val 25000"/>
              <a:gd name="adj3" fmla="val 29402"/>
              <a:gd name="adj4" fmla="val 50248"/>
              <a:gd name="adj5" fmla="val 8160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6" name="Text Placeholder 2">
            <a:extLst>
              <a:ext uri="{FF2B5EF4-FFF2-40B4-BE49-F238E27FC236}">
                <a16:creationId xmlns:a16="http://schemas.microsoft.com/office/drawing/2014/main" id="{7B2C66B5-818E-4353-9617-BE28F7EB07B6}"/>
              </a:ext>
            </a:extLst>
          </p:cNvPr>
          <p:cNvSpPr txBox="1">
            <a:spLocks/>
          </p:cNvSpPr>
          <p:nvPr/>
        </p:nvSpPr>
        <p:spPr>
          <a:xfrm>
            <a:off x="135994" y="2015483"/>
            <a:ext cx="1286406" cy="57011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tx2"/>
                </a:solidFill>
              </a:rPr>
              <a:t>Segment</a:t>
            </a:r>
          </a:p>
          <a:p>
            <a:pPr marL="0" indent="0" algn="ctr">
              <a:buFont typeface="Arial"/>
              <a:buNone/>
            </a:pPr>
            <a:r>
              <a:rPr lang="en-US" sz="1400" dirty="0">
                <a:solidFill>
                  <a:schemeClr val="tx2"/>
                </a:solidFill>
              </a:rPr>
              <a:t>Methodology:</a:t>
            </a:r>
            <a:endParaRPr lang="en-US" sz="1400" baseline="30000" dirty="0">
              <a:solidFill>
                <a:schemeClr val="tx2"/>
              </a:solidFill>
            </a:endParaRPr>
          </a:p>
        </p:txBody>
      </p:sp>
      <p:sp>
        <p:nvSpPr>
          <p:cNvPr id="92" name="TextBox 91">
            <a:extLst>
              <a:ext uri="{FF2B5EF4-FFF2-40B4-BE49-F238E27FC236}">
                <a16:creationId xmlns:a16="http://schemas.microsoft.com/office/drawing/2014/main" id="{0BEE7202-791E-4915-B610-0FB2BC2D65C2}"/>
              </a:ext>
            </a:extLst>
          </p:cNvPr>
          <p:cNvSpPr txBox="1"/>
          <p:nvPr/>
        </p:nvSpPr>
        <p:spPr>
          <a:xfrm>
            <a:off x="1187726" y="3023507"/>
            <a:ext cx="441146" cy="230832"/>
          </a:xfrm>
          <a:prstGeom prst="rect">
            <a:avLst/>
          </a:prstGeom>
          <a:noFill/>
        </p:spPr>
        <p:txBody>
          <a:bodyPr wrap="none" rtlCol="0">
            <a:spAutoFit/>
          </a:bodyPr>
          <a:lstStyle/>
          <a:p>
            <a:r>
              <a:rPr lang="en-US" sz="900" dirty="0">
                <a:latin typeface="Arial" charset="0"/>
                <a:ea typeface="Arial" charset="0"/>
                <a:cs typeface="Arial" charset="0"/>
              </a:rPr>
              <a:t>Time</a:t>
            </a:r>
          </a:p>
        </p:txBody>
      </p:sp>
      <p:sp>
        <p:nvSpPr>
          <p:cNvPr id="94" name="Rectangle 93">
            <a:extLst>
              <a:ext uri="{FF2B5EF4-FFF2-40B4-BE49-F238E27FC236}">
                <a16:creationId xmlns:a16="http://schemas.microsoft.com/office/drawing/2014/main" id="{BFE7A337-FA7B-4FFF-8BBB-19E7AE644345}"/>
              </a:ext>
            </a:extLst>
          </p:cNvPr>
          <p:cNvSpPr/>
          <p:nvPr/>
        </p:nvSpPr>
        <p:spPr>
          <a:xfrm>
            <a:off x="1582103" y="3120289"/>
            <a:ext cx="1219264" cy="57070"/>
          </a:xfrm>
          <a:prstGeom prst="rect">
            <a:avLst/>
          </a:prstGeom>
          <a:solidFill>
            <a:srgbClr val="91C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riangle 12">
            <a:extLst>
              <a:ext uri="{FF2B5EF4-FFF2-40B4-BE49-F238E27FC236}">
                <a16:creationId xmlns:a16="http://schemas.microsoft.com/office/drawing/2014/main" id="{BA945DB1-0BA0-4E2E-9C46-13DEFF1FA517}"/>
              </a:ext>
            </a:extLst>
          </p:cNvPr>
          <p:cNvSpPr/>
          <p:nvPr/>
        </p:nvSpPr>
        <p:spPr>
          <a:xfrm rot="5400000">
            <a:off x="7538071" y="3103213"/>
            <a:ext cx="114542" cy="88510"/>
          </a:xfrm>
          <a:prstGeom prst="triangle">
            <a:avLst/>
          </a:prstGeom>
          <a:solidFill>
            <a:srgbClr val="D296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1C6CAE5B-9404-4130-909E-9616BBCB1A87}"/>
              </a:ext>
            </a:extLst>
          </p:cNvPr>
          <p:cNvSpPr/>
          <p:nvPr/>
        </p:nvSpPr>
        <p:spPr>
          <a:xfrm>
            <a:off x="2703986" y="3120288"/>
            <a:ext cx="1307072" cy="57071"/>
          </a:xfrm>
          <a:prstGeom prst="rect">
            <a:avLst/>
          </a:prstGeom>
          <a:gradFill>
            <a:gsLst>
              <a:gs pos="0">
                <a:srgbClr val="00B0F0">
                  <a:alpha val="0"/>
                </a:srgbClr>
              </a:gs>
              <a:gs pos="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4E40DCB-F7C9-456E-8DDC-12B6A099DDBF}"/>
              </a:ext>
            </a:extLst>
          </p:cNvPr>
          <p:cNvSpPr/>
          <p:nvPr/>
        </p:nvSpPr>
        <p:spPr>
          <a:xfrm>
            <a:off x="3918464" y="3120288"/>
            <a:ext cx="1305838" cy="57071"/>
          </a:xfrm>
          <a:prstGeom prst="rect">
            <a:avLst/>
          </a:prstGeom>
          <a:gradFill>
            <a:gsLst>
              <a:gs pos="0">
                <a:srgbClr val="FF6642">
                  <a:alpha val="0"/>
                </a:srgbClr>
              </a:gs>
              <a:gs pos="4000">
                <a:srgbClr val="FF664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B1450C6-6863-4EFD-B2C0-88AA27089CD1}"/>
              </a:ext>
            </a:extLst>
          </p:cNvPr>
          <p:cNvSpPr/>
          <p:nvPr/>
        </p:nvSpPr>
        <p:spPr>
          <a:xfrm>
            <a:off x="5128154" y="3120288"/>
            <a:ext cx="1305838" cy="57071"/>
          </a:xfrm>
          <a:prstGeom prst="rect">
            <a:avLst/>
          </a:prstGeom>
          <a:gradFill>
            <a:gsLst>
              <a:gs pos="0">
                <a:srgbClr val="FB9334">
                  <a:alpha val="0"/>
                </a:srgbClr>
              </a:gs>
              <a:gs pos="4000">
                <a:srgbClr val="FB933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771C1D7-37C8-4954-ABBB-F0746F435793}"/>
              </a:ext>
            </a:extLst>
          </p:cNvPr>
          <p:cNvSpPr/>
          <p:nvPr/>
        </p:nvSpPr>
        <p:spPr>
          <a:xfrm>
            <a:off x="6341397" y="3120288"/>
            <a:ext cx="1220499" cy="57071"/>
          </a:xfrm>
          <a:prstGeom prst="rect">
            <a:avLst/>
          </a:prstGeom>
          <a:gradFill>
            <a:gsLst>
              <a:gs pos="0">
                <a:srgbClr val="D296C7">
                  <a:alpha val="0"/>
                </a:srgbClr>
              </a:gs>
              <a:gs pos="4000">
                <a:srgbClr val="D296C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4EDD8993-0FDC-4D51-9265-2676DA072EB1}"/>
              </a:ext>
            </a:extLst>
          </p:cNvPr>
          <p:cNvSpPr txBox="1"/>
          <p:nvPr/>
        </p:nvSpPr>
        <p:spPr>
          <a:xfrm>
            <a:off x="675428" y="1395755"/>
            <a:ext cx="1024597" cy="230832"/>
          </a:xfrm>
          <a:prstGeom prst="rect">
            <a:avLst/>
          </a:prstGeom>
          <a:noFill/>
        </p:spPr>
        <p:txBody>
          <a:bodyPr wrap="square" rtlCol="0">
            <a:spAutoFit/>
          </a:bodyPr>
          <a:lstStyle/>
          <a:p>
            <a:pPr algn="r"/>
            <a:r>
              <a:rPr lang="en-US" sz="900" dirty="0">
                <a:latin typeface="Arial" charset="0"/>
                <a:ea typeface="Arial" charset="0"/>
                <a:cs typeface="Arial" charset="0"/>
              </a:rPr>
              <a:t>Monthly income</a:t>
            </a:r>
          </a:p>
        </p:txBody>
      </p:sp>
    </p:spTree>
    <p:extLst>
      <p:ext uri="{BB962C8B-B14F-4D97-AF65-F5344CB8AC3E}">
        <p14:creationId xmlns:p14="http://schemas.microsoft.com/office/powerpoint/2010/main" val="387516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5" y="254833"/>
            <a:ext cx="8560321" cy="608846"/>
          </a:xfrm>
        </p:spPr>
        <p:txBody>
          <a:bodyPr/>
          <a:lstStyle/>
          <a:p>
            <a:r>
              <a:rPr lang="en-US" dirty="0"/>
              <a:t>Investment &amp; Behavioral Risks</a:t>
            </a:r>
          </a:p>
        </p:txBody>
      </p:sp>
      <p:sp>
        <p:nvSpPr>
          <p:cNvPr id="51" name="TextBox 50">
            <a:extLst>
              <a:ext uri="{FF2B5EF4-FFF2-40B4-BE49-F238E27FC236}">
                <a16:creationId xmlns:a16="http://schemas.microsoft.com/office/drawing/2014/main" id="{ACC7713B-9091-463C-AB05-1E5513FED423}"/>
              </a:ext>
            </a:extLst>
          </p:cNvPr>
          <p:cNvSpPr txBox="1"/>
          <p:nvPr/>
        </p:nvSpPr>
        <p:spPr>
          <a:xfrm>
            <a:off x="1582101" y="807788"/>
            <a:ext cx="233636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Eliminate</a:t>
            </a:r>
          </a:p>
          <a:p>
            <a:pPr algn="ctr"/>
            <a:r>
              <a:rPr lang="en-US" sz="1200" i="1" dirty="0">
                <a:latin typeface="Arial" panose="020B0604020202020204" pitchFamily="34" charset="0"/>
                <a:cs typeface="Arial" panose="020B0604020202020204" pitchFamily="34" charset="0"/>
              </a:rPr>
              <a:t>Sequence of Returns </a:t>
            </a:r>
            <a:r>
              <a:rPr lang="en-US" sz="1200" dirty="0">
                <a:latin typeface="Arial" panose="020B0604020202020204" pitchFamily="34" charset="0"/>
                <a:cs typeface="Arial" panose="020B0604020202020204" pitchFamily="34" charset="0"/>
              </a:rPr>
              <a:t>Risk</a:t>
            </a:r>
          </a:p>
        </p:txBody>
      </p:sp>
      <p:sp>
        <p:nvSpPr>
          <p:cNvPr id="52" name="Right Brace 51">
            <a:extLst>
              <a:ext uri="{FF2B5EF4-FFF2-40B4-BE49-F238E27FC236}">
                <a16:creationId xmlns:a16="http://schemas.microsoft.com/office/drawing/2014/main" id="{4D533C54-0E4B-48AD-BDC4-5C59E20F31FE}"/>
              </a:ext>
            </a:extLst>
          </p:cNvPr>
          <p:cNvSpPr/>
          <p:nvPr/>
        </p:nvSpPr>
        <p:spPr>
          <a:xfrm rot="5400000" flipH="1">
            <a:off x="2698054" y="143571"/>
            <a:ext cx="104460" cy="2336363"/>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3F3DFB3-B3AC-4523-B405-7A6D0935147E}"/>
              </a:ext>
            </a:extLst>
          </p:cNvPr>
          <p:cNvSpPr/>
          <p:nvPr/>
        </p:nvSpPr>
        <p:spPr>
          <a:xfrm>
            <a:off x="1582103"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66993B8B-8809-48DF-A5B4-0B6842FB4292}"/>
              </a:ext>
            </a:extLst>
          </p:cNvPr>
          <p:cNvSpPr/>
          <p:nvPr/>
        </p:nvSpPr>
        <p:spPr>
          <a:xfrm>
            <a:off x="1582103" y="1804084"/>
            <a:ext cx="1121883" cy="28962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1</a:t>
            </a:r>
          </a:p>
        </p:txBody>
      </p:sp>
      <p:sp>
        <p:nvSpPr>
          <p:cNvPr id="56" name="Rectangle 55">
            <a:extLst>
              <a:ext uri="{FF2B5EF4-FFF2-40B4-BE49-F238E27FC236}">
                <a16:creationId xmlns:a16="http://schemas.microsoft.com/office/drawing/2014/main" id="{8C344BD3-B132-4DF4-A679-AEBACF69C207}"/>
              </a:ext>
            </a:extLst>
          </p:cNvPr>
          <p:cNvSpPr/>
          <p:nvPr/>
        </p:nvSpPr>
        <p:spPr>
          <a:xfrm>
            <a:off x="1582103" y="2722955"/>
            <a:ext cx="1121883" cy="289623"/>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57" name="Rectangle 56">
            <a:extLst>
              <a:ext uri="{FF2B5EF4-FFF2-40B4-BE49-F238E27FC236}">
                <a16:creationId xmlns:a16="http://schemas.microsoft.com/office/drawing/2014/main" id="{D63BD1FB-A744-4D67-96D3-23E498A6EEAF}"/>
              </a:ext>
            </a:extLst>
          </p:cNvPr>
          <p:cNvSpPr/>
          <p:nvPr/>
        </p:nvSpPr>
        <p:spPr>
          <a:xfrm>
            <a:off x="1582103"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No Market Risk</a:t>
            </a:r>
          </a:p>
        </p:txBody>
      </p:sp>
      <p:sp>
        <p:nvSpPr>
          <p:cNvPr id="58" name="Rectangle 57">
            <a:extLst>
              <a:ext uri="{FF2B5EF4-FFF2-40B4-BE49-F238E27FC236}">
                <a16:creationId xmlns:a16="http://schemas.microsoft.com/office/drawing/2014/main" id="{8B1645EC-C64A-4393-9918-5D5DEA1DDFEC}"/>
              </a:ext>
            </a:extLst>
          </p:cNvPr>
          <p:cNvSpPr/>
          <p:nvPr/>
        </p:nvSpPr>
        <p:spPr>
          <a:xfrm>
            <a:off x="2796581"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7BBAB767-6DCF-4CEA-8413-C29FCD9CAB74}"/>
              </a:ext>
            </a:extLst>
          </p:cNvPr>
          <p:cNvSpPr/>
          <p:nvPr/>
        </p:nvSpPr>
        <p:spPr>
          <a:xfrm>
            <a:off x="2796581" y="1804084"/>
            <a:ext cx="1121883" cy="28962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2</a:t>
            </a:r>
          </a:p>
        </p:txBody>
      </p:sp>
      <p:sp>
        <p:nvSpPr>
          <p:cNvPr id="60" name="Rectangle 59">
            <a:extLst>
              <a:ext uri="{FF2B5EF4-FFF2-40B4-BE49-F238E27FC236}">
                <a16:creationId xmlns:a16="http://schemas.microsoft.com/office/drawing/2014/main" id="{1FC051C1-2E46-4D7D-AED5-D2DD16193E23}"/>
              </a:ext>
            </a:extLst>
          </p:cNvPr>
          <p:cNvSpPr/>
          <p:nvPr/>
        </p:nvSpPr>
        <p:spPr>
          <a:xfrm>
            <a:off x="2796581" y="2722955"/>
            <a:ext cx="1121883" cy="289623"/>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1" name="Rectangle 60">
            <a:extLst>
              <a:ext uri="{FF2B5EF4-FFF2-40B4-BE49-F238E27FC236}">
                <a16:creationId xmlns:a16="http://schemas.microsoft.com/office/drawing/2014/main" id="{DFB91358-59FC-4032-BEBC-A011B8B94B74}"/>
              </a:ext>
            </a:extLst>
          </p:cNvPr>
          <p:cNvSpPr/>
          <p:nvPr/>
        </p:nvSpPr>
        <p:spPr>
          <a:xfrm>
            <a:off x="2796581"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a:t>
            </a:r>
          </a:p>
        </p:txBody>
      </p:sp>
      <p:sp>
        <p:nvSpPr>
          <p:cNvPr id="62" name="Rectangle 61">
            <a:extLst>
              <a:ext uri="{FF2B5EF4-FFF2-40B4-BE49-F238E27FC236}">
                <a16:creationId xmlns:a16="http://schemas.microsoft.com/office/drawing/2014/main" id="{8D21A8F6-4250-4019-8E3E-2E4CA36821B9}"/>
              </a:ext>
            </a:extLst>
          </p:cNvPr>
          <p:cNvSpPr/>
          <p:nvPr/>
        </p:nvSpPr>
        <p:spPr>
          <a:xfrm>
            <a:off x="4011058"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48DF3E5-C750-4C1A-B82B-404CA9DF0CD9}"/>
              </a:ext>
            </a:extLst>
          </p:cNvPr>
          <p:cNvSpPr/>
          <p:nvPr/>
        </p:nvSpPr>
        <p:spPr>
          <a:xfrm>
            <a:off x="4011058" y="1804084"/>
            <a:ext cx="1121883" cy="289624"/>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3</a:t>
            </a:r>
          </a:p>
        </p:txBody>
      </p:sp>
      <p:sp>
        <p:nvSpPr>
          <p:cNvPr id="64" name="Rectangle 63">
            <a:extLst>
              <a:ext uri="{FF2B5EF4-FFF2-40B4-BE49-F238E27FC236}">
                <a16:creationId xmlns:a16="http://schemas.microsoft.com/office/drawing/2014/main" id="{EF25F28D-A4F1-4033-9855-6160F774454E}"/>
              </a:ext>
            </a:extLst>
          </p:cNvPr>
          <p:cNvSpPr/>
          <p:nvPr/>
        </p:nvSpPr>
        <p:spPr>
          <a:xfrm>
            <a:off x="4011058" y="2722955"/>
            <a:ext cx="1121883" cy="289623"/>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5" name="Rectangle 64">
            <a:extLst>
              <a:ext uri="{FF2B5EF4-FFF2-40B4-BE49-F238E27FC236}">
                <a16:creationId xmlns:a16="http://schemas.microsoft.com/office/drawing/2014/main" id="{A5433504-72EB-43CF-8807-71F3DDC8EAAF}"/>
              </a:ext>
            </a:extLst>
          </p:cNvPr>
          <p:cNvSpPr/>
          <p:nvPr/>
        </p:nvSpPr>
        <p:spPr>
          <a:xfrm>
            <a:off x="4011058"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 Growth</a:t>
            </a:r>
          </a:p>
        </p:txBody>
      </p:sp>
      <p:sp>
        <p:nvSpPr>
          <p:cNvPr id="66" name="Rectangle 65">
            <a:extLst>
              <a:ext uri="{FF2B5EF4-FFF2-40B4-BE49-F238E27FC236}">
                <a16:creationId xmlns:a16="http://schemas.microsoft.com/office/drawing/2014/main" id="{63AE10B9-AEF5-4A81-9DDE-A7A733BE28F8}"/>
              </a:ext>
            </a:extLst>
          </p:cNvPr>
          <p:cNvSpPr/>
          <p:nvPr/>
        </p:nvSpPr>
        <p:spPr>
          <a:xfrm>
            <a:off x="5225536"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36577937-F876-4930-98EE-6D6F433E8756}"/>
              </a:ext>
            </a:extLst>
          </p:cNvPr>
          <p:cNvSpPr/>
          <p:nvPr/>
        </p:nvSpPr>
        <p:spPr>
          <a:xfrm>
            <a:off x="5225536" y="1804084"/>
            <a:ext cx="1121883" cy="289624"/>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4</a:t>
            </a:r>
          </a:p>
        </p:txBody>
      </p:sp>
      <p:sp>
        <p:nvSpPr>
          <p:cNvPr id="68" name="Rectangle 67">
            <a:extLst>
              <a:ext uri="{FF2B5EF4-FFF2-40B4-BE49-F238E27FC236}">
                <a16:creationId xmlns:a16="http://schemas.microsoft.com/office/drawing/2014/main" id="{9D36A60D-2B29-448F-85E6-C4049289AF10}"/>
              </a:ext>
            </a:extLst>
          </p:cNvPr>
          <p:cNvSpPr/>
          <p:nvPr/>
        </p:nvSpPr>
        <p:spPr>
          <a:xfrm>
            <a:off x="5225536" y="2722955"/>
            <a:ext cx="1121883" cy="289623"/>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9" name="Rectangle 68">
            <a:extLst>
              <a:ext uri="{FF2B5EF4-FFF2-40B4-BE49-F238E27FC236}">
                <a16:creationId xmlns:a16="http://schemas.microsoft.com/office/drawing/2014/main" id="{8F697466-E926-42E9-875B-F258B1AA155E}"/>
              </a:ext>
            </a:extLst>
          </p:cNvPr>
          <p:cNvSpPr/>
          <p:nvPr/>
        </p:nvSpPr>
        <p:spPr>
          <a:xfrm>
            <a:off x="5225536"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Moderate Growth</a:t>
            </a:r>
          </a:p>
        </p:txBody>
      </p:sp>
      <p:sp>
        <p:nvSpPr>
          <p:cNvPr id="70" name="Rectangle 69">
            <a:extLst>
              <a:ext uri="{FF2B5EF4-FFF2-40B4-BE49-F238E27FC236}">
                <a16:creationId xmlns:a16="http://schemas.microsoft.com/office/drawing/2014/main" id="{970412BA-4B8F-4732-AFAE-E5481B80E89D}"/>
              </a:ext>
            </a:extLst>
          </p:cNvPr>
          <p:cNvSpPr/>
          <p:nvPr/>
        </p:nvSpPr>
        <p:spPr>
          <a:xfrm>
            <a:off x="6440014"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B4DC1DC8-5E87-4B2D-9FDB-AC87F183C320}"/>
              </a:ext>
            </a:extLst>
          </p:cNvPr>
          <p:cNvSpPr/>
          <p:nvPr/>
        </p:nvSpPr>
        <p:spPr>
          <a:xfrm>
            <a:off x="6440014" y="1804084"/>
            <a:ext cx="1121883" cy="289624"/>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5</a:t>
            </a:r>
          </a:p>
        </p:txBody>
      </p:sp>
      <p:sp>
        <p:nvSpPr>
          <p:cNvPr id="72" name="Rectangle 71">
            <a:extLst>
              <a:ext uri="{FF2B5EF4-FFF2-40B4-BE49-F238E27FC236}">
                <a16:creationId xmlns:a16="http://schemas.microsoft.com/office/drawing/2014/main" id="{B80A1B93-F601-4AD1-B7E2-BC3B671D301C}"/>
              </a:ext>
            </a:extLst>
          </p:cNvPr>
          <p:cNvSpPr/>
          <p:nvPr/>
        </p:nvSpPr>
        <p:spPr>
          <a:xfrm>
            <a:off x="6440014" y="2722955"/>
            <a:ext cx="1121883" cy="289623"/>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3" name="Rectangle 72">
            <a:extLst>
              <a:ext uri="{FF2B5EF4-FFF2-40B4-BE49-F238E27FC236}">
                <a16:creationId xmlns:a16="http://schemas.microsoft.com/office/drawing/2014/main" id="{AA58A71A-2FA8-4089-A028-A494EB9442F0}"/>
              </a:ext>
            </a:extLst>
          </p:cNvPr>
          <p:cNvSpPr/>
          <p:nvPr/>
        </p:nvSpPr>
        <p:spPr>
          <a:xfrm>
            <a:off x="6440014"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Growth</a:t>
            </a:r>
          </a:p>
        </p:txBody>
      </p:sp>
      <p:sp>
        <p:nvSpPr>
          <p:cNvPr id="75" name="Arrow: U-Turn 74">
            <a:extLst>
              <a:ext uri="{FF2B5EF4-FFF2-40B4-BE49-F238E27FC236}">
                <a16:creationId xmlns:a16="http://schemas.microsoft.com/office/drawing/2014/main" id="{72F37787-8681-4410-83BF-B5F25C40002C}"/>
              </a:ext>
            </a:extLst>
          </p:cNvPr>
          <p:cNvSpPr/>
          <p:nvPr/>
        </p:nvSpPr>
        <p:spPr>
          <a:xfrm>
            <a:off x="4011058" y="1457128"/>
            <a:ext cx="431612" cy="389559"/>
          </a:xfrm>
          <a:prstGeom prst="uturnArrow">
            <a:avLst>
              <a:gd name="adj1" fmla="val 29401"/>
              <a:gd name="adj2" fmla="val 25000"/>
              <a:gd name="adj3" fmla="val 29402"/>
              <a:gd name="adj4" fmla="val 50248"/>
              <a:gd name="adj5" fmla="val 81603"/>
            </a:avLst>
          </a:prstGeom>
          <a:solidFill>
            <a:srgbClr val="FF6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6" name="Arrow: U-Turn 75">
            <a:extLst>
              <a:ext uri="{FF2B5EF4-FFF2-40B4-BE49-F238E27FC236}">
                <a16:creationId xmlns:a16="http://schemas.microsoft.com/office/drawing/2014/main" id="{4CE1991F-99A6-46FD-85B0-E5C950549E0B}"/>
              </a:ext>
            </a:extLst>
          </p:cNvPr>
          <p:cNvSpPr/>
          <p:nvPr/>
        </p:nvSpPr>
        <p:spPr>
          <a:xfrm>
            <a:off x="5225536" y="1457127"/>
            <a:ext cx="431612" cy="389559"/>
          </a:xfrm>
          <a:prstGeom prst="uturnArrow">
            <a:avLst>
              <a:gd name="adj1" fmla="val 29401"/>
              <a:gd name="adj2" fmla="val 25000"/>
              <a:gd name="adj3" fmla="val 29402"/>
              <a:gd name="adj4" fmla="val 50248"/>
              <a:gd name="adj5" fmla="val 81603"/>
            </a:avLst>
          </a:prstGeom>
          <a:solidFill>
            <a:srgbClr val="FB9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7" name="Arrow: U-Turn 76">
            <a:extLst>
              <a:ext uri="{FF2B5EF4-FFF2-40B4-BE49-F238E27FC236}">
                <a16:creationId xmlns:a16="http://schemas.microsoft.com/office/drawing/2014/main" id="{AE272394-E37F-412C-80B1-31352E0FB695}"/>
              </a:ext>
            </a:extLst>
          </p:cNvPr>
          <p:cNvSpPr/>
          <p:nvPr/>
        </p:nvSpPr>
        <p:spPr>
          <a:xfrm>
            <a:off x="6440014" y="1461278"/>
            <a:ext cx="431612" cy="389559"/>
          </a:xfrm>
          <a:prstGeom prst="uturnArrow">
            <a:avLst>
              <a:gd name="adj1" fmla="val 29401"/>
              <a:gd name="adj2" fmla="val 25000"/>
              <a:gd name="adj3" fmla="val 29402"/>
              <a:gd name="adj4" fmla="val 50248"/>
              <a:gd name="adj5" fmla="val 81603"/>
            </a:avLst>
          </a:prstGeom>
          <a:solidFill>
            <a:srgbClr val="D2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8" name="Arrow: U-Turn 77">
            <a:extLst>
              <a:ext uri="{FF2B5EF4-FFF2-40B4-BE49-F238E27FC236}">
                <a16:creationId xmlns:a16="http://schemas.microsoft.com/office/drawing/2014/main" id="{55FCE0FA-60DA-47B3-9A29-F687ED14476D}"/>
              </a:ext>
            </a:extLst>
          </p:cNvPr>
          <p:cNvSpPr/>
          <p:nvPr/>
        </p:nvSpPr>
        <p:spPr>
          <a:xfrm rot="16200000" flipV="1">
            <a:off x="2775553" y="1433376"/>
            <a:ext cx="431612" cy="389559"/>
          </a:xfrm>
          <a:prstGeom prst="uturnArrow">
            <a:avLst>
              <a:gd name="adj1" fmla="val 29401"/>
              <a:gd name="adj2" fmla="val 25000"/>
              <a:gd name="adj3" fmla="val 29402"/>
              <a:gd name="adj4" fmla="val 50248"/>
              <a:gd name="adj5" fmla="val 8160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9" name="Text Placeholder 2">
            <a:extLst>
              <a:ext uri="{FF2B5EF4-FFF2-40B4-BE49-F238E27FC236}">
                <a16:creationId xmlns:a16="http://schemas.microsoft.com/office/drawing/2014/main" id="{9CC20861-CF55-4C32-9047-DBFEA6789D14}"/>
              </a:ext>
            </a:extLst>
          </p:cNvPr>
          <p:cNvSpPr txBox="1">
            <a:spLocks/>
          </p:cNvSpPr>
          <p:nvPr/>
        </p:nvSpPr>
        <p:spPr>
          <a:xfrm>
            <a:off x="135994" y="2015483"/>
            <a:ext cx="1286406" cy="57011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tx2"/>
                </a:solidFill>
              </a:rPr>
              <a:t>Segment</a:t>
            </a:r>
          </a:p>
          <a:p>
            <a:pPr marL="0" indent="0" algn="ctr">
              <a:buFont typeface="Arial"/>
              <a:buNone/>
            </a:pPr>
            <a:r>
              <a:rPr lang="en-US" sz="1400" dirty="0">
                <a:solidFill>
                  <a:schemeClr val="tx2"/>
                </a:solidFill>
              </a:rPr>
              <a:t>Methodology:</a:t>
            </a:r>
            <a:endParaRPr lang="en-US" sz="1400" baseline="30000" dirty="0">
              <a:solidFill>
                <a:schemeClr val="tx2"/>
              </a:solidFill>
            </a:endParaRPr>
          </a:p>
        </p:txBody>
      </p:sp>
      <p:sp>
        <p:nvSpPr>
          <p:cNvPr id="80" name="TextBox 79">
            <a:extLst>
              <a:ext uri="{FF2B5EF4-FFF2-40B4-BE49-F238E27FC236}">
                <a16:creationId xmlns:a16="http://schemas.microsoft.com/office/drawing/2014/main" id="{F6BE5949-C3F4-4353-B5BF-524448F0F199}"/>
              </a:ext>
            </a:extLst>
          </p:cNvPr>
          <p:cNvSpPr txBox="1"/>
          <p:nvPr/>
        </p:nvSpPr>
        <p:spPr>
          <a:xfrm>
            <a:off x="1187726" y="3023507"/>
            <a:ext cx="441146" cy="230832"/>
          </a:xfrm>
          <a:prstGeom prst="rect">
            <a:avLst/>
          </a:prstGeom>
          <a:noFill/>
        </p:spPr>
        <p:txBody>
          <a:bodyPr wrap="none" rtlCol="0">
            <a:spAutoFit/>
          </a:bodyPr>
          <a:lstStyle/>
          <a:p>
            <a:r>
              <a:rPr lang="en-US" sz="900" dirty="0">
                <a:latin typeface="Arial" charset="0"/>
                <a:ea typeface="Arial" charset="0"/>
                <a:cs typeface="Arial" charset="0"/>
              </a:rPr>
              <a:t>Time</a:t>
            </a:r>
          </a:p>
        </p:txBody>
      </p:sp>
      <p:sp>
        <p:nvSpPr>
          <p:cNvPr id="81" name="Rectangle 80">
            <a:extLst>
              <a:ext uri="{FF2B5EF4-FFF2-40B4-BE49-F238E27FC236}">
                <a16:creationId xmlns:a16="http://schemas.microsoft.com/office/drawing/2014/main" id="{AD6EC216-42E3-45DA-9C95-DB5096CAD75B}"/>
              </a:ext>
            </a:extLst>
          </p:cNvPr>
          <p:cNvSpPr/>
          <p:nvPr/>
        </p:nvSpPr>
        <p:spPr>
          <a:xfrm>
            <a:off x="1582103" y="3120289"/>
            <a:ext cx="1219264" cy="57070"/>
          </a:xfrm>
          <a:prstGeom prst="rect">
            <a:avLst/>
          </a:prstGeom>
          <a:solidFill>
            <a:srgbClr val="91C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riangle 12">
            <a:extLst>
              <a:ext uri="{FF2B5EF4-FFF2-40B4-BE49-F238E27FC236}">
                <a16:creationId xmlns:a16="http://schemas.microsoft.com/office/drawing/2014/main" id="{591BFCF9-2CC5-4513-BC14-5194B7A6C1F7}"/>
              </a:ext>
            </a:extLst>
          </p:cNvPr>
          <p:cNvSpPr/>
          <p:nvPr/>
        </p:nvSpPr>
        <p:spPr>
          <a:xfrm rot="5400000">
            <a:off x="7538071" y="3103213"/>
            <a:ext cx="114542" cy="88510"/>
          </a:xfrm>
          <a:prstGeom prst="triangle">
            <a:avLst/>
          </a:prstGeom>
          <a:solidFill>
            <a:srgbClr val="D296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C237A45E-829F-4B49-8A43-2A400FA0AD65}"/>
              </a:ext>
            </a:extLst>
          </p:cNvPr>
          <p:cNvSpPr/>
          <p:nvPr/>
        </p:nvSpPr>
        <p:spPr>
          <a:xfrm>
            <a:off x="2703986" y="3120288"/>
            <a:ext cx="1307072" cy="57071"/>
          </a:xfrm>
          <a:prstGeom prst="rect">
            <a:avLst/>
          </a:prstGeom>
          <a:gradFill>
            <a:gsLst>
              <a:gs pos="0">
                <a:srgbClr val="00B0F0">
                  <a:alpha val="0"/>
                </a:srgbClr>
              </a:gs>
              <a:gs pos="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CDE6E9D-3A49-4E75-BF89-0DEC4844E546}"/>
              </a:ext>
            </a:extLst>
          </p:cNvPr>
          <p:cNvSpPr/>
          <p:nvPr/>
        </p:nvSpPr>
        <p:spPr>
          <a:xfrm>
            <a:off x="3918464" y="3120288"/>
            <a:ext cx="1305838" cy="57071"/>
          </a:xfrm>
          <a:prstGeom prst="rect">
            <a:avLst/>
          </a:prstGeom>
          <a:gradFill>
            <a:gsLst>
              <a:gs pos="0">
                <a:srgbClr val="FF6642">
                  <a:alpha val="0"/>
                </a:srgbClr>
              </a:gs>
              <a:gs pos="4000">
                <a:srgbClr val="FF664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F94806D-2E9C-4EC4-AD4C-24BA78D13ED9}"/>
              </a:ext>
            </a:extLst>
          </p:cNvPr>
          <p:cNvSpPr/>
          <p:nvPr/>
        </p:nvSpPr>
        <p:spPr>
          <a:xfrm>
            <a:off x="5128154" y="3120288"/>
            <a:ext cx="1305838" cy="57071"/>
          </a:xfrm>
          <a:prstGeom prst="rect">
            <a:avLst/>
          </a:prstGeom>
          <a:gradFill>
            <a:gsLst>
              <a:gs pos="0">
                <a:srgbClr val="FB9334">
                  <a:alpha val="0"/>
                </a:srgbClr>
              </a:gs>
              <a:gs pos="4000">
                <a:srgbClr val="FB933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2B85276-08C5-418C-9440-082A98B55ED0}"/>
              </a:ext>
            </a:extLst>
          </p:cNvPr>
          <p:cNvSpPr/>
          <p:nvPr/>
        </p:nvSpPr>
        <p:spPr>
          <a:xfrm>
            <a:off x="6341397" y="3120288"/>
            <a:ext cx="1220499" cy="57071"/>
          </a:xfrm>
          <a:prstGeom prst="rect">
            <a:avLst/>
          </a:prstGeom>
          <a:gradFill>
            <a:gsLst>
              <a:gs pos="0">
                <a:srgbClr val="D296C7">
                  <a:alpha val="0"/>
                </a:srgbClr>
              </a:gs>
              <a:gs pos="4000">
                <a:srgbClr val="D296C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8" name="Table 87">
            <a:extLst>
              <a:ext uri="{FF2B5EF4-FFF2-40B4-BE49-F238E27FC236}">
                <a16:creationId xmlns:a16="http://schemas.microsoft.com/office/drawing/2014/main" id="{28087138-1957-4633-AECA-A40D999D83BC}"/>
              </a:ext>
            </a:extLst>
          </p:cNvPr>
          <p:cNvGraphicFramePr>
            <a:graphicFrameLocks noGrp="1"/>
          </p:cNvGraphicFramePr>
          <p:nvPr/>
        </p:nvGraphicFramePr>
        <p:xfrm>
          <a:off x="1854105" y="3457048"/>
          <a:ext cx="5389880" cy="991870"/>
        </p:xfrm>
        <a:graphic>
          <a:graphicData uri="http://schemas.openxmlformats.org/drawingml/2006/table">
            <a:tbl>
              <a:tblPr firstRow="1" bandRow="1">
                <a:tableStyleId>{5C22544A-7EE6-4342-B048-85BDC9FD1C3A}</a:tableStyleId>
              </a:tblPr>
              <a:tblGrid>
                <a:gridCol w="2694940">
                  <a:extLst>
                    <a:ext uri="{9D8B030D-6E8A-4147-A177-3AD203B41FA5}">
                      <a16:colId xmlns:a16="http://schemas.microsoft.com/office/drawing/2014/main" val="20000"/>
                    </a:ext>
                  </a:extLst>
                </a:gridCol>
                <a:gridCol w="2694940">
                  <a:extLst>
                    <a:ext uri="{9D8B030D-6E8A-4147-A177-3AD203B41FA5}">
                      <a16:colId xmlns:a16="http://schemas.microsoft.com/office/drawing/2014/main" val="20001"/>
                    </a:ext>
                  </a:extLst>
                </a:gridCol>
              </a:tblGrid>
              <a:tr h="991870">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When assets in the 1st segment are exhausted, the next segment is converted to the retirement income segment </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marL="171450" indent="-171450">
                        <a:buFont typeface="Arial" panose="020B0604020202020204" pitchFamily="34" charset="0"/>
                        <a:buChar char="•"/>
                      </a:pPr>
                      <a:r>
                        <a:rPr lang="en-US" sz="1200" b="0" dirty="0">
                          <a:solidFill>
                            <a:schemeClr val="tx2"/>
                          </a:solidFill>
                          <a:latin typeface="Arial" panose="020B0604020202020204" pitchFamily="34" charset="0"/>
                          <a:cs typeface="Arial" panose="020B0604020202020204" pitchFamily="34" charset="0"/>
                        </a:rPr>
                        <a:t>All remaining segments stay true to their original investment strategy</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4" name="Rectangle 3">
            <a:extLst>
              <a:ext uri="{FF2B5EF4-FFF2-40B4-BE49-F238E27FC236}">
                <a16:creationId xmlns:a16="http://schemas.microsoft.com/office/drawing/2014/main" id="{FCECCD8F-380A-48AD-9EB7-4EBCA739B49A}"/>
              </a:ext>
            </a:extLst>
          </p:cNvPr>
          <p:cNvSpPr/>
          <p:nvPr/>
        </p:nvSpPr>
        <p:spPr>
          <a:xfrm>
            <a:off x="1582103" y="1804084"/>
            <a:ext cx="1121881" cy="1208494"/>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459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5" y="254833"/>
            <a:ext cx="8560321" cy="608846"/>
          </a:xfrm>
        </p:spPr>
        <p:txBody>
          <a:bodyPr/>
          <a:lstStyle/>
          <a:p>
            <a:r>
              <a:rPr lang="en-US" dirty="0"/>
              <a:t>Loss of Principal Risk</a:t>
            </a:r>
          </a:p>
        </p:txBody>
      </p:sp>
      <p:sp>
        <p:nvSpPr>
          <p:cNvPr id="50" name="TextBox 49">
            <a:extLst>
              <a:ext uri="{FF2B5EF4-FFF2-40B4-BE49-F238E27FC236}">
                <a16:creationId xmlns:a16="http://schemas.microsoft.com/office/drawing/2014/main" id="{DADE3493-6DFB-4A54-9814-60912C146343}"/>
              </a:ext>
            </a:extLst>
          </p:cNvPr>
          <p:cNvSpPr txBox="1"/>
          <p:nvPr/>
        </p:nvSpPr>
        <p:spPr>
          <a:xfrm>
            <a:off x="4011056" y="766523"/>
            <a:ext cx="3550839"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Manages Loss of Principal Risk</a:t>
            </a:r>
          </a:p>
          <a:p>
            <a:pPr algn="ctr"/>
            <a:r>
              <a:rPr lang="en-US" sz="1200" dirty="0">
                <a:latin typeface="Arial" panose="020B0604020202020204" pitchFamily="34" charset="0"/>
                <a:cs typeface="Arial" panose="020B0604020202020204" pitchFamily="34" charset="0"/>
              </a:rPr>
              <a:t>with time "IN" the Market</a:t>
            </a:r>
          </a:p>
        </p:txBody>
      </p:sp>
      <p:sp>
        <p:nvSpPr>
          <p:cNvPr id="53" name="Right Brace 52">
            <a:extLst>
              <a:ext uri="{FF2B5EF4-FFF2-40B4-BE49-F238E27FC236}">
                <a16:creationId xmlns:a16="http://schemas.microsoft.com/office/drawing/2014/main" id="{00C35675-29C3-4FC0-9608-ABF2706C2FF8}"/>
              </a:ext>
            </a:extLst>
          </p:cNvPr>
          <p:cNvSpPr/>
          <p:nvPr/>
        </p:nvSpPr>
        <p:spPr>
          <a:xfrm rot="5400000" flipH="1">
            <a:off x="5723149" y="-452570"/>
            <a:ext cx="115846" cy="3540032"/>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49DD5D60-4DA3-4C06-A403-5DCEE0C79FFA}"/>
              </a:ext>
            </a:extLst>
          </p:cNvPr>
          <p:cNvSpPr/>
          <p:nvPr/>
        </p:nvSpPr>
        <p:spPr>
          <a:xfrm>
            <a:off x="1582103"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1FB547F-2C57-47A1-8E22-F1EE0D3F3588}"/>
              </a:ext>
            </a:extLst>
          </p:cNvPr>
          <p:cNvSpPr/>
          <p:nvPr/>
        </p:nvSpPr>
        <p:spPr>
          <a:xfrm>
            <a:off x="1582103" y="1804084"/>
            <a:ext cx="1121883" cy="28962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1</a:t>
            </a:r>
          </a:p>
        </p:txBody>
      </p:sp>
      <p:sp>
        <p:nvSpPr>
          <p:cNvPr id="56" name="Rectangle 55">
            <a:extLst>
              <a:ext uri="{FF2B5EF4-FFF2-40B4-BE49-F238E27FC236}">
                <a16:creationId xmlns:a16="http://schemas.microsoft.com/office/drawing/2014/main" id="{9FC33CC8-3894-453D-8BEA-B1D48C45B68B}"/>
              </a:ext>
            </a:extLst>
          </p:cNvPr>
          <p:cNvSpPr/>
          <p:nvPr/>
        </p:nvSpPr>
        <p:spPr>
          <a:xfrm>
            <a:off x="1582103" y="2722955"/>
            <a:ext cx="1121883" cy="289623"/>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57" name="Rectangle 56">
            <a:extLst>
              <a:ext uri="{FF2B5EF4-FFF2-40B4-BE49-F238E27FC236}">
                <a16:creationId xmlns:a16="http://schemas.microsoft.com/office/drawing/2014/main" id="{1AD6B599-A062-4438-8114-3A6D51723E0B}"/>
              </a:ext>
            </a:extLst>
          </p:cNvPr>
          <p:cNvSpPr/>
          <p:nvPr/>
        </p:nvSpPr>
        <p:spPr>
          <a:xfrm>
            <a:off x="1582103"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No Market Risk</a:t>
            </a:r>
          </a:p>
        </p:txBody>
      </p:sp>
      <p:sp>
        <p:nvSpPr>
          <p:cNvPr id="58" name="Rectangle 57">
            <a:extLst>
              <a:ext uri="{FF2B5EF4-FFF2-40B4-BE49-F238E27FC236}">
                <a16:creationId xmlns:a16="http://schemas.microsoft.com/office/drawing/2014/main" id="{ED2A78EF-2E83-4297-9563-738DD073247D}"/>
              </a:ext>
            </a:extLst>
          </p:cNvPr>
          <p:cNvSpPr/>
          <p:nvPr/>
        </p:nvSpPr>
        <p:spPr>
          <a:xfrm>
            <a:off x="2796581"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1F9943A8-5367-4FA4-9E2D-AA0EFF1085DB}"/>
              </a:ext>
            </a:extLst>
          </p:cNvPr>
          <p:cNvSpPr/>
          <p:nvPr/>
        </p:nvSpPr>
        <p:spPr>
          <a:xfrm>
            <a:off x="2796581" y="1804084"/>
            <a:ext cx="1121883" cy="28962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2</a:t>
            </a:r>
          </a:p>
        </p:txBody>
      </p:sp>
      <p:sp>
        <p:nvSpPr>
          <p:cNvPr id="60" name="Rectangle 59">
            <a:extLst>
              <a:ext uri="{FF2B5EF4-FFF2-40B4-BE49-F238E27FC236}">
                <a16:creationId xmlns:a16="http://schemas.microsoft.com/office/drawing/2014/main" id="{1B71AE5B-4212-4F56-81CF-72431FFB2488}"/>
              </a:ext>
            </a:extLst>
          </p:cNvPr>
          <p:cNvSpPr/>
          <p:nvPr/>
        </p:nvSpPr>
        <p:spPr>
          <a:xfrm>
            <a:off x="2796581" y="2722955"/>
            <a:ext cx="1121883" cy="289623"/>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1" name="Rectangle 60">
            <a:extLst>
              <a:ext uri="{FF2B5EF4-FFF2-40B4-BE49-F238E27FC236}">
                <a16:creationId xmlns:a16="http://schemas.microsoft.com/office/drawing/2014/main" id="{5B28478D-8A02-4181-B83F-0D5B47ECF293}"/>
              </a:ext>
            </a:extLst>
          </p:cNvPr>
          <p:cNvSpPr/>
          <p:nvPr/>
        </p:nvSpPr>
        <p:spPr>
          <a:xfrm>
            <a:off x="2796581"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a:t>
            </a:r>
          </a:p>
        </p:txBody>
      </p:sp>
      <p:sp>
        <p:nvSpPr>
          <p:cNvPr id="62" name="Rectangle 61">
            <a:extLst>
              <a:ext uri="{FF2B5EF4-FFF2-40B4-BE49-F238E27FC236}">
                <a16:creationId xmlns:a16="http://schemas.microsoft.com/office/drawing/2014/main" id="{2764E5D3-E8FC-488D-86AC-194B810B9EAA}"/>
              </a:ext>
            </a:extLst>
          </p:cNvPr>
          <p:cNvSpPr/>
          <p:nvPr/>
        </p:nvSpPr>
        <p:spPr>
          <a:xfrm>
            <a:off x="4011058"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B045405F-DDDD-4864-85A6-80A24182216E}"/>
              </a:ext>
            </a:extLst>
          </p:cNvPr>
          <p:cNvSpPr/>
          <p:nvPr/>
        </p:nvSpPr>
        <p:spPr>
          <a:xfrm>
            <a:off x="4011058" y="1804084"/>
            <a:ext cx="1121883" cy="289624"/>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3</a:t>
            </a:r>
          </a:p>
        </p:txBody>
      </p:sp>
      <p:sp>
        <p:nvSpPr>
          <p:cNvPr id="64" name="Rectangle 63">
            <a:extLst>
              <a:ext uri="{FF2B5EF4-FFF2-40B4-BE49-F238E27FC236}">
                <a16:creationId xmlns:a16="http://schemas.microsoft.com/office/drawing/2014/main" id="{990642F4-F43F-4955-8691-876E31797693}"/>
              </a:ext>
            </a:extLst>
          </p:cNvPr>
          <p:cNvSpPr/>
          <p:nvPr/>
        </p:nvSpPr>
        <p:spPr>
          <a:xfrm>
            <a:off x="4011058" y="2722955"/>
            <a:ext cx="1121883" cy="289623"/>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5" name="Rectangle 64">
            <a:extLst>
              <a:ext uri="{FF2B5EF4-FFF2-40B4-BE49-F238E27FC236}">
                <a16:creationId xmlns:a16="http://schemas.microsoft.com/office/drawing/2014/main" id="{352DEAD4-5B9F-47D8-9AF2-19C574BD43A6}"/>
              </a:ext>
            </a:extLst>
          </p:cNvPr>
          <p:cNvSpPr/>
          <p:nvPr/>
        </p:nvSpPr>
        <p:spPr>
          <a:xfrm>
            <a:off x="4011058"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 Growth</a:t>
            </a:r>
          </a:p>
        </p:txBody>
      </p:sp>
      <p:sp>
        <p:nvSpPr>
          <p:cNvPr id="66" name="Rectangle 65">
            <a:extLst>
              <a:ext uri="{FF2B5EF4-FFF2-40B4-BE49-F238E27FC236}">
                <a16:creationId xmlns:a16="http://schemas.microsoft.com/office/drawing/2014/main" id="{795A49B8-394C-45A5-B890-6F0B546FEA8A}"/>
              </a:ext>
            </a:extLst>
          </p:cNvPr>
          <p:cNvSpPr/>
          <p:nvPr/>
        </p:nvSpPr>
        <p:spPr>
          <a:xfrm>
            <a:off x="5225536"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EBEB0A60-1C5C-4267-9A50-EB107FC1C9EA}"/>
              </a:ext>
            </a:extLst>
          </p:cNvPr>
          <p:cNvSpPr/>
          <p:nvPr/>
        </p:nvSpPr>
        <p:spPr>
          <a:xfrm>
            <a:off x="5225536" y="1804084"/>
            <a:ext cx="1121883" cy="289624"/>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4</a:t>
            </a:r>
          </a:p>
        </p:txBody>
      </p:sp>
      <p:sp>
        <p:nvSpPr>
          <p:cNvPr id="68" name="Rectangle 67">
            <a:extLst>
              <a:ext uri="{FF2B5EF4-FFF2-40B4-BE49-F238E27FC236}">
                <a16:creationId xmlns:a16="http://schemas.microsoft.com/office/drawing/2014/main" id="{8FE2FFF1-3896-46ED-B40C-E96E75AF8396}"/>
              </a:ext>
            </a:extLst>
          </p:cNvPr>
          <p:cNvSpPr/>
          <p:nvPr/>
        </p:nvSpPr>
        <p:spPr>
          <a:xfrm>
            <a:off x="5225536" y="2722955"/>
            <a:ext cx="1121883" cy="289623"/>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9" name="Rectangle 68">
            <a:extLst>
              <a:ext uri="{FF2B5EF4-FFF2-40B4-BE49-F238E27FC236}">
                <a16:creationId xmlns:a16="http://schemas.microsoft.com/office/drawing/2014/main" id="{9B5DB39C-D15E-4246-A550-2F344FA455E8}"/>
              </a:ext>
            </a:extLst>
          </p:cNvPr>
          <p:cNvSpPr/>
          <p:nvPr/>
        </p:nvSpPr>
        <p:spPr>
          <a:xfrm>
            <a:off x="5225536"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Moderate Growth</a:t>
            </a:r>
          </a:p>
        </p:txBody>
      </p:sp>
      <p:sp>
        <p:nvSpPr>
          <p:cNvPr id="70" name="Rectangle 69">
            <a:extLst>
              <a:ext uri="{FF2B5EF4-FFF2-40B4-BE49-F238E27FC236}">
                <a16:creationId xmlns:a16="http://schemas.microsoft.com/office/drawing/2014/main" id="{FE190B08-C8AB-47C0-8919-7B9A43CD0FED}"/>
              </a:ext>
            </a:extLst>
          </p:cNvPr>
          <p:cNvSpPr/>
          <p:nvPr/>
        </p:nvSpPr>
        <p:spPr>
          <a:xfrm>
            <a:off x="6440014"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9D467DF2-F0FE-428A-85FD-E2AFAE1A74D6}"/>
              </a:ext>
            </a:extLst>
          </p:cNvPr>
          <p:cNvSpPr/>
          <p:nvPr/>
        </p:nvSpPr>
        <p:spPr>
          <a:xfrm>
            <a:off x="6440014" y="1804084"/>
            <a:ext cx="1121883" cy="289624"/>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5</a:t>
            </a:r>
          </a:p>
        </p:txBody>
      </p:sp>
      <p:sp>
        <p:nvSpPr>
          <p:cNvPr id="72" name="Rectangle 71">
            <a:extLst>
              <a:ext uri="{FF2B5EF4-FFF2-40B4-BE49-F238E27FC236}">
                <a16:creationId xmlns:a16="http://schemas.microsoft.com/office/drawing/2014/main" id="{0BC139C5-35ED-4769-9E8B-BF972667FD0C}"/>
              </a:ext>
            </a:extLst>
          </p:cNvPr>
          <p:cNvSpPr/>
          <p:nvPr/>
        </p:nvSpPr>
        <p:spPr>
          <a:xfrm>
            <a:off x="6440014" y="2722955"/>
            <a:ext cx="1121883" cy="289623"/>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3" name="Rectangle 72">
            <a:extLst>
              <a:ext uri="{FF2B5EF4-FFF2-40B4-BE49-F238E27FC236}">
                <a16:creationId xmlns:a16="http://schemas.microsoft.com/office/drawing/2014/main" id="{9E08024F-B8D1-428E-A3E2-D865619A42FF}"/>
              </a:ext>
            </a:extLst>
          </p:cNvPr>
          <p:cNvSpPr/>
          <p:nvPr/>
        </p:nvSpPr>
        <p:spPr>
          <a:xfrm>
            <a:off x="6440014"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Growth</a:t>
            </a:r>
          </a:p>
        </p:txBody>
      </p:sp>
      <p:sp>
        <p:nvSpPr>
          <p:cNvPr id="74" name="Arrow: U-Turn 73">
            <a:extLst>
              <a:ext uri="{FF2B5EF4-FFF2-40B4-BE49-F238E27FC236}">
                <a16:creationId xmlns:a16="http://schemas.microsoft.com/office/drawing/2014/main" id="{7764B593-4977-4591-A7CA-5FF8BC4BB542}"/>
              </a:ext>
            </a:extLst>
          </p:cNvPr>
          <p:cNvSpPr/>
          <p:nvPr/>
        </p:nvSpPr>
        <p:spPr>
          <a:xfrm>
            <a:off x="4011058" y="1457128"/>
            <a:ext cx="431612" cy="389559"/>
          </a:xfrm>
          <a:prstGeom prst="uturnArrow">
            <a:avLst>
              <a:gd name="adj1" fmla="val 29401"/>
              <a:gd name="adj2" fmla="val 25000"/>
              <a:gd name="adj3" fmla="val 29402"/>
              <a:gd name="adj4" fmla="val 50248"/>
              <a:gd name="adj5" fmla="val 81603"/>
            </a:avLst>
          </a:prstGeom>
          <a:solidFill>
            <a:srgbClr val="FF6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5" name="Arrow: U-Turn 74">
            <a:extLst>
              <a:ext uri="{FF2B5EF4-FFF2-40B4-BE49-F238E27FC236}">
                <a16:creationId xmlns:a16="http://schemas.microsoft.com/office/drawing/2014/main" id="{EFFC154A-5B7D-4FF7-937B-06F9601F18AF}"/>
              </a:ext>
            </a:extLst>
          </p:cNvPr>
          <p:cNvSpPr/>
          <p:nvPr/>
        </p:nvSpPr>
        <p:spPr>
          <a:xfrm>
            <a:off x="5225536" y="1457127"/>
            <a:ext cx="431612" cy="389559"/>
          </a:xfrm>
          <a:prstGeom prst="uturnArrow">
            <a:avLst>
              <a:gd name="adj1" fmla="val 29401"/>
              <a:gd name="adj2" fmla="val 25000"/>
              <a:gd name="adj3" fmla="val 29402"/>
              <a:gd name="adj4" fmla="val 50248"/>
              <a:gd name="adj5" fmla="val 81603"/>
            </a:avLst>
          </a:prstGeom>
          <a:solidFill>
            <a:srgbClr val="FB9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6" name="Arrow: U-Turn 75">
            <a:extLst>
              <a:ext uri="{FF2B5EF4-FFF2-40B4-BE49-F238E27FC236}">
                <a16:creationId xmlns:a16="http://schemas.microsoft.com/office/drawing/2014/main" id="{E69128A4-0CDF-4262-95B2-370531B70D4D}"/>
              </a:ext>
            </a:extLst>
          </p:cNvPr>
          <p:cNvSpPr/>
          <p:nvPr/>
        </p:nvSpPr>
        <p:spPr>
          <a:xfrm>
            <a:off x="6440014" y="1461278"/>
            <a:ext cx="431612" cy="389559"/>
          </a:xfrm>
          <a:prstGeom prst="uturnArrow">
            <a:avLst>
              <a:gd name="adj1" fmla="val 29401"/>
              <a:gd name="adj2" fmla="val 25000"/>
              <a:gd name="adj3" fmla="val 29402"/>
              <a:gd name="adj4" fmla="val 50248"/>
              <a:gd name="adj5" fmla="val 81603"/>
            </a:avLst>
          </a:prstGeom>
          <a:solidFill>
            <a:srgbClr val="D2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8" name="Text Placeholder 2">
            <a:extLst>
              <a:ext uri="{FF2B5EF4-FFF2-40B4-BE49-F238E27FC236}">
                <a16:creationId xmlns:a16="http://schemas.microsoft.com/office/drawing/2014/main" id="{BA770C14-8DB2-4DB1-8364-0E7289D4332D}"/>
              </a:ext>
            </a:extLst>
          </p:cNvPr>
          <p:cNvSpPr txBox="1">
            <a:spLocks/>
          </p:cNvSpPr>
          <p:nvPr/>
        </p:nvSpPr>
        <p:spPr>
          <a:xfrm>
            <a:off x="135994" y="2015483"/>
            <a:ext cx="1286406" cy="57011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tx2"/>
                </a:solidFill>
              </a:rPr>
              <a:t>Segment</a:t>
            </a:r>
          </a:p>
          <a:p>
            <a:pPr marL="0" indent="0" algn="ctr">
              <a:buFont typeface="Arial"/>
              <a:buNone/>
            </a:pPr>
            <a:r>
              <a:rPr lang="en-US" sz="1400" dirty="0">
                <a:solidFill>
                  <a:schemeClr val="tx2"/>
                </a:solidFill>
              </a:rPr>
              <a:t>Methodology:</a:t>
            </a:r>
            <a:endParaRPr lang="en-US" sz="1400" baseline="30000" dirty="0">
              <a:solidFill>
                <a:schemeClr val="tx2"/>
              </a:solidFill>
            </a:endParaRPr>
          </a:p>
        </p:txBody>
      </p:sp>
      <p:sp>
        <p:nvSpPr>
          <p:cNvPr id="79" name="TextBox 78">
            <a:extLst>
              <a:ext uri="{FF2B5EF4-FFF2-40B4-BE49-F238E27FC236}">
                <a16:creationId xmlns:a16="http://schemas.microsoft.com/office/drawing/2014/main" id="{EE402299-88E0-4EAD-983E-48293839F66A}"/>
              </a:ext>
            </a:extLst>
          </p:cNvPr>
          <p:cNvSpPr txBox="1"/>
          <p:nvPr/>
        </p:nvSpPr>
        <p:spPr>
          <a:xfrm>
            <a:off x="1187726" y="3023507"/>
            <a:ext cx="441146" cy="230832"/>
          </a:xfrm>
          <a:prstGeom prst="rect">
            <a:avLst/>
          </a:prstGeom>
          <a:noFill/>
        </p:spPr>
        <p:txBody>
          <a:bodyPr wrap="none" rtlCol="0">
            <a:spAutoFit/>
          </a:bodyPr>
          <a:lstStyle/>
          <a:p>
            <a:r>
              <a:rPr lang="en-US" sz="900" dirty="0">
                <a:latin typeface="Arial" charset="0"/>
                <a:ea typeface="Arial" charset="0"/>
                <a:cs typeface="Arial" charset="0"/>
              </a:rPr>
              <a:t>Time</a:t>
            </a:r>
          </a:p>
        </p:txBody>
      </p:sp>
      <p:sp>
        <p:nvSpPr>
          <p:cNvPr id="80" name="Rectangle 79">
            <a:extLst>
              <a:ext uri="{FF2B5EF4-FFF2-40B4-BE49-F238E27FC236}">
                <a16:creationId xmlns:a16="http://schemas.microsoft.com/office/drawing/2014/main" id="{0A756A78-7696-4EBA-9BA1-7EEDFD194CA8}"/>
              </a:ext>
            </a:extLst>
          </p:cNvPr>
          <p:cNvSpPr/>
          <p:nvPr/>
        </p:nvSpPr>
        <p:spPr>
          <a:xfrm>
            <a:off x="1582103" y="3120289"/>
            <a:ext cx="1219264" cy="57070"/>
          </a:xfrm>
          <a:prstGeom prst="rect">
            <a:avLst/>
          </a:prstGeom>
          <a:solidFill>
            <a:srgbClr val="91C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riangle 12">
            <a:extLst>
              <a:ext uri="{FF2B5EF4-FFF2-40B4-BE49-F238E27FC236}">
                <a16:creationId xmlns:a16="http://schemas.microsoft.com/office/drawing/2014/main" id="{41D74C11-139D-4E79-ABE3-424D247F8492}"/>
              </a:ext>
            </a:extLst>
          </p:cNvPr>
          <p:cNvSpPr/>
          <p:nvPr/>
        </p:nvSpPr>
        <p:spPr>
          <a:xfrm rot="5400000">
            <a:off x="7538071" y="3103213"/>
            <a:ext cx="114542" cy="88510"/>
          </a:xfrm>
          <a:prstGeom prst="triangle">
            <a:avLst/>
          </a:prstGeom>
          <a:solidFill>
            <a:srgbClr val="D296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934648C8-1D1B-4455-9766-7F26D7949276}"/>
              </a:ext>
            </a:extLst>
          </p:cNvPr>
          <p:cNvSpPr/>
          <p:nvPr/>
        </p:nvSpPr>
        <p:spPr>
          <a:xfrm>
            <a:off x="2703986" y="3120288"/>
            <a:ext cx="1307072" cy="57071"/>
          </a:xfrm>
          <a:prstGeom prst="rect">
            <a:avLst/>
          </a:prstGeom>
          <a:gradFill>
            <a:gsLst>
              <a:gs pos="0">
                <a:srgbClr val="00B0F0">
                  <a:alpha val="0"/>
                </a:srgbClr>
              </a:gs>
              <a:gs pos="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D22466D-3145-4B15-966C-21DAB91882BD}"/>
              </a:ext>
            </a:extLst>
          </p:cNvPr>
          <p:cNvSpPr/>
          <p:nvPr/>
        </p:nvSpPr>
        <p:spPr>
          <a:xfrm>
            <a:off x="3918464" y="3120288"/>
            <a:ext cx="1305838" cy="57071"/>
          </a:xfrm>
          <a:prstGeom prst="rect">
            <a:avLst/>
          </a:prstGeom>
          <a:gradFill>
            <a:gsLst>
              <a:gs pos="0">
                <a:srgbClr val="FF6642">
                  <a:alpha val="0"/>
                </a:srgbClr>
              </a:gs>
              <a:gs pos="4000">
                <a:srgbClr val="FF664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5FE16E9-2D38-48F9-8E92-7C0469323076}"/>
              </a:ext>
            </a:extLst>
          </p:cNvPr>
          <p:cNvSpPr/>
          <p:nvPr/>
        </p:nvSpPr>
        <p:spPr>
          <a:xfrm>
            <a:off x="5128154" y="3120288"/>
            <a:ext cx="1305838" cy="57071"/>
          </a:xfrm>
          <a:prstGeom prst="rect">
            <a:avLst/>
          </a:prstGeom>
          <a:gradFill>
            <a:gsLst>
              <a:gs pos="0">
                <a:srgbClr val="FB9334">
                  <a:alpha val="0"/>
                </a:srgbClr>
              </a:gs>
              <a:gs pos="4000">
                <a:srgbClr val="FB933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7869902-39B6-45B6-9DF4-C88EAB1F8633}"/>
              </a:ext>
            </a:extLst>
          </p:cNvPr>
          <p:cNvSpPr/>
          <p:nvPr/>
        </p:nvSpPr>
        <p:spPr>
          <a:xfrm>
            <a:off x="6341397" y="3120288"/>
            <a:ext cx="1220499" cy="57071"/>
          </a:xfrm>
          <a:prstGeom prst="rect">
            <a:avLst/>
          </a:prstGeom>
          <a:gradFill>
            <a:gsLst>
              <a:gs pos="0">
                <a:srgbClr val="D296C7">
                  <a:alpha val="0"/>
                </a:srgbClr>
              </a:gs>
              <a:gs pos="4000">
                <a:srgbClr val="D296C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7" name="Table 86">
            <a:extLst>
              <a:ext uri="{FF2B5EF4-FFF2-40B4-BE49-F238E27FC236}">
                <a16:creationId xmlns:a16="http://schemas.microsoft.com/office/drawing/2014/main" id="{8B153216-ADB9-4763-A9FA-C3C7550B9C5D}"/>
              </a:ext>
            </a:extLst>
          </p:cNvPr>
          <p:cNvGraphicFramePr>
            <a:graphicFrameLocks noGrp="1"/>
          </p:cNvGraphicFramePr>
          <p:nvPr/>
        </p:nvGraphicFramePr>
        <p:xfrm>
          <a:off x="2009179" y="3457048"/>
          <a:ext cx="5079732" cy="671830"/>
        </p:xfrm>
        <a:graphic>
          <a:graphicData uri="http://schemas.openxmlformats.org/drawingml/2006/table">
            <a:tbl>
              <a:tblPr firstRow="1" bandRow="1">
                <a:tableStyleId>{5C22544A-7EE6-4342-B048-85BDC9FD1C3A}</a:tableStyleId>
              </a:tblPr>
              <a:tblGrid>
                <a:gridCol w="5079732">
                  <a:extLst>
                    <a:ext uri="{9D8B030D-6E8A-4147-A177-3AD203B41FA5}">
                      <a16:colId xmlns:a16="http://schemas.microsoft.com/office/drawing/2014/main" val="20000"/>
                    </a:ext>
                  </a:extLst>
                </a:gridCol>
              </a:tblGrid>
              <a:tr h="671830">
                <a:tc>
                  <a:txBody>
                    <a:bodyPr/>
                    <a:lstStyle/>
                    <a:p>
                      <a:pPr marL="0" indent="0" algn="ctr">
                        <a:buFont typeface="Arial" panose="020B0604020202020204" pitchFamily="34" charset="0"/>
                        <a:buNone/>
                      </a:pPr>
                      <a:r>
                        <a:rPr lang="en-US" sz="1400" b="0" dirty="0">
                          <a:solidFill>
                            <a:schemeClr val="tx2"/>
                          </a:solidFill>
                          <a:latin typeface="Arial" panose="020B0604020202020204" pitchFamily="34" charset="0"/>
                          <a:cs typeface="Arial" panose="020B0604020202020204" pitchFamily="34" charset="0"/>
                        </a:rPr>
                        <a:t>A plan is created to manage investment losses utilizing ”time IN the market” rather than “timing the market”</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88" name="Arrow: U-Turn 87">
            <a:extLst>
              <a:ext uri="{FF2B5EF4-FFF2-40B4-BE49-F238E27FC236}">
                <a16:creationId xmlns:a16="http://schemas.microsoft.com/office/drawing/2014/main" id="{7BCACF62-8E02-49AD-BEBC-D3902B07248B}"/>
              </a:ext>
            </a:extLst>
          </p:cNvPr>
          <p:cNvSpPr/>
          <p:nvPr/>
        </p:nvSpPr>
        <p:spPr>
          <a:xfrm>
            <a:off x="2796581" y="1461278"/>
            <a:ext cx="431612" cy="389559"/>
          </a:xfrm>
          <a:prstGeom prst="uturnArrow">
            <a:avLst>
              <a:gd name="adj1" fmla="val 29401"/>
              <a:gd name="adj2" fmla="val 25000"/>
              <a:gd name="adj3" fmla="val 29402"/>
              <a:gd name="adj4" fmla="val 50248"/>
              <a:gd name="adj5" fmla="val 8160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9" name="Arrow: U-Turn 88">
            <a:extLst>
              <a:ext uri="{FF2B5EF4-FFF2-40B4-BE49-F238E27FC236}">
                <a16:creationId xmlns:a16="http://schemas.microsoft.com/office/drawing/2014/main" id="{8D085C7B-11CF-43AE-A171-C26A4F79AD3B}"/>
              </a:ext>
            </a:extLst>
          </p:cNvPr>
          <p:cNvSpPr/>
          <p:nvPr/>
        </p:nvSpPr>
        <p:spPr>
          <a:xfrm rot="16200000" flipV="1">
            <a:off x="1561077" y="1433375"/>
            <a:ext cx="431612" cy="389559"/>
          </a:xfrm>
          <a:prstGeom prst="uturnArrow">
            <a:avLst>
              <a:gd name="adj1" fmla="val 29401"/>
              <a:gd name="adj2" fmla="val 25000"/>
              <a:gd name="adj3" fmla="val 29402"/>
              <a:gd name="adj4" fmla="val 50248"/>
              <a:gd name="adj5" fmla="val 8160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67940361-8299-4CDA-A998-CB69AD3BD578}"/>
              </a:ext>
            </a:extLst>
          </p:cNvPr>
          <p:cNvSpPr txBox="1"/>
          <p:nvPr/>
        </p:nvSpPr>
        <p:spPr>
          <a:xfrm>
            <a:off x="675428" y="1395755"/>
            <a:ext cx="1024597" cy="230832"/>
          </a:xfrm>
          <a:prstGeom prst="rect">
            <a:avLst/>
          </a:prstGeom>
          <a:noFill/>
        </p:spPr>
        <p:txBody>
          <a:bodyPr wrap="square" rtlCol="0">
            <a:spAutoFit/>
          </a:bodyPr>
          <a:lstStyle/>
          <a:p>
            <a:pPr algn="r"/>
            <a:r>
              <a:rPr lang="en-US" sz="900" dirty="0">
                <a:latin typeface="Arial" charset="0"/>
                <a:ea typeface="Arial" charset="0"/>
                <a:cs typeface="Arial" charset="0"/>
              </a:rPr>
              <a:t>Monthly income</a:t>
            </a:r>
          </a:p>
        </p:txBody>
      </p:sp>
    </p:spTree>
    <p:extLst>
      <p:ext uri="{BB962C8B-B14F-4D97-AF65-F5344CB8AC3E}">
        <p14:creationId xmlns:p14="http://schemas.microsoft.com/office/powerpoint/2010/main" val="149845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5" y="254833"/>
            <a:ext cx="8560321" cy="608846"/>
          </a:xfrm>
        </p:spPr>
        <p:txBody>
          <a:bodyPr/>
          <a:lstStyle/>
          <a:p>
            <a:r>
              <a:rPr lang="en-US" dirty="0"/>
              <a:t>Inflation Risk</a:t>
            </a:r>
          </a:p>
        </p:txBody>
      </p:sp>
      <p:sp>
        <p:nvSpPr>
          <p:cNvPr id="53" name="Right Brace 52">
            <a:extLst>
              <a:ext uri="{FF2B5EF4-FFF2-40B4-BE49-F238E27FC236}">
                <a16:creationId xmlns:a16="http://schemas.microsoft.com/office/drawing/2014/main" id="{17C5D889-B7BF-411C-B0BE-463CD58C1385}"/>
              </a:ext>
            </a:extLst>
          </p:cNvPr>
          <p:cNvSpPr/>
          <p:nvPr/>
        </p:nvSpPr>
        <p:spPr>
          <a:xfrm rot="5400000" flipH="1">
            <a:off x="5723149" y="-452570"/>
            <a:ext cx="115846" cy="3540032"/>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D2FE68A6-8A93-4460-BEBA-E7EBA34F42AA}"/>
              </a:ext>
            </a:extLst>
          </p:cNvPr>
          <p:cNvSpPr/>
          <p:nvPr/>
        </p:nvSpPr>
        <p:spPr>
          <a:xfrm>
            <a:off x="1582103"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2C7B408-6EC4-4649-91A7-03047891C0AF}"/>
              </a:ext>
            </a:extLst>
          </p:cNvPr>
          <p:cNvSpPr/>
          <p:nvPr/>
        </p:nvSpPr>
        <p:spPr>
          <a:xfrm>
            <a:off x="1582103" y="1804084"/>
            <a:ext cx="1121883" cy="28962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1</a:t>
            </a:r>
          </a:p>
        </p:txBody>
      </p:sp>
      <p:sp>
        <p:nvSpPr>
          <p:cNvPr id="56" name="Rectangle 55">
            <a:extLst>
              <a:ext uri="{FF2B5EF4-FFF2-40B4-BE49-F238E27FC236}">
                <a16:creationId xmlns:a16="http://schemas.microsoft.com/office/drawing/2014/main" id="{EEC43272-0B6A-49C2-9B00-17057051B07B}"/>
              </a:ext>
            </a:extLst>
          </p:cNvPr>
          <p:cNvSpPr/>
          <p:nvPr/>
        </p:nvSpPr>
        <p:spPr>
          <a:xfrm>
            <a:off x="1582103" y="2722955"/>
            <a:ext cx="1121883" cy="289623"/>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57" name="Rectangle 56">
            <a:extLst>
              <a:ext uri="{FF2B5EF4-FFF2-40B4-BE49-F238E27FC236}">
                <a16:creationId xmlns:a16="http://schemas.microsoft.com/office/drawing/2014/main" id="{BA9BC72F-6C89-4CE0-BA00-9A9745651E88}"/>
              </a:ext>
            </a:extLst>
          </p:cNvPr>
          <p:cNvSpPr/>
          <p:nvPr/>
        </p:nvSpPr>
        <p:spPr>
          <a:xfrm>
            <a:off x="1582103"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No Market Risk</a:t>
            </a:r>
          </a:p>
        </p:txBody>
      </p:sp>
      <p:sp>
        <p:nvSpPr>
          <p:cNvPr id="58" name="Rectangle 57">
            <a:extLst>
              <a:ext uri="{FF2B5EF4-FFF2-40B4-BE49-F238E27FC236}">
                <a16:creationId xmlns:a16="http://schemas.microsoft.com/office/drawing/2014/main" id="{8BF99311-7FA5-4738-8A16-41F42FC7024E}"/>
              </a:ext>
            </a:extLst>
          </p:cNvPr>
          <p:cNvSpPr/>
          <p:nvPr/>
        </p:nvSpPr>
        <p:spPr>
          <a:xfrm>
            <a:off x="2796581"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201297A8-9DF9-42D8-8544-723A974682E5}"/>
              </a:ext>
            </a:extLst>
          </p:cNvPr>
          <p:cNvSpPr/>
          <p:nvPr/>
        </p:nvSpPr>
        <p:spPr>
          <a:xfrm>
            <a:off x="2796581" y="1804084"/>
            <a:ext cx="1121883" cy="28962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2</a:t>
            </a:r>
          </a:p>
        </p:txBody>
      </p:sp>
      <p:sp>
        <p:nvSpPr>
          <p:cNvPr id="60" name="Rectangle 59">
            <a:extLst>
              <a:ext uri="{FF2B5EF4-FFF2-40B4-BE49-F238E27FC236}">
                <a16:creationId xmlns:a16="http://schemas.microsoft.com/office/drawing/2014/main" id="{7ED8C084-456C-4933-BB61-19F4C487D6E5}"/>
              </a:ext>
            </a:extLst>
          </p:cNvPr>
          <p:cNvSpPr/>
          <p:nvPr/>
        </p:nvSpPr>
        <p:spPr>
          <a:xfrm>
            <a:off x="2796581" y="2722955"/>
            <a:ext cx="1121883" cy="289623"/>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1" name="Rectangle 60">
            <a:extLst>
              <a:ext uri="{FF2B5EF4-FFF2-40B4-BE49-F238E27FC236}">
                <a16:creationId xmlns:a16="http://schemas.microsoft.com/office/drawing/2014/main" id="{D304C57A-1850-4776-BB9F-5380EACA76FB}"/>
              </a:ext>
            </a:extLst>
          </p:cNvPr>
          <p:cNvSpPr/>
          <p:nvPr/>
        </p:nvSpPr>
        <p:spPr>
          <a:xfrm>
            <a:off x="2796581"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a:t>
            </a:r>
          </a:p>
        </p:txBody>
      </p:sp>
      <p:sp>
        <p:nvSpPr>
          <p:cNvPr id="62" name="Rectangle 61">
            <a:extLst>
              <a:ext uri="{FF2B5EF4-FFF2-40B4-BE49-F238E27FC236}">
                <a16:creationId xmlns:a16="http://schemas.microsoft.com/office/drawing/2014/main" id="{EBF659F2-3758-4169-8E1B-53E52F18496E}"/>
              </a:ext>
            </a:extLst>
          </p:cNvPr>
          <p:cNvSpPr/>
          <p:nvPr/>
        </p:nvSpPr>
        <p:spPr>
          <a:xfrm>
            <a:off x="4011058"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342F131A-5B82-43B9-8FFA-A98925FDD3BE}"/>
              </a:ext>
            </a:extLst>
          </p:cNvPr>
          <p:cNvSpPr/>
          <p:nvPr/>
        </p:nvSpPr>
        <p:spPr>
          <a:xfrm>
            <a:off x="4011058" y="1804084"/>
            <a:ext cx="1121883" cy="289624"/>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3</a:t>
            </a:r>
          </a:p>
        </p:txBody>
      </p:sp>
      <p:sp>
        <p:nvSpPr>
          <p:cNvPr id="64" name="Rectangle 63">
            <a:extLst>
              <a:ext uri="{FF2B5EF4-FFF2-40B4-BE49-F238E27FC236}">
                <a16:creationId xmlns:a16="http://schemas.microsoft.com/office/drawing/2014/main" id="{4D2B8341-386B-4990-837F-19913AE99BB3}"/>
              </a:ext>
            </a:extLst>
          </p:cNvPr>
          <p:cNvSpPr/>
          <p:nvPr/>
        </p:nvSpPr>
        <p:spPr>
          <a:xfrm>
            <a:off x="4011058" y="2722955"/>
            <a:ext cx="1121883" cy="289623"/>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5" name="Rectangle 64">
            <a:extLst>
              <a:ext uri="{FF2B5EF4-FFF2-40B4-BE49-F238E27FC236}">
                <a16:creationId xmlns:a16="http://schemas.microsoft.com/office/drawing/2014/main" id="{6D7BD721-ADA9-4907-9FB9-33B5A4652CCC}"/>
              </a:ext>
            </a:extLst>
          </p:cNvPr>
          <p:cNvSpPr/>
          <p:nvPr/>
        </p:nvSpPr>
        <p:spPr>
          <a:xfrm>
            <a:off x="4011058"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 Growth</a:t>
            </a:r>
          </a:p>
        </p:txBody>
      </p:sp>
      <p:sp>
        <p:nvSpPr>
          <p:cNvPr id="66" name="Rectangle 65">
            <a:extLst>
              <a:ext uri="{FF2B5EF4-FFF2-40B4-BE49-F238E27FC236}">
                <a16:creationId xmlns:a16="http://schemas.microsoft.com/office/drawing/2014/main" id="{A6A5B7F7-EA03-46E3-A217-AE11865CE2E3}"/>
              </a:ext>
            </a:extLst>
          </p:cNvPr>
          <p:cNvSpPr/>
          <p:nvPr/>
        </p:nvSpPr>
        <p:spPr>
          <a:xfrm>
            <a:off x="5225536"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69EA3523-D278-446C-9652-79C63BD3697B}"/>
              </a:ext>
            </a:extLst>
          </p:cNvPr>
          <p:cNvSpPr/>
          <p:nvPr/>
        </p:nvSpPr>
        <p:spPr>
          <a:xfrm>
            <a:off x="5225536" y="1804084"/>
            <a:ext cx="1121883" cy="289624"/>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4</a:t>
            </a:r>
          </a:p>
        </p:txBody>
      </p:sp>
      <p:sp>
        <p:nvSpPr>
          <p:cNvPr id="68" name="Rectangle 67">
            <a:extLst>
              <a:ext uri="{FF2B5EF4-FFF2-40B4-BE49-F238E27FC236}">
                <a16:creationId xmlns:a16="http://schemas.microsoft.com/office/drawing/2014/main" id="{4F7D6F90-69C7-4830-98F6-2956873BC392}"/>
              </a:ext>
            </a:extLst>
          </p:cNvPr>
          <p:cNvSpPr/>
          <p:nvPr/>
        </p:nvSpPr>
        <p:spPr>
          <a:xfrm>
            <a:off x="5225536" y="2722955"/>
            <a:ext cx="1121883" cy="289623"/>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9" name="Rectangle 68">
            <a:extLst>
              <a:ext uri="{FF2B5EF4-FFF2-40B4-BE49-F238E27FC236}">
                <a16:creationId xmlns:a16="http://schemas.microsoft.com/office/drawing/2014/main" id="{E5EF57AF-5CDA-44DC-9C6A-47602048B062}"/>
              </a:ext>
            </a:extLst>
          </p:cNvPr>
          <p:cNvSpPr/>
          <p:nvPr/>
        </p:nvSpPr>
        <p:spPr>
          <a:xfrm>
            <a:off x="5225536"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Moderate Growth</a:t>
            </a:r>
          </a:p>
        </p:txBody>
      </p:sp>
      <p:sp>
        <p:nvSpPr>
          <p:cNvPr id="70" name="Rectangle 69">
            <a:extLst>
              <a:ext uri="{FF2B5EF4-FFF2-40B4-BE49-F238E27FC236}">
                <a16:creationId xmlns:a16="http://schemas.microsoft.com/office/drawing/2014/main" id="{ABB3C2D7-F440-406A-83A3-7B3C80E73D97}"/>
              </a:ext>
            </a:extLst>
          </p:cNvPr>
          <p:cNvSpPr/>
          <p:nvPr/>
        </p:nvSpPr>
        <p:spPr>
          <a:xfrm>
            <a:off x="6440014"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A524AF94-E190-4C79-9B4D-683EC52F0A21}"/>
              </a:ext>
            </a:extLst>
          </p:cNvPr>
          <p:cNvSpPr/>
          <p:nvPr/>
        </p:nvSpPr>
        <p:spPr>
          <a:xfrm>
            <a:off x="6440014" y="1804084"/>
            <a:ext cx="1121883" cy="289624"/>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5</a:t>
            </a:r>
          </a:p>
        </p:txBody>
      </p:sp>
      <p:sp>
        <p:nvSpPr>
          <p:cNvPr id="72" name="Rectangle 71">
            <a:extLst>
              <a:ext uri="{FF2B5EF4-FFF2-40B4-BE49-F238E27FC236}">
                <a16:creationId xmlns:a16="http://schemas.microsoft.com/office/drawing/2014/main" id="{059FA965-BAF4-48B0-81B6-8BF08EE0434E}"/>
              </a:ext>
            </a:extLst>
          </p:cNvPr>
          <p:cNvSpPr/>
          <p:nvPr/>
        </p:nvSpPr>
        <p:spPr>
          <a:xfrm>
            <a:off x="6440014" y="2722955"/>
            <a:ext cx="1121883" cy="289623"/>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3" name="Rectangle 72">
            <a:extLst>
              <a:ext uri="{FF2B5EF4-FFF2-40B4-BE49-F238E27FC236}">
                <a16:creationId xmlns:a16="http://schemas.microsoft.com/office/drawing/2014/main" id="{CFB9BDDD-F2E2-4E43-9B67-4E39D2D8D5B9}"/>
              </a:ext>
            </a:extLst>
          </p:cNvPr>
          <p:cNvSpPr/>
          <p:nvPr/>
        </p:nvSpPr>
        <p:spPr>
          <a:xfrm>
            <a:off x="6440014"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Growth</a:t>
            </a:r>
          </a:p>
        </p:txBody>
      </p:sp>
      <p:sp>
        <p:nvSpPr>
          <p:cNvPr id="74" name="Arrow: U-Turn 73">
            <a:extLst>
              <a:ext uri="{FF2B5EF4-FFF2-40B4-BE49-F238E27FC236}">
                <a16:creationId xmlns:a16="http://schemas.microsoft.com/office/drawing/2014/main" id="{D02D91AD-FDED-4D7E-BD5D-7AD867FF413C}"/>
              </a:ext>
            </a:extLst>
          </p:cNvPr>
          <p:cNvSpPr/>
          <p:nvPr/>
        </p:nvSpPr>
        <p:spPr>
          <a:xfrm>
            <a:off x="4011058" y="1457128"/>
            <a:ext cx="431612" cy="389559"/>
          </a:xfrm>
          <a:prstGeom prst="uturnArrow">
            <a:avLst>
              <a:gd name="adj1" fmla="val 29401"/>
              <a:gd name="adj2" fmla="val 25000"/>
              <a:gd name="adj3" fmla="val 29402"/>
              <a:gd name="adj4" fmla="val 50248"/>
              <a:gd name="adj5" fmla="val 81603"/>
            </a:avLst>
          </a:prstGeom>
          <a:solidFill>
            <a:srgbClr val="FF6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5" name="Arrow: U-Turn 74">
            <a:extLst>
              <a:ext uri="{FF2B5EF4-FFF2-40B4-BE49-F238E27FC236}">
                <a16:creationId xmlns:a16="http://schemas.microsoft.com/office/drawing/2014/main" id="{C72903F8-8D01-4A03-9689-16CA6350B2FA}"/>
              </a:ext>
            </a:extLst>
          </p:cNvPr>
          <p:cNvSpPr/>
          <p:nvPr/>
        </p:nvSpPr>
        <p:spPr>
          <a:xfrm>
            <a:off x="5225536" y="1457127"/>
            <a:ext cx="431612" cy="389559"/>
          </a:xfrm>
          <a:prstGeom prst="uturnArrow">
            <a:avLst>
              <a:gd name="adj1" fmla="val 29401"/>
              <a:gd name="adj2" fmla="val 25000"/>
              <a:gd name="adj3" fmla="val 29402"/>
              <a:gd name="adj4" fmla="val 50248"/>
              <a:gd name="adj5" fmla="val 81603"/>
            </a:avLst>
          </a:prstGeom>
          <a:solidFill>
            <a:srgbClr val="FB9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6" name="Arrow: U-Turn 75">
            <a:extLst>
              <a:ext uri="{FF2B5EF4-FFF2-40B4-BE49-F238E27FC236}">
                <a16:creationId xmlns:a16="http://schemas.microsoft.com/office/drawing/2014/main" id="{1A07547B-8CA1-4DD6-A38D-88B374EB991C}"/>
              </a:ext>
            </a:extLst>
          </p:cNvPr>
          <p:cNvSpPr/>
          <p:nvPr/>
        </p:nvSpPr>
        <p:spPr>
          <a:xfrm>
            <a:off x="6440014" y="1461278"/>
            <a:ext cx="431612" cy="389559"/>
          </a:xfrm>
          <a:prstGeom prst="uturnArrow">
            <a:avLst>
              <a:gd name="adj1" fmla="val 29401"/>
              <a:gd name="adj2" fmla="val 25000"/>
              <a:gd name="adj3" fmla="val 29402"/>
              <a:gd name="adj4" fmla="val 50248"/>
              <a:gd name="adj5" fmla="val 81603"/>
            </a:avLst>
          </a:prstGeom>
          <a:solidFill>
            <a:srgbClr val="D2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77" name="Text Placeholder 2">
            <a:extLst>
              <a:ext uri="{FF2B5EF4-FFF2-40B4-BE49-F238E27FC236}">
                <a16:creationId xmlns:a16="http://schemas.microsoft.com/office/drawing/2014/main" id="{D82A3B96-A60C-48CA-8D31-8BD491215582}"/>
              </a:ext>
            </a:extLst>
          </p:cNvPr>
          <p:cNvSpPr txBox="1">
            <a:spLocks/>
          </p:cNvSpPr>
          <p:nvPr/>
        </p:nvSpPr>
        <p:spPr>
          <a:xfrm>
            <a:off x="135994" y="2015483"/>
            <a:ext cx="1286406" cy="57011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tx2"/>
                </a:solidFill>
              </a:rPr>
              <a:t>Segment</a:t>
            </a:r>
          </a:p>
          <a:p>
            <a:pPr marL="0" indent="0" algn="ctr">
              <a:buFont typeface="Arial"/>
              <a:buNone/>
            </a:pPr>
            <a:r>
              <a:rPr lang="en-US" sz="1400" dirty="0">
                <a:solidFill>
                  <a:schemeClr val="tx2"/>
                </a:solidFill>
              </a:rPr>
              <a:t>Methodology:</a:t>
            </a:r>
            <a:endParaRPr lang="en-US" sz="1400" baseline="30000" dirty="0">
              <a:solidFill>
                <a:schemeClr val="tx2"/>
              </a:solidFill>
            </a:endParaRPr>
          </a:p>
        </p:txBody>
      </p:sp>
      <p:sp>
        <p:nvSpPr>
          <p:cNvPr id="78" name="TextBox 77">
            <a:extLst>
              <a:ext uri="{FF2B5EF4-FFF2-40B4-BE49-F238E27FC236}">
                <a16:creationId xmlns:a16="http://schemas.microsoft.com/office/drawing/2014/main" id="{FA049E36-57A3-43AE-B596-61457F6AAA96}"/>
              </a:ext>
            </a:extLst>
          </p:cNvPr>
          <p:cNvSpPr txBox="1"/>
          <p:nvPr/>
        </p:nvSpPr>
        <p:spPr>
          <a:xfrm>
            <a:off x="1187726" y="3023507"/>
            <a:ext cx="441146" cy="230832"/>
          </a:xfrm>
          <a:prstGeom prst="rect">
            <a:avLst/>
          </a:prstGeom>
          <a:noFill/>
        </p:spPr>
        <p:txBody>
          <a:bodyPr wrap="none" rtlCol="0">
            <a:spAutoFit/>
          </a:bodyPr>
          <a:lstStyle/>
          <a:p>
            <a:r>
              <a:rPr lang="en-US" sz="900" dirty="0">
                <a:latin typeface="Arial" charset="0"/>
                <a:ea typeface="Arial" charset="0"/>
                <a:cs typeface="Arial" charset="0"/>
              </a:rPr>
              <a:t>Time</a:t>
            </a:r>
          </a:p>
        </p:txBody>
      </p:sp>
      <p:sp>
        <p:nvSpPr>
          <p:cNvPr id="79" name="Rectangle 78">
            <a:extLst>
              <a:ext uri="{FF2B5EF4-FFF2-40B4-BE49-F238E27FC236}">
                <a16:creationId xmlns:a16="http://schemas.microsoft.com/office/drawing/2014/main" id="{B0E825BB-83BD-4BA1-9441-9D4092D3A330}"/>
              </a:ext>
            </a:extLst>
          </p:cNvPr>
          <p:cNvSpPr/>
          <p:nvPr/>
        </p:nvSpPr>
        <p:spPr>
          <a:xfrm>
            <a:off x="1582103" y="3120289"/>
            <a:ext cx="1219264" cy="57070"/>
          </a:xfrm>
          <a:prstGeom prst="rect">
            <a:avLst/>
          </a:prstGeom>
          <a:solidFill>
            <a:srgbClr val="91C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riangle 12">
            <a:extLst>
              <a:ext uri="{FF2B5EF4-FFF2-40B4-BE49-F238E27FC236}">
                <a16:creationId xmlns:a16="http://schemas.microsoft.com/office/drawing/2014/main" id="{C2F0A6D4-D00E-4B0D-98EC-EF1F44B703BB}"/>
              </a:ext>
            </a:extLst>
          </p:cNvPr>
          <p:cNvSpPr/>
          <p:nvPr/>
        </p:nvSpPr>
        <p:spPr>
          <a:xfrm rot="5400000">
            <a:off x="7538071" y="3103213"/>
            <a:ext cx="114542" cy="88510"/>
          </a:xfrm>
          <a:prstGeom prst="triangle">
            <a:avLst/>
          </a:prstGeom>
          <a:solidFill>
            <a:srgbClr val="D296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45F60092-3606-4EFC-9839-6273198ACE62}"/>
              </a:ext>
            </a:extLst>
          </p:cNvPr>
          <p:cNvSpPr/>
          <p:nvPr/>
        </p:nvSpPr>
        <p:spPr>
          <a:xfrm>
            <a:off x="2703986" y="3120288"/>
            <a:ext cx="1307072" cy="57071"/>
          </a:xfrm>
          <a:prstGeom prst="rect">
            <a:avLst/>
          </a:prstGeom>
          <a:gradFill>
            <a:gsLst>
              <a:gs pos="0">
                <a:srgbClr val="00B0F0">
                  <a:alpha val="0"/>
                </a:srgbClr>
              </a:gs>
              <a:gs pos="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37BB9BD-5923-462A-BA99-42BA2A786717}"/>
              </a:ext>
            </a:extLst>
          </p:cNvPr>
          <p:cNvSpPr/>
          <p:nvPr/>
        </p:nvSpPr>
        <p:spPr>
          <a:xfrm>
            <a:off x="3918464" y="3120288"/>
            <a:ext cx="1305838" cy="57071"/>
          </a:xfrm>
          <a:prstGeom prst="rect">
            <a:avLst/>
          </a:prstGeom>
          <a:gradFill>
            <a:gsLst>
              <a:gs pos="0">
                <a:srgbClr val="FF6642">
                  <a:alpha val="0"/>
                </a:srgbClr>
              </a:gs>
              <a:gs pos="4000">
                <a:srgbClr val="FF664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27CC75F-9BFD-41DE-B4B3-6B7EE6B7179F}"/>
              </a:ext>
            </a:extLst>
          </p:cNvPr>
          <p:cNvSpPr/>
          <p:nvPr/>
        </p:nvSpPr>
        <p:spPr>
          <a:xfrm>
            <a:off x="5128154" y="3120288"/>
            <a:ext cx="1305838" cy="57071"/>
          </a:xfrm>
          <a:prstGeom prst="rect">
            <a:avLst/>
          </a:prstGeom>
          <a:gradFill>
            <a:gsLst>
              <a:gs pos="0">
                <a:srgbClr val="FB9334">
                  <a:alpha val="0"/>
                </a:srgbClr>
              </a:gs>
              <a:gs pos="4000">
                <a:srgbClr val="FB933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E8E1A7B-74C3-4D14-8847-1EC8C8793CCB}"/>
              </a:ext>
            </a:extLst>
          </p:cNvPr>
          <p:cNvSpPr/>
          <p:nvPr/>
        </p:nvSpPr>
        <p:spPr>
          <a:xfrm>
            <a:off x="6341397" y="3120288"/>
            <a:ext cx="1220499" cy="57071"/>
          </a:xfrm>
          <a:prstGeom prst="rect">
            <a:avLst/>
          </a:prstGeom>
          <a:gradFill>
            <a:gsLst>
              <a:gs pos="0">
                <a:srgbClr val="D296C7">
                  <a:alpha val="0"/>
                </a:srgbClr>
              </a:gs>
              <a:gs pos="4000">
                <a:srgbClr val="D296C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Arrow: U-Turn 84">
            <a:extLst>
              <a:ext uri="{FF2B5EF4-FFF2-40B4-BE49-F238E27FC236}">
                <a16:creationId xmlns:a16="http://schemas.microsoft.com/office/drawing/2014/main" id="{C7D7363C-18CF-447E-9BD9-F8579A9E0B88}"/>
              </a:ext>
            </a:extLst>
          </p:cNvPr>
          <p:cNvSpPr/>
          <p:nvPr/>
        </p:nvSpPr>
        <p:spPr>
          <a:xfrm>
            <a:off x="2796581" y="1461278"/>
            <a:ext cx="431612" cy="389559"/>
          </a:xfrm>
          <a:prstGeom prst="uturnArrow">
            <a:avLst>
              <a:gd name="adj1" fmla="val 29401"/>
              <a:gd name="adj2" fmla="val 25000"/>
              <a:gd name="adj3" fmla="val 29402"/>
              <a:gd name="adj4" fmla="val 50248"/>
              <a:gd name="adj5" fmla="val 8160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6" name="Arrow: U-Turn 85">
            <a:extLst>
              <a:ext uri="{FF2B5EF4-FFF2-40B4-BE49-F238E27FC236}">
                <a16:creationId xmlns:a16="http://schemas.microsoft.com/office/drawing/2014/main" id="{E887FC38-489C-43CC-B50A-7B410B72F8AC}"/>
              </a:ext>
            </a:extLst>
          </p:cNvPr>
          <p:cNvSpPr/>
          <p:nvPr/>
        </p:nvSpPr>
        <p:spPr>
          <a:xfrm rot="16200000" flipV="1">
            <a:off x="1561077" y="1433375"/>
            <a:ext cx="431612" cy="389559"/>
          </a:xfrm>
          <a:prstGeom prst="uturnArrow">
            <a:avLst>
              <a:gd name="adj1" fmla="val 29401"/>
              <a:gd name="adj2" fmla="val 25000"/>
              <a:gd name="adj3" fmla="val 29402"/>
              <a:gd name="adj4" fmla="val 50248"/>
              <a:gd name="adj5" fmla="val 8160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25BA0C62-6820-4A42-B9C0-C4A3B0E07AB5}"/>
              </a:ext>
            </a:extLst>
          </p:cNvPr>
          <p:cNvSpPr txBox="1"/>
          <p:nvPr/>
        </p:nvSpPr>
        <p:spPr>
          <a:xfrm>
            <a:off x="675428" y="1395755"/>
            <a:ext cx="1024597" cy="230832"/>
          </a:xfrm>
          <a:prstGeom prst="rect">
            <a:avLst/>
          </a:prstGeom>
          <a:noFill/>
        </p:spPr>
        <p:txBody>
          <a:bodyPr wrap="square" rtlCol="0">
            <a:spAutoFit/>
          </a:bodyPr>
          <a:lstStyle/>
          <a:p>
            <a:pPr algn="r"/>
            <a:r>
              <a:rPr lang="en-US" sz="900" dirty="0">
                <a:latin typeface="Arial" charset="0"/>
                <a:ea typeface="Arial" charset="0"/>
                <a:cs typeface="Arial" charset="0"/>
              </a:rPr>
              <a:t>Monthly income</a:t>
            </a:r>
          </a:p>
        </p:txBody>
      </p:sp>
      <p:sp>
        <p:nvSpPr>
          <p:cNvPr id="88" name="TextBox 87">
            <a:extLst>
              <a:ext uri="{FF2B5EF4-FFF2-40B4-BE49-F238E27FC236}">
                <a16:creationId xmlns:a16="http://schemas.microsoft.com/office/drawing/2014/main" id="{397C0D8C-B363-4FEE-A8AB-87DD6F39636D}"/>
              </a:ext>
            </a:extLst>
          </p:cNvPr>
          <p:cNvSpPr txBox="1"/>
          <p:nvPr/>
        </p:nvSpPr>
        <p:spPr>
          <a:xfrm>
            <a:off x="3922545" y="766008"/>
            <a:ext cx="371705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Having growth portfolios can increase the probability of inflationary increases in your income</a:t>
            </a:r>
          </a:p>
        </p:txBody>
      </p:sp>
      <p:graphicFrame>
        <p:nvGraphicFramePr>
          <p:cNvPr id="89" name="Table 88">
            <a:extLst>
              <a:ext uri="{FF2B5EF4-FFF2-40B4-BE49-F238E27FC236}">
                <a16:creationId xmlns:a16="http://schemas.microsoft.com/office/drawing/2014/main" id="{CD87891B-2044-4DFB-9ADB-26458DF526B0}"/>
              </a:ext>
            </a:extLst>
          </p:cNvPr>
          <p:cNvGraphicFramePr>
            <a:graphicFrameLocks noGrp="1"/>
          </p:cNvGraphicFramePr>
          <p:nvPr/>
        </p:nvGraphicFramePr>
        <p:xfrm>
          <a:off x="533400" y="3457048"/>
          <a:ext cx="8084820" cy="671830"/>
        </p:xfrm>
        <a:graphic>
          <a:graphicData uri="http://schemas.openxmlformats.org/drawingml/2006/table">
            <a:tbl>
              <a:tblPr firstRow="1" bandRow="1">
                <a:tableStyleId>{5C22544A-7EE6-4342-B048-85BDC9FD1C3A}</a:tableStyleId>
              </a:tblPr>
              <a:tblGrid>
                <a:gridCol w="8084820">
                  <a:extLst>
                    <a:ext uri="{9D8B030D-6E8A-4147-A177-3AD203B41FA5}">
                      <a16:colId xmlns:a16="http://schemas.microsoft.com/office/drawing/2014/main" val="20000"/>
                    </a:ext>
                  </a:extLst>
                </a:gridCol>
              </a:tblGrid>
              <a:tr h="671830">
                <a:tc>
                  <a:txBody>
                    <a:bodyPr/>
                    <a:lstStyle/>
                    <a:p>
                      <a:pPr marL="0" indent="0" algn="ctr">
                        <a:buFont typeface="Arial" panose="020B0604020202020204" pitchFamily="34" charset="0"/>
                        <a:buNone/>
                      </a:pPr>
                      <a:r>
                        <a:rPr lang="en-US" sz="1400" b="0" dirty="0">
                          <a:solidFill>
                            <a:schemeClr val="tx2"/>
                          </a:solidFill>
                          <a:latin typeface="Arial" panose="020B0604020202020204" pitchFamily="34" charset="0"/>
                          <a:cs typeface="Arial" panose="020B0604020202020204" pitchFamily="34" charset="0"/>
                        </a:rPr>
                        <a:t>A plan is created to include income increases throughout the plan based on an assumed inflation rate.  Adjustments can be made along the way for reasons other than inflation.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8319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85" y="254833"/>
            <a:ext cx="8560321" cy="608846"/>
          </a:xfrm>
        </p:spPr>
        <p:txBody>
          <a:bodyPr/>
          <a:lstStyle/>
          <a:p>
            <a:r>
              <a:rPr lang="en-US" dirty="0"/>
              <a:t>Longevity Risk</a:t>
            </a:r>
          </a:p>
        </p:txBody>
      </p:sp>
      <p:sp>
        <p:nvSpPr>
          <p:cNvPr id="60" name="Right Brace 59">
            <a:extLst>
              <a:ext uri="{FF2B5EF4-FFF2-40B4-BE49-F238E27FC236}">
                <a16:creationId xmlns:a16="http://schemas.microsoft.com/office/drawing/2014/main" id="{B31C34E6-4030-4745-97B9-31FB7A8FA084}"/>
              </a:ext>
            </a:extLst>
          </p:cNvPr>
          <p:cNvSpPr/>
          <p:nvPr/>
        </p:nvSpPr>
        <p:spPr>
          <a:xfrm rot="5400000" flipV="1">
            <a:off x="5726542" y="322766"/>
            <a:ext cx="125893" cy="5985816"/>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148161A-BCDB-4CD0-A265-197FF0EA744F}"/>
              </a:ext>
            </a:extLst>
          </p:cNvPr>
          <p:cNvSpPr txBox="1"/>
          <p:nvPr/>
        </p:nvSpPr>
        <p:spPr>
          <a:xfrm>
            <a:off x="3561605" y="3398259"/>
            <a:ext cx="443893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Additional Longevity Management with Lifetime Income Riders</a:t>
            </a:r>
          </a:p>
        </p:txBody>
      </p:sp>
      <p:sp>
        <p:nvSpPr>
          <p:cNvPr id="63" name="Rectangle 62">
            <a:extLst>
              <a:ext uri="{FF2B5EF4-FFF2-40B4-BE49-F238E27FC236}">
                <a16:creationId xmlns:a16="http://schemas.microsoft.com/office/drawing/2014/main" id="{95AA54FF-B175-4711-A97D-05A761B414B9}"/>
              </a:ext>
            </a:extLst>
          </p:cNvPr>
          <p:cNvSpPr/>
          <p:nvPr/>
        </p:nvSpPr>
        <p:spPr>
          <a:xfrm>
            <a:off x="1582103"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DD09621A-7C0B-40F3-AC97-BDF9B90C92A9}"/>
              </a:ext>
            </a:extLst>
          </p:cNvPr>
          <p:cNvSpPr/>
          <p:nvPr/>
        </p:nvSpPr>
        <p:spPr>
          <a:xfrm>
            <a:off x="1582103" y="1804084"/>
            <a:ext cx="1121883" cy="289624"/>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1</a:t>
            </a:r>
          </a:p>
        </p:txBody>
      </p:sp>
      <p:sp>
        <p:nvSpPr>
          <p:cNvPr id="65" name="Rectangle 64">
            <a:extLst>
              <a:ext uri="{FF2B5EF4-FFF2-40B4-BE49-F238E27FC236}">
                <a16:creationId xmlns:a16="http://schemas.microsoft.com/office/drawing/2014/main" id="{712EFDF3-BBBF-4BAE-9823-4A7707336900}"/>
              </a:ext>
            </a:extLst>
          </p:cNvPr>
          <p:cNvSpPr/>
          <p:nvPr/>
        </p:nvSpPr>
        <p:spPr>
          <a:xfrm>
            <a:off x="1582103" y="2722955"/>
            <a:ext cx="1121883" cy="289623"/>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66" name="Rectangle 65">
            <a:extLst>
              <a:ext uri="{FF2B5EF4-FFF2-40B4-BE49-F238E27FC236}">
                <a16:creationId xmlns:a16="http://schemas.microsoft.com/office/drawing/2014/main" id="{C7D19099-E632-427F-B1B1-E629AB9A4083}"/>
              </a:ext>
            </a:extLst>
          </p:cNvPr>
          <p:cNvSpPr/>
          <p:nvPr/>
        </p:nvSpPr>
        <p:spPr>
          <a:xfrm>
            <a:off x="1582103"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No Market Risk</a:t>
            </a:r>
          </a:p>
        </p:txBody>
      </p:sp>
      <p:sp>
        <p:nvSpPr>
          <p:cNvPr id="67" name="Rectangle 66">
            <a:extLst>
              <a:ext uri="{FF2B5EF4-FFF2-40B4-BE49-F238E27FC236}">
                <a16:creationId xmlns:a16="http://schemas.microsoft.com/office/drawing/2014/main" id="{C568A9CE-00A1-4CA4-AB22-FB5464DA45C7}"/>
              </a:ext>
            </a:extLst>
          </p:cNvPr>
          <p:cNvSpPr/>
          <p:nvPr/>
        </p:nvSpPr>
        <p:spPr>
          <a:xfrm>
            <a:off x="2796581"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5941573C-2725-4C27-94CD-2E5DB3971C9E}"/>
              </a:ext>
            </a:extLst>
          </p:cNvPr>
          <p:cNvSpPr/>
          <p:nvPr/>
        </p:nvSpPr>
        <p:spPr>
          <a:xfrm>
            <a:off x="2796581" y="1804084"/>
            <a:ext cx="1121883" cy="28962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2</a:t>
            </a:r>
          </a:p>
        </p:txBody>
      </p:sp>
      <p:sp>
        <p:nvSpPr>
          <p:cNvPr id="69" name="Rectangle 68">
            <a:extLst>
              <a:ext uri="{FF2B5EF4-FFF2-40B4-BE49-F238E27FC236}">
                <a16:creationId xmlns:a16="http://schemas.microsoft.com/office/drawing/2014/main" id="{D0D489C8-3220-4220-B93C-0B4E7DF3F263}"/>
              </a:ext>
            </a:extLst>
          </p:cNvPr>
          <p:cNvSpPr/>
          <p:nvPr/>
        </p:nvSpPr>
        <p:spPr>
          <a:xfrm>
            <a:off x="2796581" y="2722955"/>
            <a:ext cx="1121883" cy="289623"/>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0" name="Rectangle 69">
            <a:extLst>
              <a:ext uri="{FF2B5EF4-FFF2-40B4-BE49-F238E27FC236}">
                <a16:creationId xmlns:a16="http://schemas.microsoft.com/office/drawing/2014/main" id="{3017CD88-9081-432E-8605-1652DFF03FEA}"/>
              </a:ext>
            </a:extLst>
          </p:cNvPr>
          <p:cNvSpPr/>
          <p:nvPr/>
        </p:nvSpPr>
        <p:spPr>
          <a:xfrm>
            <a:off x="2796581"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a:t>
            </a:r>
          </a:p>
        </p:txBody>
      </p:sp>
      <p:sp>
        <p:nvSpPr>
          <p:cNvPr id="71" name="Rectangle 70">
            <a:extLst>
              <a:ext uri="{FF2B5EF4-FFF2-40B4-BE49-F238E27FC236}">
                <a16:creationId xmlns:a16="http://schemas.microsoft.com/office/drawing/2014/main" id="{69328000-2704-476A-B3CF-4838AD0C797B}"/>
              </a:ext>
            </a:extLst>
          </p:cNvPr>
          <p:cNvSpPr/>
          <p:nvPr/>
        </p:nvSpPr>
        <p:spPr>
          <a:xfrm>
            <a:off x="4011058"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020F9AD-9D07-469B-B7AB-E1BAC9624E98}"/>
              </a:ext>
            </a:extLst>
          </p:cNvPr>
          <p:cNvSpPr/>
          <p:nvPr/>
        </p:nvSpPr>
        <p:spPr>
          <a:xfrm>
            <a:off x="4011058" y="1804084"/>
            <a:ext cx="1121883" cy="289624"/>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3</a:t>
            </a:r>
          </a:p>
        </p:txBody>
      </p:sp>
      <p:sp>
        <p:nvSpPr>
          <p:cNvPr id="73" name="Rectangle 72">
            <a:extLst>
              <a:ext uri="{FF2B5EF4-FFF2-40B4-BE49-F238E27FC236}">
                <a16:creationId xmlns:a16="http://schemas.microsoft.com/office/drawing/2014/main" id="{7588C8FE-6B72-4EE5-88BE-95FAA6C6904C}"/>
              </a:ext>
            </a:extLst>
          </p:cNvPr>
          <p:cNvSpPr/>
          <p:nvPr/>
        </p:nvSpPr>
        <p:spPr>
          <a:xfrm>
            <a:off x="4011058" y="2722955"/>
            <a:ext cx="1121883" cy="289623"/>
          </a:xfrm>
          <a:prstGeom prst="rect">
            <a:avLst/>
          </a:prstGeom>
          <a:solidFill>
            <a:srgbClr val="FF66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4" name="Rectangle 73">
            <a:extLst>
              <a:ext uri="{FF2B5EF4-FFF2-40B4-BE49-F238E27FC236}">
                <a16:creationId xmlns:a16="http://schemas.microsoft.com/office/drawing/2014/main" id="{E7659F44-D7EE-4C1D-9D9D-880576C2AD21}"/>
              </a:ext>
            </a:extLst>
          </p:cNvPr>
          <p:cNvSpPr/>
          <p:nvPr/>
        </p:nvSpPr>
        <p:spPr>
          <a:xfrm>
            <a:off x="4011058"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Conservative Growth</a:t>
            </a:r>
          </a:p>
        </p:txBody>
      </p:sp>
      <p:sp>
        <p:nvSpPr>
          <p:cNvPr id="75" name="Rectangle 74">
            <a:extLst>
              <a:ext uri="{FF2B5EF4-FFF2-40B4-BE49-F238E27FC236}">
                <a16:creationId xmlns:a16="http://schemas.microsoft.com/office/drawing/2014/main" id="{B4370049-ED41-4217-B3EA-6909C50DDB05}"/>
              </a:ext>
            </a:extLst>
          </p:cNvPr>
          <p:cNvSpPr/>
          <p:nvPr/>
        </p:nvSpPr>
        <p:spPr>
          <a:xfrm>
            <a:off x="5225536"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A77C9926-0BB8-4E37-833B-670FCED52570}"/>
              </a:ext>
            </a:extLst>
          </p:cNvPr>
          <p:cNvSpPr/>
          <p:nvPr/>
        </p:nvSpPr>
        <p:spPr>
          <a:xfrm>
            <a:off x="5225536" y="1804084"/>
            <a:ext cx="1121883" cy="289624"/>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4</a:t>
            </a:r>
          </a:p>
        </p:txBody>
      </p:sp>
      <p:sp>
        <p:nvSpPr>
          <p:cNvPr id="77" name="Rectangle 76">
            <a:extLst>
              <a:ext uri="{FF2B5EF4-FFF2-40B4-BE49-F238E27FC236}">
                <a16:creationId xmlns:a16="http://schemas.microsoft.com/office/drawing/2014/main" id="{41683093-1BF5-4391-B165-0550BD182E06}"/>
              </a:ext>
            </a:extLst>
          </p:cNvPr>
          <p:cNvSpPr/>
          <p:nvPr/>
        </p:nvSpPr>
        <p:spPr>
          <a:xfrm>
            <a:off x="5225536" y="2722955"/>
            <a:ext cx="1121883" cy="289623"/>
          </a:xfrm>
          <a:prstGeom prst="rect">
            <a:avLst/>
          </a:prstGeom>
          <a:solidFill>
            <a:srgbClr val="FB93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78" name="Rectangle 77">
            <a:extLst>
              <a:ext uri="{FF2B5EF4-FFF2-40B4-BE49-F238E27FC236}">
                <a16:creationId xmlns:a16="http://schemas.microsoft.com/office/drawing/2014/main" id="{FA415ED2-A33D-43DE-B140-8AD978AC7B5C}"/>
              </a:ext>
            </a:extLst>
          </p:cNvPr>
          <p:cNvSpPr/>
          <p:nvPr/>
        </p:nvSpPr>
        <p:spPr>
          <a:xfrm>
            <a:off x="5225536"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Moderate Growth</a:t>
            </a:r>
          </a:p>
        </p:txBody>
      </p:sp>
      <p:sp>
        <p:nvSpPr>
          <p:cNvPr id="79" name="Rectangle 78">
            <a:extLst>
              <a:ext uri="{FF2B5EF4-FFF2-40B4-BE49-F238E27FC236}">
                <a16:creationId xmlns:a16="http://schemas.microsoft.com/office/drawing/2014/main" id="{A6CD0546-2493-448D-85E1-8A3600DC1D96}"/>
              </a:ext>
            </a:extLst>
          </p:cNvPr>
          <p:cNvSpPr/>
          <p:nvPr/>
        </p:nvSpPr>
        <p:spPr>
          <a:xfrm>
            <a:off x="6440014" y="1804084"/>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BA00B0F2-45C9-448E-942B-CF4C257C625C}"/>
              </a:ext>
            </a:extLst>
          </p:cNvPr>
          <p:cNvSpPr/>
          <p:nvPr/>
        </p:nvSpPr>
        <p:spPr>
          <a:xfrm>
            <a:off x="6440014" y="1804084"/>
            <a:ext cx="1121883" cy="289624"/>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5</a:t>
            </a:r>
          </a:p>
        </p:txBody>
      </p:sp>
      <p:sp>
        <p:nvSpPr>
          <p:cNvPr id="81" name="Rectangle 80">
            <a:extLst>
              <a:ext uri="{FF2B5EF4-FFF2-40B4-BE49-F238E27FC236}">
                <a16:creationId xmlns:a16="http://schemas.microsoft.com/office/drawing/2014/main" id="{9960FD47-85D4-4CF6-92CD-AFA76815B984}"/>
              </a:ext>
            </a:extLst>
          </p:cNvPr>
          <p:cNvSpPr/>
          <p:nvPr/>
        </p:nvSpPr>
        <p:spPr>
          <a:xfrm>
            <a:off x="6440014" y="2722955"/>
            <a:ext cx="1121883" cy="289623"/>
          </a:xfrm>
          <a:prstGeom prst="rect">
            <a:avLst/>
          </a:prstGeom>
          <a:solidFill>
            <a:srgbClr val="D296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82" name="Rectangle 81">
            <a:extLst>
              <a:ext uri="{FF2B5EF4-FFF2-40B4-BE49-F238E27FC236}">
                <a16:creationId xmlns:a16="http://schemas.microsoft.com/office/drawing/2014/main" id="{BDB11310-8911-47C1-9630-FF99FC48E4A4}"/>
              </a:ext>
            </a:extLst>
          </p:cNvPr>
          <p:cNvSpPr/>
          <p:nvPr/>
        </p:nvSpPr>
        <p:spPr>
          <a:xfrm>
            <a:off x="6440014" y="2103359"/>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Growth</a:t>
            </a:r>
          </a:p>
        </p:txBody>
      </p:sp>
      <p:sp>
        <p:nvSpPr>
          <p:cNvPr id="86" name="Text Placeholder 2">
            <a:extLst>
              <a:ext uri="{FF2B5EF4-FFF2-40B4-BE49-F238E27FC236}">
                <a16:creationId xmlns:a16="http://schemas.microsoft.com/office/drawing/2014/main" id="{0E79E350-F81A-4B07-AFC7-C800B55F2752}"/>
              </a:ext>
            </a:extLst>
          </p:cNvPr>
          <p:cNvSpPr txBox="1">
            <a:spLocks/>
          </p:cNvSpPr>
          <p:nvPr/>
        </p:nvSpPr>
        <p:spPr>
          <a:xfrm>
            <a:off x="135994" y="2015483"/>
            <a:ext cx="1286406" cy="57011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tx2"/>
                </a:solidFill>
              </a:rPr>
              <a:t>Segment</a:t>
            </a:r>
          </a:p>
          <a:p>
            <a:pPr marL="0" indent="0" algn="ctr">
              <a:buFont typeface="Arial"/>
              <a:buNone/>
            </a:pPr>
            <a:r>
              <a:rPr lang="en-US" sz="1400" dirty="0">
                <a:solidFill>
                  <a:schemeClr val="tx2"/>
                </a:solidFill>
              </a:rPr>
              <a:t>Methodology:</a:t>
            </a:r>
            <a:endParaRPr lang="en-US" sz="1400" baseline="30000" dirty="0">
              <a:solidFill>
                <a:schemeClr val="tx2"/>
              </a:solidFill>
            </a:endParaRPr>
          </a:p>
        </p:txBody>
      </p:sp>
      <p:sp>
        <p:nvSpPr>
          <p:cNvPr id="87" name="TextBox 86">
            <a:extLst>
              <a:ext uri="{FF2B5EF4-FFF2-40B4-BE49-F238E27FC236}">
                <a16:creationId xmlns:a16="http://schemas.microsoft.com/office/drawing/2014/main" id="{B362CC63-4C5C-4B21-8920-FF44156C9705}"/>
              </a:ext>
            </a:extLst>
          </p:cNvPr>
          <p:cNvSpPr txBox="1"/>
          <p:nvPr/>
        </p:nvSpPr>
        <p:spPr>
          <a:xfrm>
            <a:off x="1187726" y="3023507"/>
            <a:ext cx="441146" cy="230832"/>
          </a:xfrm>
          <a:prstGeom prst="rect">
            <a:avLst/>
          </a:prstGeom>
          <a:noFill/>
        </p:spPr>
        <p:txBody>
          <a:bodyPr wrap="none" rtlCol="0">
            <a:spAutoFit/>
          </a:bodyPr>
          <a:lstStyle/>
          <a:p>
            <a:r>
              <a:rPr lang="en-US" sz="900" dirty="0">
                <a:latin typeface="Arial" charset="0"/>
                <a:ea typeface="Arial" charset="0"/>
                <a:cs typeface="Arial" charset="0"/>
              </a:rPr>
              <a:t>Time</a:t>
            </a:r>
          </a:p>
        </p:txBody>
      </p:sp>
      <p:sp>
        <p:nvSpPr>
          <p:cNvPr id="88" name="Rectangle 87">
            <a:extLst>
              <a:ext uri="{FF2B5EF4-FFF2-40B4-BE49-F238E27FC236}">
                <a16:creationId xmlns:a16="http://schemas.microsoft.com/office/drawing/2014/main" id="{C39CB36B-0F61-4BDC-88E9-C6A9E9E47516}"/>
              </a:ext>
            </a:extLst>
          </p:cNvPr>
          <p:cNvSpPr/>
          <p:nvPr/>
        </p:nvSpPr>
        <p:spPr>
          <a:xfrm>
            <a:off x="1582103" y="3120289"/>
            <a:ext cx="1219264" cy="57070"/>
          </a:xfrm>
          <a:prstGeom prst="rect">
            <a:avLst/>
          </a:prstGeom>
          <a:solidFill>
            <a:srgbClr val="91C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riangle 12">
            <a:extLst>
              <a:ext uri="{FF2B5EF4-FFF2-40B4-BE49-F238E27FC236}">
                <a16:creationId xmlns:a16="http://schemas.microsoft.com/office/drawing/2014/main" id="{7D2510CB-2355-452F-BCD5-EE8908D7BC8D}"/>
              </a:ext>
            </a:extLst>
          </p:cNvPr>
          <p:cNvSpPr/>
          <p:nvPr/>
        </p:nvSpPr>
        <p:spPr>
          <a:xfrm rot="5400000">
            <a:off x="8765942" y="3103213"/>
            <a:ext cx="114542" cy="88510"/>
          </a:xfrm>
          <a:prstGeom prst="triangl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BC9AA789-3C2A-4381-9771-F5A96CDDC58F}"/>
              </a:ext>
            </a:extLst>
          </p:cNvPr>
          <p:cNvSpPr/>
          <p:nvPr/>
        </p:nvSpPr>
        <p:spPr>
          <a:xfrm>
            <a:off x="2703986" y="3120288"/>
            <a:ext cx="1307072" cy="57071"/>
          </a:xfrm>
          <a:prstGeom prst="rect">
            <a:avLst/>
          </a:prstGeom>
          <a:gradFill>
            <a:gsLst>
              <a:gs pos="0">
                <a:srgbClr val="00B0F0">
                  <a:alpha val="0"/>
                </a:srgbClr>
              </a:gs>
              <a:gs pos="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0B516CB-3768-4499-90F1-A4343BEB8AA4}"/>
              </a:ext>
            </a:extLst>
          </p:cNvPr>
          <p:cNvSpPr/>
          <p:nvPr/>
        </p:nvSpPr>
        <p:spPr>
          <a:xfrm>
            <a:off x="3918464" y="3120288"/>
            <a:ext cx="1305838" cy="57071"/>
          </a:xfrm>
          <a:prstGeom prst="rect">
            <a:avLst/>
          </a:prstGeom>
          <a:gradFill>
            <a:gsLst>
              <a:gs pos="0">
                <a:srgbClr val="FF6642">
                  <a:alpha val="0"/>
                </a:srgbClr>
              </a:gs>
              <a:gs pos="4000">
                <a:srgbClr val="FF664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D972043-7C31-4670-A224-29433247CC8D}"/>
              </a:ext>
            </a:extLst>
          </p:cNvPr>
          <p:cNvSpPr/>
          <p:nvPr/>
        </p:nvSpPr>
        <p:spPr>
          <a:xfrm>
            <a:off x="5128154" y="3120288"/>
            <a:ext cx="1305838" cy="57071"/>
          </a:xfrm>
          <a:prstGeom prst="rect">
            <a:avLst/>
          </a:prstGeom>
          <a:gradFill>
            <a:gsLst>
              <a:gs pos="0">
                <a:srgbClr val="FB9334">
                  <a:alpha val="0"/>
                </a:srgbClr>
              </a:gs>
              <a:gs pos="4000">
                <a:srgbClr val="FB933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F74A13A-4E0F-4B53-95E6-6B94B4D8770A}"/>
              </a:ext>
            </a:extLst>
          </p:cNvPr>
          <p:cNvSpPr/>
          <p:nvPr/>
        </p:nvSpPr>
        <p:spPr>
          <a:xfrm>
            <a:off x="6341397" y="3120289"/>
            <a:ext cx="1315678" cy="57070"/>
          </a:xfrm>
          <a:prstGeom prst="rect">
            <a:avLst/>
          </a:prstGeom>
          <a:gradFill>
            <a:gsLst>
              <a:gs pos="0">
                <a:srgbClr val="D296C7">
                  <a:alpha val="0"/>
                </a:srgbClr>
              </a:gs>
              <a:gs pos="4000">
                <a:srgbClr val="D296C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6FBAAB83-FEAA-4434-83BB-D7DBB7701C0C}"/>
              </a:ext>
            </a:extLst>
          </p:cNvPr>
          <p:cNvSpPr txBox="1"/>
          <p:nvPr/>
        </p:nvSpPr>
        <p:spPr>
          <a:xfrm>
            <a:off x="675428" y="1395755"/>
            <a:ext cx="1024597" cy="230832"/>
          </a:xfrm>
          <a:prstGeom prst="rect">
            <a:avLst/>
          </a:prstGeom>
          <a:noFill/>
        </p:spPr>
        <p:txBody>
          <a:bodyPr wrap="square" rtlCol="0">
            <a:spAutoFit/>
          </a:bodyPr>
          <a:lstStyle/>
          <a:p>
            <a:pPr algn="r"/>
            <a:r>
              <a:rPr lang="en-US" sz="900" dirty="0">
                <a:latin typeface="Arial" charset="0"/>
                <a:ea typeface="Arial" charset="0"/>
                <a:cs typeface="Arial" charset="0"/>
              </a:rPr>
              <a:t>Monthly income</a:t>
            </a:r>
          </a:p>
        </p:txBody>
      </p:sp>
      <p:sp>
        <p:nvSpPr>
          <p:cNvPr id="97" name="Rectangle 96">
            <a:extLst>
              <a:ext uri="{FF2B5EF4-FFF2-40B4-BE49-F238E27FC236}">
                <a16:creationId xmlns:a16="http://schemas.microsoft.com/office/drawing/2014/main" id="{B0E3B24E-7047-40FC-BD3C-44E657488026}"/>
              </a:ext>
            </a:extLst>
          </p:cNvPr>
          <p:cNvSpPr/>
          <p:nvPr/>
        </p:nvSpPr>
        <p:spPr>
          <a:xfrm>
            <a:off x="7657075" y="1813735"/>
            <a:ext cx="1121883" cy="1208494"/>
          </a:xfrm>
          <a:prstGeom prst="rect">
            <a:avLst/>
          </a:prstGeom>
          <a:solidFill>
            <a:schemeClr val="bg1"/>
          </a:solidFill>
          <a:ln>
            <a:noFill/>
          </a:ln>
          <a:effectLst>
            <a:outerShdw blurRad="292100" dist="76200" dir="5400000" sx="105000" sy="105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1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505210AA-3030-4062-B2AD-C12747F06233}"/>
              </a:ext>
            </a:extLst>
          </p:cNvPr>
          <p:cNvSpPr/>
          <p:nvPr/>
        </p:nvSpPr>
        <p:spPr>
          <a:xfrm>
            <a:off x="7657075" y="1813735"/>
            <a:ext cx="1121883" cy="289624"/>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Segment 6</a:t>
            </a:r>
          </a:p>
        </p:txBody>
      </p:sp>
      <p:sp>
        <p:nvSpPr>
          <p:cNvPr id="99" name="Rectangle 98">
            <a:extLst>
              <a:ext uri="{FF2B5EF4-FFF2-40B4-BE49-F238E27FC236}">
                <a16:creationId xmlns:a16="http://schemas.microsoft.com/office/drawing/2014/main" id="{22A3C133-9B6F-44B4-8B98-821677680FE3}"/>
              </a:ext>
            </a:extLst>
          </p:cNvPr>
          <p:cNvSpPr/>
          <p:nvPr/>
        </p:nvSpPr>
        <p:spPr>
          <a:xfrm>
            <a:off x="7657075" y="2732606"/>
            <a:ext cx="1121883" cy="289623"/>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Roboto Condensed" panose="02000000000000000000" pitchFamily="2" charset="0"/>
                <a:cs typeface="Arial" panose="020B0604020202020204" pitchFamily="34" charset="0"/>
              </a:rPr>
              <a:t>ROR</a:t>
            </a:r>
          </a:p>
        </p:txBody>
      </p:sp>
      <p:sp>
        <p:nvSpPr>
          <p:cNvPr id="100" name="Rectangle 99">
            <a:extLst>
              <a:ext uri="{FF2B5EF4-FFF2-40B4-BE49-F238E27FC236}">
                <a16:creationId xmlns:a16="http://schemas.microsoft.com/office/drawing/2014/main" id="{783E8AE8-2414-428C-840D-2446E7D5118C}"/>
              </a:ext>
            </a:extLst>
          </p:cNvPr>
          <p:cNvSpPr/>
          <p:nvPr/>
        </p:nvSpPr>
        <p:spPr>
          <a:xfrm>
            <a:off x="7657075" y="2113010"/>
            <a:ext cx="1121883" cy="6195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Arial" panose="020B0604020202020204" pitchFamily="34" charset="0"/>
                <a:ea typeface="Roboto Condensed" panose="02000000000000000000" pitchFamily="2" charset="0"/>
                <a:cs typeface="Arial" panose="020B0604020202020204" pitchFamily="34" charset="0"/>
              </a:rPr>
              <a:t>Longevity</a:t>
            </a:r>
          </a:p>
        </p:txBody>
      </p:sp>
      <p:sp>
        <p:nvSpPr>
          <p:cNvPr id="101" name="Arrow: U-Turn 100">
            <a:extLst>
              <a:ext uri="{FF2B5EF4-FFF2-40B4-BE49-F238E27FC236}">
                <a16:creationId xmlns:a16="http://schemas.microsoft.com/office/drawing/2014/main" id="{6918B552-0601-47A0-B5D0-AE8965E2DFBA}"/>
              </a:ext>
            </a:extLst>
          </p:cNvPr>
          <p:cNvSpPr/>
          <p:nvPr/>
        </p:nvSpPr>
        <p:spPr>
          <a:xfrm>
            <a:off x="7657075" y="1466667"/>
            <a:ext cx="431612" cy="389559"/>
          </a:xfrm>
          <a:prstGeom prst="uturnArrow">
            <a:avLst>
              <a:gd name="adj1" fmla="val 29401"/>
              <a:gd name="adj2" fmla="val 25000"/>
              <a:gd name="adj3" fmla="val 29402"/>
              <a:gd name="adj4" fmla="val 50248"/>
              <a:gd name="adj5" fmla="val 8160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ABD9E48C-93CD-41F4-B14B-47F6355C3776}"/>
              </a:ext>
            </a:extLst>
          </p:cNvPr>
          <p:cNvSpPr/>
          <p:nvPr/>
        </p:nvSpPr>
        <p:spPr>
          <a:xfrm>
            <a:off x="7561896" y="3122887"/>
            <a:ext cx="1220499" cy="57071"/>
          </a:xfrm>
          <a:prstGeom prst="rect">
            <a:avLst/>
          </a:prstGeom>
          <a:gradFill>
            <a:gsLst>
              <a:gs pos="0">
                <a:srgbClr val="A6A6A6">
                  <a:alpha val="0"/>
                </a:srgbClr>
              </a:gs>
              <a:gs pos="4000">
                <a:srgbClr val="A6A6A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3" name="Table 102">
            <a:extLst>
              <a:ext uri="{FF2B5EF4-FFF2-40B4-BE49-F238E27FC236}">
                <a16:creationId xmlns:a16="http://schemas.microsoft.com/office/drawing/2014/main" id="{130D6A35-3A9E-415F-84C7-4B16F90B274C}"/>
              </a:ext>
            </a:extLst>
          </p:cNvPr>
          <p:cNvGraphicFramePr>
            <a:graphicFrameLocks noGrp="1"/>
          </p:cNvGraphicFramePr>
          <p:nvPr/>
        </p:nvGraphicFramePr>
        <p:xfrm>
          <a:off x="1822352" y="3779054"/>
          <a:ext cx="5506916" cy="609600"/>
        </p:xfrm>
        <a:graphic>
          <a:graphicData uri="http://schemas.openxmlformats.org/drawingml/2006/table">
            <a:tbl>
              <a:tblPr firstRow="1" bandRow="1">
                <a:tableStyleId>{5C22544A-7EE6-4342-B048-85BDC9FD1C3A}</a:tableStyleId>
              </a:tblPr>
              <a:tblGrid>
                <a:gridCol w="5506916">
                  <a:extLst>
                    <a:ext uri="{9D8B030D-6E8A-4147-A177-3AD203B41FA5}">
                      <a16:colId xmlns:a16="http://schemas.microsoft.com/office/drawing/2014/main" val="20000"/>
                    </a:ext>
                  </a:extLst>
                </a:gridCol>
              </a:tblGrid>
              <a:tr h="409818">
                <a:tc>
                  <a:txBody>
                    <a:bodyPr/>
                    <a:lstStyle/>
                    <a:p>
                      <a:pPr marL="0" indent="0" algn="ctr">
                        <a:buFont typeface="Arial" panose="020B0604020202020204" pitchFamily="34" charset="0"/>
                        <a:buNone/>
                      </a:pPr>
                      <a:r>
                        <a:rPr lang="en-US" sz="1400" b="0" dirty="0">
                          <a:solidFill>
                            <a:schemeClr val="tx2"/>
                          </a:solidFill>
                          <a:latin typeface="Arial" panose="020B0604020202020204" pitchFamily="34" charset="0"/>
                          <a:cs typeface="Arial" panose="020B0604020202020204" pitchFamily="34" charset="0"/>
                        </a:rPr>
                        <a:t>A plan can be created for any length of time. We can also create a plan that includes an additional segment for longevity.</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104" name="TextBox 103">
            <a:extLst>
              <a:ext uri="{FF2B5EF4-FFF2-40B4-BE49-F238E27FC236}">
                <a16:creationId xmlns:a16="http://schemas.microsoft.com/office/drawing/2014/main" id="{BD3504ED-0134-4DE4-93AE-F4271437654F}"/>
              </a:ext>
            </a:extLst>
          </p:cNvPr>
          <p:cNvSpPr txBox="1"/>
          <p:nvPr/>
        </p:nvSpPr>
        <p:spPr>
          <a:xfrm>
            <a:off x="7791773" y="797858"/>
            <a:ext cx="883205"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Invest or</a:t>
            </a:r>
          </a:p>
          <a:p>
            <a:pPr algn="ctr"/>
            <a:r>
              <a:rPr lang="en-US" sz="1200" dirty="0">
                <a:latin typeface="Arial" panose="020B0604020202020204" pitchFamily="34" charset="0"/>
                <a:cs typeface="Arial" panose="020B0604020202020204" pitchFamily="34" charset="0"/>
              </a:rPr>
              <a:t>Transfer</a:t>
            </a:r>
          </a:p>
        </p:txBody>
      </p:sp>
      <p:sp>
        <p:nvSpPr>
          <p:cNvPr id="105" name="Right Brace 104">
            <a:extLst>
              <a:ext uri="{FF2B5EF4-FFF2-40B4-BE49-F238E27FC236}">
                <a16:creationId xmlns:a16="http://schemas.microsoft.com/office/drawing/2014/main" id="{7214FA01-9415-4ED0-B26A-C555C56F314D}"/>
              </a:ext>
            </a:extLst>
          </p:cNvPr>
          <p:cNvSpPr/>
          <p:nvPr/>
        </p:nvSpPr>
        <p:spPr>
          <a:xfrm rot="16200000">
            <a:off x="8159586" y="756399"/>
            <a:ext cx="116860" cy="1121883"/>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5D0E767F-2A7C-4FC5-A39A-1CE6998D9DBB}"/>
              </a:ext>
            </a:extLst>
          </p:cNvPr>
          <p:cNvSpPr/>
          <p:nvPr/>
        </p:nvSpPr>
        <p:spPr>
          <a:xfrm>
            <a:off x="1582101" y="1804082"/>
            <a:ext cx="1121883" cy="120849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CA2F9A0-73E9-417F-B6A2-9732FA75B291}"/>
              </a:ext>
            </a:extLst>
          </p:cNvPr>
          <p:cNvSpPr/>
          <p:nvPr/>
        </p:nvSpPr>
        <p:spPr>
          <a:xfrm>
            <a:off x="2796581" y="1804084"/>
            <a:ext cx="1121883" cy="120849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CCDE6D5-865F-40B7-9B5C-84C91D582E34}"/>
              </a:ext>
            </a:extLst>
          </p:cNvPr>
          <p:cNvSpPr/>
          <p:nvPr/>
        </p:nvSpPr>
        <p:spPr>
          <a:xfrm>
            <a:off x="4013463" y="1800645"/>
            <a:ext cx="1121883" cy="1211934"/>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9A4D3A1-EAE8-47DC-84CE-632ACD48876C}"/>
              </a:ext>
            </a:extLst>
          </p:cNvPr>
          <p:cNvSpPr/>
          <p:nvPr/>
        </p:nvSpPr>
        <p:spPr>
          <a:xfrm>
            <a:off x="5224302" y="1801992"/>
            <a:ext cx="1121883" cy="1208495"/>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922737D-E3D9-4194-90BA-4526A91FBE8D}"/>
              </a:ext>
            </a:extLst>
          </p:cNvPr>
          <p:cNvSpPr/>
          <p:nvPr/>
        </p:nvSpPr>
        <p:spPr>
          <a:xfrm>
            <a:off x="6440689" y="1801879"/>
            <a:ext cx="1121883" cy="12107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Arrow: U-Turn 82">
            <a:extLst>
              <a:ext uri="{FF2B5EF4-FFF2-40B4-BE49-F238E27FC236}">
                <a16:creationId xmlns:a16="http://schemas.microsoft.com/office/drawing/2014/main" id="{3102B9B2-05D2-4B66-8D78-AEAAD9AFB5B3}"/>
              </a:ext>
            </a:extLst>
          </p:cNvPr>
          <p:cNvSpPr/>
          <p:nvPr/>
        </p:nvSpPr>
        <p:spPr>
          <a:xfrm>
            <a:off x="4011058" y="1457128"/>
            <a:ext cx="431612" cy="389559"/>
          </a:xfrm>
          <a:prstGeom prst="uturnArrow">
            <a:avLst>
              <a:gd name="adj1" fmla="val 29401"/>
              <a:gd name="adj2" fmla="val 25000"/>
              <a:gd name="adj3" fmla="val 29402"/>
              <a:gd name="adj4" fmla="val 50248"/>
              <a:gd name="adj5" fmla="val 81603"/>
            </a:avLst>
          </a:prstGeom>
          <a:solidFill>
            <a:srgbClr val="FDC1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4" name="Arrow: U-Turn 83">
            <a:extLst>
              <a:ext uri="{FF2B5EF4-FFF2-40B4-BE49-F238E27FC236}">
                <a16:creationId xmlns:a16="http://schemas.microsoft.com/office/drawing/2014/main" id="{1F07E9D3-95F7-496E-9087-B9CCC921F0BD}"/>
              </a:ext>
            </a:extLst>
          </p:cNvPr>
          <p:cNvSpPr/>
          <p:nvPr/>
        </p:nvSpPr>
        <p:spPr>
          <a:xfrm>
            <a:off x="5225536" y="1457127"/>
            <a:ext cx="431612" cy="389559"/>
          </a:xfrm>
          <a:prstGeom prst="uturnArrow">
            <a:avLst>
              <a:gd name="adj1" fmla="val 29401"/>
              <a:gd name="adj2" fmla="val 25000"/>
              <a:gd name="adj3" fmla="val 29402"/>
              <a:gd name="adj4" fmla="val 50248"/>
              <a:gd name="adj5" fmla="val 81603"/>
            </a:avLst>
          </a:prstGeom>
          <a:solidFill>
            <a:srgbClr val="FCD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85" name="Arrow: U-Turn 84">
            <a:extLst>
              <a:ext uri="{FF2B5EF4-FFF2-40B4-BE49-F238E27FC236}">
                <a16:creationId xmlns:a16="http://schemas.microsoft.com/office/drawing/2014/main" id="{348D3827-0E16-4859-A2C5-82BD67503EFF}"/>
              </a:ext>
            </a:extLst>
          </p:cNvPr>
          <p:cNvSpPr/>
          <p:nvPr/>
        </p:nvSpPr>
        <p:spPr>
          <a:xfrm>
            <a:off x="6440014" y="1461278"/>
            <a:ext cx="431612" cy="389559"/>
          </a:xfrm>
          <a:prstGeom prst="uturnArrow">
            <a:avLst>
              <a:gd name="adj1" fmla="val 29401"/>
              <a:gd name="adj2" fmla="val 25000"/>
              <a:gd name="adj3" fmla="val 29402"/>
              <a:gd name="adj4" fmla="val 50248"/>
              <a:gd name="adj5" fmla="val 81603"/>
            </a:avLst>
          </a:prstGeom>
          <a:solidFill>
            <a:srgbClr val="EDD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94" name="Arrow: U-Turn 93">
            <a:extLst>
              <a:ext uri="{FF2B5EF4-FFF2-40B4-BE49-F238E27FC236}">
                <a16:creationId xmlns:a16="http://schemas.microsoft.com/office/drawing/2014/main" id="{EE4C5BFA-DEE2-424E-B15C-1440B6DB3F80}"/>
              </a:ext>
            </a:extLst>
          </p:cNvPr>
          <p:cNvSpPr/>
          <p:nvPr/>
        </p:nvSpPr>
        <p:spPr>
          <a:xfrm>
            <a:off x="2796581" y="1461278"/>
            <a:ext cx="431612" cy="389559"/>
          </a:xfrm>
          <a:prstGeom prst="uturnArrow">
            <a:avLst>
              <a:gd name="adj1" fmla="val 29401"/>
              <a:gd name="adj2" fmla="val 25000"/>
              <a:gd name="adj3" fmla="val 29402"/>
              <a:gd name="adj4" fmla="val 50248"/>
              <a:gd name="adj5" fmla="val 81603"/>
            </a:avLst>
          </a:prstGeom>
          <a:solidFill>
            <a:srgbClr val="99D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95" name="Arrow: U-Turn 94">
            <a:extLst>
              <a:ext uri="{FF2B5EF4-FFF2-40B4-BE49-F238E27FC236}">
                <a16:creationId xmlns:a16="http://schemas.microsoft.com/office/drawing/2014/main" id="{68C48112-EF1C-4C17-AE87-0E1481A8C954}"/>
              </a:ext>
            </a:extLst>
          </p:cNvPr>
          <p:cNvSpPr/>
          <p:nvPr/>
        </p:nvSpPr>
        <p:spPr>
          <a:xfrm rot="16200000" flipV="1">
            <a:off x="1561077" y="1433375"/>
            <a:ext cx="431612" cy="389559"/>
          </a:xfrm>
          <a:prstGeom prst="uturnArrow">
            <a:avLst>
              <a:gd name="adj1" fmla="val 29401"/>
              <a:gd name="adj2" fmla="val 25000"/>
              <a:gd name="adj3" fmla="val 29402"/>
              <a:gd name="adj4" fmla="val 50248"/>
              <a:gd name="adj5" fmla="val 81603"/>
            </a:avLst>
          </a:prstGeom>
          <a:solidFill>
            <a:srgbClr val="D3E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12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Important Disclosures</a:t>
            </a:r>
          </a:p>
        </p:txBody>
      </p:sp>
      <p:sp>
        <p:nvSpPr>
          <p:cNvPr id="4" name="Text Placeholder 3"/>
          <p:cNvSpPr>
            <a:spLocks noGrp="1"/>
          </p:cNvSpPr>
          <p:nvPr>
            <p:ph type="body" sz="quarter" idx="10"/>
          </p:nvPr>
        </p:nvSpPr>
        <p:spPr/>
        <p:txBody>
          <a:bodyPr/>
          <a:lstStyle/>
          <a:p>
            <a:pPr marL="0" indent="0">
              <a:buNone/>
            </a:pPr>
            <a:r>
              <a:rPr lang="en-US" sz="1000" dirty="0"/>
              <a:t>IncomeConductor</a:t>
            </a:r>
            <a:r>
              <a:rPr lang="en-US" sz="1000" baseline="30000" dirty="0"/>
              <a:t>®</a:t>
            </a:r>
            <a:r>
              <a:rPr lang="en-US" sz="1000" dirty="0"/>
              <a:t> is a product of WealthConductor LLC. Additional information about </a:t>
            </a:r>
            <a:r>
              <a:rPr lang="en-US" sz="1000" dirty="0" err="1"/>
              <a:t>WealthConductor</a:t>
            </a:r>
            <a:r>
              <a:rPr lang="en-US" sz="1000" dirty="0"/>
              <a:t> is available at www.incomeconductor.com. </a:t>
            </a:r>
          </a:p>
          <a:p>
            <a:pPr marL="0" indent="0">
              <a:buNone/>
            </a:pPr>
            <a:endParaRPr lang="en-US" sz="1000" dirty="0"/>
          </a:p>
          <a:p>
            <a:pPr marL="0" indent="0">
              <a:buNone/>
            </a:pPr>
            <a:r>
              <a:rPr lang="en-US" sz="1000" dirty="0"/>
              <a:t>The IncomeConductor™ software does not perform investment analysis and does not attempt to predict  future market or economic conditions or performance.  The software simply calculates cash flows based on data provided by the client directly or from data delivered electronically and securely from clients’ investment or deposit accounts.</a:t>
            </a:r>
          </a:p>
          <a:p>
            <a:pPr marL="0" indent="0">
              <a:buNone/>
            </a:pPr>
            <a:endParaRPr lang="en-US" sz="1000" dirty="0"/>
          </a:p>
          <a:p>
            <a:pPr marL="0" indent="0">
              <a:buNone/>
            </a:pPr>
            <a:r>
              <a:rPr lang="en-US" sz="1000" dirty="0"/>
              <a:t>The investment adviser believes the software simulations of the IncomeConductor</a:t>
            </a:r>
            <a:r>
              <a:rPr lang="en-US" sz="1000" baseline="30000" dirty="0"/>
              <a:t>®</a:t>
            </a:r>
            <a:r>
              <a:rPr lang="en-US" sz="1000" dirty="0"/>
              <a:t> to be reliable and useful information, but cannot guarantee the accuracy of the information. The outcomes are based in part on assumptions, which include, but are not limited to; return rates and standard deviations of asset classes, inflation rates, tax rates, and personal spending rates. There are limitations with assumptions as there are a number of unknown factors that cannot truly be accounted for. </a:t>
            </a:r>
          </a:p>
          <a:p>
            <a:pPr marL="0" indent="0">
              <a:buNone/>
            </a:pPr>
            <a:endParaRPr lang="en-US" sz="1000" dirty="0"/>
          </a:p>
          <a:p>
            <a:pPr marL="0" indent="0">
              <a:buNone/>
            </a:pPr>
            <a:r>
              <a:rPr lang="en-US" sz="1000" dirty="0"/>
              <a:t>Future rates of return on investments cannot be predicted with any degree of precision. For most investments, returns over any time horizon, from one day to 50 years or more, are uncertain. The investment adviser makes no representations that the assumptions utilized, including rates of returns,  will in fact occur. The results of any reports produced </a:t>
            </a:r>
            <a:r>
              <a:rPr lang="en-US" sz="1000"/>
              <a:t>by IncomeConductor</a:t>
            </a:r>
            <a:r>
              <a:rPr lang="en-US" sz="1000" baseline="30000"/>
              <a:t>®</a:t>
            </a:r>
            <a:r>
              <a:rPr lang="en-US" sz="1000"/>
              <a:t> </a:t>
            </a:r>
            <a:r>
              <a:rPr lang="en-US" sz="1000" dirty="0"/>
              <a:t>are not guarantees and actual results can differ whether the assumptions used are correct or not.  Past performance is not a guarantee of future performance. </a:t>
            </a:r>
          </a:p>
          <a:p>
            <a:pPr marL="0" indent="0">
              <a:buNone/>
            </a:pPr>
            <a:endParaRPr lang="en-US" sz="1000" dirty="0"/>
          </a:p>
          <a:p>
            <a:pPr marL="0" indent="0">
              <a:buNone/>
            </a:pPr>
            <a:r>
              <a:rPr lang="en-US" sz="1000" dirty="0"/>
              <a:t>INVESTMENTS WHICH OFFER HIGHER POTENTIAL RATES OF RETURN ARE TYPICALLY SUBJECT TO GREATER RISK.  THE RETURNS, VOLATILITY, MORTALITY RATES AND INVESTMENT METHODS DISCUSSED IN THIS BROCHURE ARE HYPOTHETICAL EXAPMLES ONLY AND SHOULD NOT BE RELIED UPON TO PROVIDE ANY SPECIFIC INVESTOR ANY SPECIFIC PLAN OR INVESTMENT RECOMMENDATION.</a:t>
            </a:r>
          </a:p>
          <a:p>
            <a:pPr marL="0" indent="0">
              <a:buNone/>
            </a:pPr>
            <a:endParaRPr lang="en-US" sz="1000" dirty="0"/>
          </a:p>
        </p:txBody>
      </p:sp>
    </p:spTree>
    <p:extLst>
      <p:ext uri="{BB962C8B-B14F-4D97-AF65-F5344CB8AC3E}">
        <p14:creationId xmlns:p14="http://schemas.microsoft.com/office/powerpoint/2010/main" val="30149154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Other Issues Needing Consideration During Retirement</a:t>
            </a:r>
          </a:p>
        </p:txBody>
      </p:sp>
      <p:sp>
        <p:nvSpPr>
          <p:cNvPr id="7" name="Text Placeholder 2">
            <a:extLst>
              <a:ext uri="{FF2B5EF4-FFF2-40B4-BE49-F238E27FC236}">
                <a16:creationId xmlns:a16="http://schemas.microsoft.com/office/drawing/2014/main" id="{2E1E012B-C37D-495B-9B68-68670B646412}"/>
              </a:ext>
            </a:extLst>
          </p:cNvPr>
          <p:cNvSpPr txBox="1">
            <a:spLocks/>
          </p:cNvSpPr>
          <p:nvPr/>
        </p:nvSpPr>
        <p:spPr>
          <a:xfrm>
            <a:off x="5210987" y="3161167"/>
            <a:ext cx="1387640" cy="656271"/>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Medicare Surcharge</a:t>
            </a:r>
          </a:p>
        </p:txBody>
      </p:sp>
      <p:sp>
        <p:nvSpPr>
          <p:cNvPr id="11" name="Text Placeholder 2">
            <a:extLst>
              <a:ext uri="{FF2B5EF4-FFF2-40B4-BE49-F238E27FC236}">
                <a16:creationId xmlns:a16="http://schemas.microsoft.com/office/drawing/2014/main" id="{30234528-081E-4D00-AB6D-ED4865074F33}"/>
              </a:ext>
            </a:extLst>
          </p:cNvPr>
          <p:cNvSpPr txBox="1">
            <a:spLocks/>
          </p:cNvSpPr>
          <p:nvPr/>
        </p:nvSpPr>
        <p:spPr>
          <a:xfrm>
            <a:off x="2321157" y="3161168"/>
            <a:ext cx="1758474"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Tax Planning</a:t>
            </a:r>
          </a:p>
        </p:txBody>
      </p:sp>
      <p:pic>
        <p:nvPicPr>
          <p:cNvPr id="4" name="Picture 3" descr="A close up of a logo&#10;&#10;Description automatically generated">
            <a:extLst>
              <a:ext uri="{FF2B5EF4-FFF2-40B4-BE49-F238E27FC236}">
                <a16:creationId xmlns:a16="http://schemas.microsoft.com/office/drawing/2014/main" id="{E5C4D98F-4801-45B4-B31E-4F11CE84E32C}"/>
              </a:ext>
            </a:extLst>
          </p:cNvPr>
          <p:cNvPicPr>
            <a:picLocks noChangeAspect="1"/>
          </p:cNvPicPr>
          <p:nvPr/>
        </p:nvPicPr>
        <p:blipFill>
          <a:blip r:embed="rId3"/>
          <a:stretch>
            <a:fillRect/>
          </a:stretch>
        </p:blipFill>
        <p:spPr>
          <a:xfrm>
            <a:off x="2500732" y="1705681"/>
            <a:ext cx="1399324" cy="13993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32E728AA-8D15-45E0-90DC-DCD63066BCEF}"/>
              </a:ext>
            </a:extLst>
          </p:cNvPr>
          <p:cNvPicPr>
            <a:picLocks noChangeAspect="1"/>
          </p:cNvPicPr>
          <p:nvPr/>
        </p:nvPicPr>
        <p:blipFill>
          <a:blip r:embed="rId4"/>
          <a:stretch>
            <a:fillRect/>
          </a:stretch>
        </p:blipFill>
        <p:spPr>
          <a:xfrm>
            <a:off x="5334161" y="1795894"/>
            <a:ext cx="1218896" cy="1218896"/>
          </a:xfrm>
          <a:prstGeom prst="rect">
            <a:avLst/>
          </a:prstGeom>
        </p:spPr>
      </p:pic>
    </p:spTree>
    <p:extLst>
      <p:ext uri="{BB962C8B-B14F-4D97-AF65-F5344CB8AC3E}">
        <p14:creationId xmlns:p14="http://schemas.microsoft.com/office/powerpoint/2010/main" val="29479353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0" name="Rectangle 4108">
            <a:extLst>
              <a:ext uri="{FF2B5EF4-FFF2-40B4-BE49-F238E27FC236}">
                <a16:creationId xmlns:a16="http://schemas.microsoft.com/office/drawing/2014/main" id="{65E0A7E6-2F50-4D15-9B05-43E50F89C056}"/>
              </a:ext>
            </a:extLst>
          </p:cNvPr>
          <p:cNvSpPr>
            <a:spLocks noChangeArrowheads="1"/>
          </p:cNvSpPr>
          <p:nvPr/>
        </p:nvSpPr>
        <p:spPr bwMode="auto">
          <a:xfrm>
            <a:off x="2598789" y="1196476"/>
            <a:ext cx="4173140" cy="2653903"/>
          </a:xfrm>
          <a:prstGeom prst="rect">
            <a:avLst/>
          </a:prstGeom>
          <a:solidFill>
            <a:schemeClr val="bg1">
              <a:lumMod val="95000"/>
            </a:schemeClr>
          </a:solidFill>
          <a:ln>
            <a:noFill/>
          </a:ln>
          <a:effectLst/>
        </p:spPr>
        <p:txBody>
          <a:bodyPr wrap="none" anchor="ctr"/>
          <a:lstStyle/>
          <a:p>
            <a:pPr algn="ctr"/>
            <a:endParaRPr lang="en-US" altLang="en-US" sz="1350">
              <a:latin typeface="Arial" panose="020B0604020202020204" pitchFamily="34" charset="0"/>
              <a:cs typeface="Arial" panose="020B0604020202020204" pitchFamily="34" charset="0"/>
            </a:endParaRPr>
          </a:p>
        </p:txBody>
      </p:sp>
      <p:sp>
        <p:nvSpPr>
          <p:cNvPr id="145410" name="Rectangle 4098">
            <a:extLst>
              <a:ext uri="{FF2B5EF4-FFF2-40B4-BE49-F238E27FC236}">
                <a16:creationId xmlns:a16="http://schemas.microsoft.com/office/drawing/2014/main" id="{501FA4C9-64B1-4CB1-B069-A9B378A07604}"/>
              </a:ext>
            </a:extLst>
          </p:cNvPr>
          <p:cNvSpPr>
            <a:spLocks noGrp="1" noChangeArrowheads="1"/>
          </p:cNvSpPr>
          <p:nvPr>
            <p:ph type="title"/>
          </p:nvPr>
        </p:nvSpPr>
        <p:spPr>
          <a:xfrm>
            <a:off x="268885" y="254833"/>
            <a:ext cx="8560321" cy="608846"/>
          </a:xfrm>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lIns="67866" tIns="33338" rIns="67866" bIns="33338" rtlCol="0" anchor="ctr">
            <a:normAutofit/>
          </a:bodyPr>
          <a:lstStyle/>
          <a:p>
            <a:pPr>
              <a:lnSpc>
                <a:spcPct val="90000"/>
              </a:lnSpc>
            </a:pPr>
            <a:r>
              <a:rPr lang="en-US" altLang="en-US" dirty="0">
                <a:solidFill>
                  <a:schemeClr val="bg2"/>
                </a:solidFill>
              </a:rPr>
              <a:t>72  Tax Trap</a:t>
            </a:r>
          </a:p>
        </p:txBody>
      </p:sp>
      <p:sp>
        <p:nvSpPr>
          <p:cNvPr id="145411" name="Rectangle 4099">
            <a:extLst>
              <a:ext uri="{FF2B5EF4-FFF2-40B4-BE49-F238E27FC236}">
                <a16:creationId xmlns:a16="http://schemas.microsoft.com/office/drawing/2014/main" id="{B514DB78-464B-429C-8422-B5FA75FCF876}"/>
              </a:ext>
            </a:extLst>
          </p:cNvPr>
          <p:cNvSpPr>
            <a:spLocks noChangeArrowheads="1"/>
          </p:cNvSpPr>
          <p:nvPr/>
        </p:nvSpPr>
        <p:spPr bwMode="auto">
          <a:xfrm>
            <a:off x="486837" y="2151929"/>
            <a:ext cx="1652106" cy="528992"/>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algn="ctr" eaLnBrk="0" hangingPunct="0"/>
            <a:r>
              <a:rPr lang="en-US" altLang="en-US" sz="1500" b="1" dirty="0">
                <a:latin typeface="Arial" panose="020B0604020202020204" pitchFamily="34" charset="0"/>
                <a:cs typeface="Arial" panose="020B0604020202020204" pitchFamily="34" charset="0"/>
              </a:rPr>
              <a:t>Monthly Income (Thousands)</a:t>
            </a:r>
          </a:p>
        </p:txBody>
      </p:sp>
      <p:sp>
        <p:nvSpPr>
          <p:cNvPr id="145412" name="Rectangle 4100">
            <a:extLst>
              <a:ext uri="{FF2B5EF4-FFF2-40B4-BE49-F238E27FC236}">
                <a16:creationId xmlns:a16="http://schemas.microsoft.com/office/drawing/2014/main" id="{69F4DC3F-0ECE-44A3-A81A-ABAA46CE0800}"/>
              </a:ext>
            </a:extLst>
          </p:cNvPr>
          <p:cNvSpPr>
            <a:spLocks noChangeArrowheads="1"/>
          </p:cNvSpPr>
          <p:nvPr/>
        </p:nvSpPr>
        <p:spPr bwMode="auto">
          <a:xfrm>
            <a:off x="2160422" y="1047557"/>
            <a:ext cx="41357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$15</a:t>
            </a:r>
          </a:p>
        </p:txBody>
      </p:sp>
      <p:sp>
        <p:nvSpPr>
          <p:cNvPr id="145413" name="Rectangle 4101">
            <a:extLst>
              <a:ext uri="{FF2B5EF4-FFF2-40B4-BE49-F238E27FC236}">
                <a16:creationId xmlns:a16="http://schemas.microsoft.com/office/drawing/2014/main" id="{E7DBF587-3940-41B9-B68A-4D05347748C2}"/>
              </a:ext>
            </a:extLst>
          </p:cNvPr>
          <p:cNvSpPr>
            <a:spLocks noChangeArrowheads="1"/>
          </p:cNvSpPr>
          <p:nvPr/>
        </p:nvSpPr>
        <p:spPr bwMode="auto">
          <a:xfrm>
            <a:off x="2440090" y="3926331"/>
            <a:ext cx="31739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en-US" sz="1350" b="1" dirty="0">
                <a:latin typeface="Arial" panose="020B0604020202020204" pitchFamily="34" charset="0"/>
                <a:cs typeface="Arial" panose="020B0604020202020204" pitchFamily="34" charset="0"/>
              </a:rPr>
              <a:t>65</a:t>
            </a:r>
          </a:p>
        </p:txBody>
      </p:sp>
      <p:sp>
        <p:nvSpPr>
          <p:cNvPr id="145415" name="Rectangle 4103">
            <a:extLst>
              <a:ext uri="{FF2B5EF4-FFF2-40B4-BE49-F238E27FC236}">
                <a16:creationId xmlns:a16="http://schemas.microsoft.com/office/drawing/2014/main" id="{290335CD-9BF4-4523-91E0-AFC04C624645}"/>
              </a:ext>
            </a:extLst>
          </p:cNvPr>
          <p:cNvSpPr>
            <a:spLocks noChangeArrowheads="1"/>
          </p:cNvSpPr>
          <p:nvPr/>
        </p:nvSpPr>
        <p:spPr bwMode="auto">
          <a:xfrm>
            <a:off x="3331871" y="3926331"/>
            <a:ext cx="86886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en-US" sz="1350" b="1" dirty="0">
                <a:latin typeface="Arial" panose="020B0604020202020204" pitchFamily="34" charset="0"/>
                <a:cs typeface="Arial" panose="020B0604020202020204" pitchFamily="34" charset="0"/>
              </a:rPr>
              <a:t>67</a:t>
            </a:r>
          </a:p>
        </p:txBody>
      </p:sp>
      <p:sp>
        <p:nvSpPr>
          <p:cNvPr id="145416" name="Rectangle 4104">
            <a:extLst>
              <a:ext uri="{FF2B5EF4-FFF2-40B4-BE49-F238E27FC236}">
                <a16:creationId xmlns:a16="http://schemas.microsoft.com/office/drawing/2014/main" id="{FA4AABBD-A9F3-4720-BA91-F151B9789B7B}"/>
              </a:ext>
            </a:extLst>
          </p:cNvPr>
          <p:cNvSpPr>
            <a:spLocks noChangeArrowheads="1"/>
          </p:cNvSpPr>
          <p:nvPr/>
        </p:nvSpPr>
        <p:spPr bwMode="auto">
          <a:xfrm>
            <a:off x="4717170" y="3926331"/>
            <a:ext cx="31739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en-US" sz="1350" b="1" dirty="0">
                <a:latin typeface="Arial" panose="020B0604020202020204" pitchFamily="34" charset="0"/>
                <a:cs typeface="Arial" panose="020B0604020202020204" pitchFamily="34" charset="0"/>
              </a:rPr>
              <a:t>72</a:t>
            </a:r>
          </a:p>
        </p:txBody>
      </p:sp>
      <p:sp>
        <p:nvSpPr>
          <p:cNvPr id="145417" name="Rectangle 4105">
            <a:extLst>
              <a:ext uri="{FF2B5EF4-FFF2-40B4-BE49-F238E27FC236}">
                <a16:creationId xmlns:a16="http://schemas.microsoft.com/office/drawing/2014/main" id="{C787FF5A-6B30-4932-96C9-F8ECF4C7CDF3}"/>
              </a:ext>
            </a:extLst>
          </p:cNvPr>
          <p:cNvSpPr>
            <a:spLocks noChangeArrowheads="1"/>
          </p:cNvSpPr>
          <p:nvPr/>
        </p:nvSpPr>
        <p:spPr bwMode="auto">
          <a:xfrm>
            <a:off x="6404445" y="3926331"/>
            <a:ext cx="317396"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en-US" sz="1350" b="1" dirty="0">
                <a:latin typeface="Arial" panose="020B0604020202020204" pitchFamily="34" charset="0"/>
                <a:cs typeface="Arial" panose="020B0604020202020204" pitchFamily="34" charset="0"/>
              </a:rPr>
              <a:t>80</a:t>
            </a:r>
          </a:p>
        </p:txBody>
      </p:sp>
      <p:sp>
        <p:nvSpPr>
          <p:cNvPr id="145418" name="Rectangle 4106">
            <a:extLst>
              <a:ext uri="{FF2B5EF4-FFF2-40B4-BE49-F238E27FC236}">
                <a16:creationId xmlns:a16="http://schemas.microsoft.com/office/drawing/2014/main" id="{C87BF076-E219-4033-8465-55E925276624}"/>
              </a:ext>
            </a:extLst>
          </p:cNvPr>
          <p:cNvSpPr>
            <a:spLocks noChangeArrowheads="1"/>
          </p:cNvSpPr>
          <p:nvPr/>
        </p:nvSpPr>
        <p:spPr bwMode="auto">
          <a:xfrm>
            <a:off x="4259924" y="4194408"/>
            <a:ext cx="464070" cy="27507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p>
            <a:pPr eaLnBrk="0" hangingPunct="0"/>
            <a:r>
              <a:rPr lang="en-US" altLang="en-US" sz="1350" b="1" dirty="0">
                <a:latin typeface="Arial" panose="020B0604020202020204" pitchFamily="34" charset="0"/>
                <a:cs typeface="Arial" panose="020B0604020202020204" pitchFamily="34" charset="0"/>
              </a:rPr>
              <a:t>Age</a:t>
            </a:r>
          </a:p>
        </p:txBody>
      </p:sp>
      <p:sp>
        <p:nvSpPr>
          <p:cNvPr id="145421" name="Freeform 4109">
            <a:extLst>
              <a:ext uri="{FF2B5EF4-FFF2-40B4-BE49-F238E27FC236}">
                <a16:creationId xmlns:a16="http://schemas.microsoft.com/office/drawing/2014/main" id="{4ED8B54B-9F1F-4214-ABF0-A107670923FD}"/>
              </a:ext>
            </a:extLst>
          </p:cNvPr>
          <p:cNvSpPr>
            <a:spLocks/>
          </p:cNvSpPr>
          <p:nvPr/>
        </p:nvSpPr>
        <p:spPr bwMode="auto">
          <a:xfrm>
            <a:off x="2601383" y="1193159"/>
            <a:ext cx="4175522" cy="2659856"/>
          </a:xfrm>
          <a:custGeom>
            <a:avLst/>
            <a:gdLst>
              <a:gd name="T0" fmla="*/ 0 w 3507"/>
              <a:gd name="T1" fmla="*/ 0 h 2234"/>
              <a:gd name="T2" fmla="*/ 0 w 3507"/>
              <a:gd name="T3" fmla="*/ 2233 h 2234"/>
              <a:gd name="T4" fmla="*/ 3506 w 3507"/>
              <a:gd name="T5" fmla="*/ 2233 h 2234"/>
            </a:gdLst>
            <a:ahLst/>
            <a:cxnLst>
              <a:cxn ang="0">
                <a:pos x="T0" y="T1"/>
              </a:cxn>
              <a:cxn ang="0">
                <a:pos x="T2" y="T3"/>
              </a:cxn>
              <a:cxn ang="0">
                <a:pos x="T4" y="T5"/>
              </a:cxn>
            </a:cxnLst>
            <a:rect l="0" t="0" r="r" b="b"/>
            <a:pathLst>
              <a:path w="3507" h="2234">
                <a:moveTo>
                  <a:pt x="0" y="0"/>
                </a:moveTo>
                <a:lnTo>
                  <a:pt x="0" y="2233"/>
                </a:lnTo>
                <a:lnTo>
                  <a:pt x="3506" y="2233"/>
                </a:lnTo>
              </a:path>
            </a:pathLst>
          </a:custGeom>
          <a:noFill/>
          <a:ln w="12700" cap="rnd" cmpd="sng">
            <a:solidFill>
              <a:schemeClr val="tx1"/>
            </a:solidFill>
            <a:prstDash val="solid"/>
            <a:round/>
            <a:headEnd type="none" w="med" len="med"/>
            <a:tailEnd type="none" w="med" len="med"/>
          </a:ln>
          <a:effectLst/>
        </p:spPr>
        <p:txBody>
          <a:bodyPr/>
          <a:lstStyle/>
          <a:p>
            <a:endParaRPr lang="en-US" sz="1350">
              <a:latin typeface="Arial" panose="020B0604020202020204" pitchFamily="34" charset="0"/>
              <a:cs typeface="Arial" panose="020B0604020202020204" pitchFamily="34" charset="0"/>
            </a:endParaRPr>
          </a:p>
        </p:txBody>
      </p:sp>
      <p:sp>
        <p:nvSpPr>
          <p:cNvPr id="145422" name="Line 4110">
            <a:extLst>
              <a:ext uri="{FF2B5EF4-FFF2-40B4-BE49-F238E27FC236}">
                <a16:creationId xmlns:a16="http://schemas.microsoft.com/office/drawing/2014/main" id="{FE0A64DA-2F7A-4122-9F54-220FA8ADB037}"/>
              </a:ext>
            </a:extLst>
          </p:cNvPr>
          <p:cNvSpPr>
            <a:spLocks noChangeShapeType="1"/>
          </p:cNvSpPr>
          <p:nvPr/>
        </p:nvSpPr>
        <p:spPr bwMode="auto">
          <a:xfrm>
            <a:off x="2592307" y="3141708"/>
            <a:ext cx="417962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sp>
        <p:nvSpPr>
          <p:cNvPr id="145423" name="Line 4111">
            <a:extLst>
              <a:ext uri="{FF2B5EF4-FFF2-40B4-BE49-F238E27FC236}">
                <a16:creationId xmlns:a16="http://schemas.microsoft.com/office/drawing/2014/main" id="{349AAA66-A220-4728-A576-AA5D3591E9FC}"/>
              </a:ext>
            </a:extLst>
          </p:cNvPr>
          <p:cNvSpPr>
            <a:spLocks noChangeShapeType="1"/>
          </p:cNvSpPr>
          <p:nvPr/>
        </p:nvSpPr>
        <p:spPr bwMode="auto">
          <a:xfrm>
            <a:off x="2592308" y="3519137"/>
            <a:ext cx="417962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sp>
        <p:nvSpPr>
          <p:cNvPr id="145427" name="Line 4115">
            <a:extLst>
              <a:ext uri="{FF2B5EF4-FFF2-40B4-BE49-F238E27FC236}">
                <a16:creationId xmlns:a16="http://schemas.microsoft.com/office/drawing/2014/main" id="{1721BA62-21CC-4BF7-AA75-D26B6836C2C9}"/>
              </a:ext>
            </a:extLst>
          </p:cNvPr>
          <p:cNvSpPr>
            <a:spLocks noChangeShapeType="1"/>
          </p:cNvSpPr>
          <p:nvPr/>
        </p:nvSpPr>
        <p:spPr bwMode="auto">
          <a:xfrm>
            <a:off x="2592307" y="1621280"/>
            <a:ext cx="417962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sp>
        <p:nvSpPr>
          <p:cNvPr id="145428" name="Rectangle 4116">
            <a:extLst>
              <a:ext uri="{FF2B5EF4-FFF2-40B4-BE49-F238E27FC236}">
                <a16:creationId xmlns:a16="http://schemas.microsoft.com/office/drawing/2014/main" id="{0E262B12-A76B-4CC1-BC27-6B0F6A3532FA}"/>
              </a:ext>
            </a:extLst>
          </p:cNvPr>
          <p:cNvSpPr>
            <a:spLocks noChangeArrowheads="1"/>
          </p:cNvSpPr>
          <p:nvPr/>
        </p:nvSpPr>
        <p:spPr bwMode="auto">
          <a:xfrm>
            <a:off x="2160422" y="1490313"/>
            <a:ext cx="41357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$13</a:t>
            </a:r>
          </a:p>
        </p:txBody>
      </p:sp>
      <p:sp>
        <p:nvSpPr>
          <p:cNvPr id="145429" name="Rectangle 4117">
            <a:extLst>
              <a:ext uri="{FF2B5EF4-FFF2-40B4-BE49-F238E27FC236}">
                <a16:creationId xmlns:a16="http://schemas.microsoft.com/office/drawing/2014/main" id="{B9CC411A-DB1F-4051-B5F5-8D784A7604E9}"/>
              </a:ext>
            </a:extLst>
          </p:cNvPr>
          <p:cNvSpPr>
            <a:spLocks noChangeArrowheads="1"/>
          </p:cNvSpPr>
          <p:nvPr/>
        </p:nvSpPr>
        <p:spPr bwMode="auto">
          <a:xfrm>
            <a:off x="2165199" y="1973430"/>
            <a:ext cx="404022"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$11</a:t>
            </a:r>
          </a:p>
        </p:txBody>
      </p:sp>
      <p:sp>
        <p:nvSpPr>
          <p:cNvPr id="145431" name="Rectangle 4119">
            <a:extLst>
              <a:ext uri="{FF2B5EF4-FFF2-40B4-BE49-F238E27FC236}">
                <a16:creationId xmlns:a16="http://schemas.microsoft.com/office/drawing/2014/main" id="{E32E3BA4-9007-4444-8998-6373C579679A}"/>
              </a:ext>
            </a:extLst>
          </p:cNvPr>
          <p:cNvSpPr>
            <a:spLocks noChangeArrowheads="1"/>
          </p:cNvSpPr>
          <p:nvPr/>
        </p:nvSpPr>
        <p:spPr bwMode="auto">
          <a:xfrm>
            <a:off x="2226834" y="2458392"/>
            <a:ext cx="31739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$9</a:t>
            </a:r>
          </a:p>
        </p:txBody>
      </p:sp>
      <p:sp>
        <p:nvSpPr>
          <p:cNvPr id="145432" name="Rectangle 4120">
            <a:extLst>
              <a:ext uri="{FF2B5EF4-FFF2-40B4-BE49-F238E27FC236}">
                <a16:creationId xmlns:a16="http://schemas.microsoft.com/office/drawing/2014/main" id="{2A4CD6DF-C1C7-40BE-9884-555679911AD1}"/>
              </a:ext>
            </a:extLst>
          </p:cNvPr>
          <p:cNvSpPr>
            <a:spLocks noChangeArrowheads="1"/>
          </p:cNvSpPr>
          <p:nvPr/>
        </p:nvSpPr>
        <p:spPr bwMode="auto">
          <a:xfrm>
            <a:off x="2236204" y="2920416"/>
            <a:ext cx="324544"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$7</a:t>
            </a:r>
          </a:p>
        </p:txBody>
      </p:sp>
      <p:sp>
        <p:nvSpPr>
          <p:cNvPr id="145434" name="Rectangle 4122">
            <a:extLst>
              <a:ext uri="{FF2B5EF4-FFF2-40B4-BE49-F238E27FC236}">
                <a16:creationId xmlns:a16="http://schemas.microsoft.com/office/drawing/2014/main" id="{85E90368-F6CA-495F-9892-B4FC1CE032A4}"/>
              </a:ext>
            </a:extLst>
          </p:cNvPr>
          <p:cNvSpPr>
            <a:spLocks noChangeArrowheads="1"/>
          </p:cNvSpPr>
          <p:nvPr/>
        </p:nvSpPr>
        <p:spPr bwMode="auto">
          <a:xfrm>
            <a:off x="2251824" y="3715246"/>
            <a:ext cx="317397" cy="270266"/>
          </a:xfrm>
          <a:prstGeom prst="rect">
            <a:avLst/>
          </a:prstGeom>
          <a:noFill/>
          <a:ln>
            <a:noFill/>
          </a:ln>
          <a:effectLst/>
          <a:extLst>
            <a:ext uri="{909E8E84-426E-40DD-AFC4-6F175D3DCCD1}">
              <a14:hiddenFill xmlns:a14="http://schemas.microsoft.com/office/drawing/2010/main">
                <a:solidFill>
                  <a:srgbClr val="B50069"/>
                </a:solidFill>
              </a14:hiddenFill>
            </a:ex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3" tIns="30956" rIns="61913" bIns="30956">
            <a:spAutoFit/>
          </a:bodyPr>
          <a:lstStyle>
            <a:lvl1pPr defTabSz="739775">
              <a:defRPr sz="2400">
                <a:solidFill>
                  <a:schemeClr val="tx1"/>
                </a:solidFill>
                <a:latin typeface="Times New Roman" panose="02020603050405020304" pitchFamily="18" charset="0"/>
              </a:defRPr>
            </a:lvl1pPr>
            <a:lvl2pPr marL="411163" defTabSz="739775">
              <a:defRPr sz="2400">
                <a:solidFill>
                  <a:schemeClr val="tx1"/>
                </a:solidFill>
                <a:latin typeface="Times New Roman" panose="02020603050405020304" pitchFamily="18" charset="0"/>
              </a:defRPr>
            </a:lvl2pPr>
            <a:lvl3pPr marL="822325" defTabSz="739775">
              <a:defRPr sz="2400">
                <a:solidFill>
                  <a:schemeClr val="tx1"/>
                </a:solidFill>
                <a:latin typeface="Times New Roman" panose="02020603050405020304" pitchFamily="18" charset="0"/>
              </a:defRPr>
            </a:lvl3pPr>
            <a:lvl4pPr marL="1235075" defTabSz="739775">
              <a:defRPr sz="2400">
                <a:solidFill>
                  <a:schemeClr val="tx1"/>
                </a:solidFill>
                <a:latin typeface="Times New Roman" panose="02020603050405020304" pitchFamily="18" charset="0"/>
              </a:defRPr>
            </a:lvl4pPr>
            <a:lvl5pPr marL="1646238" defTabSz="739775">
              <a:defRPr sz="2400">
                <a:solidFill>
                  <a:schemeClr val="tx1"/>
                </a:solidFill>
                <a:latin typeface="Times New Roman" panose="02020603050405020304" pitchFamily="18" charset="0"/>
              </a:defRPr>
            </a:lvl5pPr>
            <a:lvl6pPr marL="2103438" defTabSz="739775" fontAlgn="base">
              <a:spcBef>
                <a:spcPct val="0"/>
              </a:spcBef>
              <a:spcAft>
                <a:spcPct val="0"/>
              </a:spcAft>
              <a:defRPr sz="2400">
                <a:solidFill>
                  <a:schemeClr val="tx1"/>
                </a:solidFill>
                <a:latin typeface="Times New Roman" panose="02020603050405020304" pitchFamily="18" charset="0"/>
              </a:defRPr>
            </a:lvl6pPr>
            <a:lvl7pPr marL="2560638" defTabSz="739775" fontAlgn="base">
              <a:spcBef>
                <a:spcPct val="0"/>
              </a:spcBef>
              <a:spcAft>
                <a:spcPct val="0"/>
              </a:spcAft>
              <a:defRPr sz="2400">
                <a:solidFill>
                  <a:schemeClr val="tx1"/>
                </a:solidFill>
                <a:latin typeface="Times New Roman" panose="02020603050405020304" pitchFamily="18" charset="0"/>
              </a:defRPr>
            </a:lvl7pPr>
            <a:lvl8pPr marL="3017838" defTabSz="739775" fontAlgn="base">
              <a:spcBef>
                <a:spcPct val="0"/>
              </a:spcBef>
              <a:spcAft>
                <a:spcPct val="0"/>
              </a:spcAft>
              <a:defRPr sz="2400">
                <a:solidFill>
                  <a:schemeClr val="tx1"/>
                </a:solidFill>
                <a:latin typeface="Times New Roman" panose="02020603050405020304" pitchFamily="18" charset="0"/>
              </a:defRPr>
            </a:lvl8pPr>
            <a:lvl9pPr marL="3475038" defTabSz="7397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en-US" sz="1350" b="1" dirty="0">
                <a:latin typeface="Arial" panose="020B0604020202020204" pitchFamily="34" charset="0"/>
                <a:cs typeface="Arial" panose="020B0604020202020204" pitchFamily="34" charset="0"/>
              </a:rPr>
              <a:t>$0</a:t>
            </a:r>
          </a:p>
        </p:txBody>
      </p:sp>
      <p:grpSp>
        <p:nvGrpSpPr>
          <p:cNvPr id="145436" name="Group 4124">
            <a:extLst>
              <a:ext uri="{FF2B5EF4-FFF2-40B4-BE49-F238E27FC236}">
                <a16:creationId xmlns:a16="http://schemas.microsoft.com/office/drawing/2014/main" id="{4DD65EF4-8F0D-4024-99E7-6BB25B9EA5EC}"/>
              </a:ext>
            </a:extLst>
          </p:cNvPr>
          <p:cNvGrpSpPr>
            <a:grpSpLocks/>
          </p:cNvGrpSpPr>
          <p:nvPr/>
        </p:nvGrpSpPr>
        <p:grpSpPr bwMode="auto">
          <a:xfrm rot="363394">
            <a:off x="2671659" y="2089063"/>
            <a:ext cx="5341146" cy="1276348"/>
            <a:chOff x="1567" y="2315"/>
            <a:chExt cx="4486" cy="1072"/>
          </a:xfrm>
        </p:grpSpPr>
        <p:sp>
          <p:nvSpPr>
            <p:cNvPr id="145437" name="Line 4125">
              <a:extLst>
                <a:ext uri="{FF2B5EF4-FFF2-40B4-BE49-F238E27FC236}">
                  <a16:creationId xmlns:a16="http://schemas.microsoft.com/office/drawing/2014/main" id="{214BC111-2FC7-40D0-93B8-1CDC3AFE17B4}"/>
                </a:ext>
              </a:extLst>
            </p:cNvPr>
            <p:cNvSpPr>
              <a:spLocks noChangeShapeType="1"/>
            </p:cNvSpPr>
            <p:nvPr/>
          </p:nvSpPr>
          <p:spPr bwMode="auto">
            <a:xfrm rot="121317" flipV="1">
              <a:off x="1567" y="2441"/>
              <a:ext cx="3386" cy="946"/>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sp>
          <p:nvSpPr>
            <p:cNvPr id="145438" name="Text Box 4126">
              <a:extLst>
                <a:ext uri="{FF2B5EF4-FFF2-40B4-BE49-F238E27FC236}">
                  <a16:creationId xmlns:a16="http://schemas.microsoft.com/office/drawing/2014/main" id="{27CF13A0-DBE1-4A14-8544-61DE0D0044EC}"/>
                </a:ext>
              </a:extLst>
            </p:cNvPr>
            <p:cNvSpPr txBox="1">
              <a:spLocks noChangeArrowheads="1"/>
            </p:cNvSpPr>
            <p:nvPr/>
          </p:nvSpPr>
          <p:spPr bwMode="auto">
            <a:xfrm rot="21236606">
              <a:off x="4955" y="2315"/>
              <a:ext cx="10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latin typeface="Arial" panose="020B0604020202020204" pitchFamily="34" charset="0"/>
                  <a:cs typeface="Arial" panose="020B0604020202020204" pitchFamily="34" charset="0"/>
                </a:rPr>
                <a:t>Income Goal</a:t>
              </a:r>
            </a:p>
          </p:txBody>
        </p:sp>
      </p:grpSp>
      <p:grpSp>
        <p:nvGrpSpPr>
          <p:cNvPr id="3" name="Group 2">
            <a:extLst>
              <a:ext uri="{FF2B5EF4-FFF2-40B4-BE49-F238E27FC236}">
                <a16:creationId xmlns:a16="http://schemas.microsoft.com/office/drawing/2014/main" id="{58FF11D3-0DDF-4CC7-8ACB-96E93DDBBB21}"/>
              </a:ext>
            </a:extLst>
          </p:cNvPr>
          <p:cNvGrpSpPr/>
          <p:nvPr/>
        </p:nvGrpSpPr>
        <p:grpSpPr>
          <a:xfrm>
            <a:off x="2601465" y="1954782"/>
            <a:ext cx="4138612" cy="611852"/>
            <a:chOff x="2601465" y="1954782"/>
            <a:chExt cx="4138612" cy="611852"/>
          </a:xfrm>
        </p:grpSpPr>
        <p:sp>
          <p:nvSpPr>
            <p:cNvPr id="145435" name="Freeform 4123">
              <a:extLst>
                <a:ext uri="{FF2B5EF4-FFF2-40B4-BE49-F238E27FC236}">
                  <a16:creationId xmlns:a16="http://schemas.microsoft.com/office/drawing/2014/main" id="{74DD8CB5-7CC7-440A-BA20-23B143E31E63}"/>
                </a:ext>
              </a:extLst>
            </p:cNvPr>
            <p:cNvSpPr>
              <a:spLocks/>
            </p:cNvSpPr>
            <p:nvPr/>
          </p:nvSpPr>
          <p:spPr bwMode="auto">
            <a:xfrm rot="10800000">
              <a:off x="2601465" y="2468641"/>
              <a:ext cx="4138612" cy="97993"/>
            </a:xfrm>
            <a:custGeom>
              <a:avLst/>
              <a:gdLst>
                <a:gd name="T0" fmla="*/ 0 w 3504"/>
                <a:gd name="T1" fmla="*/ 1169 h 1170"/>
                <a:gd name="T2" fmla="*/ 1931 w 3504"/>
                <a:gd name="T3" fmla="*/ 523 h 1170"/>
                <a:gd name="T4" fmla="*/ 3503 w 3504"/>
                <a:gd name="T5" fmla="*/ 0 h 1170"/>
              </a:gdLst>
              <a:ahLst/>
              <a:cxnLst>
                <a:cxn ang="0">
                  <a:pos x="T0" y="T1"/>
                </a:cxn>
                <a:cxn ang="0">
                  <a:pos x="T2" y="T3"/>
                </a:cxn>
                <a:cxn ang="0">
                  <a:pos x="T4" y="T5"/>
                </a:cxn>
              </a:cxnLst>
              <a:rect l="0" t="0" r="r" b="b"/>
              <a:pathLst>
                <a:path w="3504" h="1170">
                  <a:moveTo>
                    <a:pt x="0" y="1169"/>
                  </a:moveTo>
                  <a:lnTo>
                    <a:pt x="1931" y="523"/>
                  </a:lnTo>
                  <a:lnTo>
                    <a:pt x="3503" y="0"/>
                  </a:lnTo>
                </a:path>
              </a:pathLst>
            </a:custGeom>
            <a:solidFill>
              <a:srgbClr val="FFFF00"/>
            </a:solidFill>
            <a:ln w="25400" cap="rnd" cmpd="sng">
              <a:solidFill>
                <a:srgbClr val="009BCF"/>
              </a:solidFill>
              <a:prstDash val="solid"/>
              <a:round/>
              <a:headEnd type="none" w="med" len="med"/>
              <a:tailEnd type="none" w="med" len="med"/>
            </a:ln>
            <a:effectLst/>
          </p:spPr>
          <p:txBody>
            <a:bodyPr/>
            <a:lstStyle/>
            <a:p>
              <a:endParaRPr lang="en-US" sz="1350">
                <a:latin typeface="Arial" panose="020B0604020202020204" pitchFamily="34" charset="0"/>
                <a:cs typeface="Arial" panose="020B0604020202020204" pitchFamily="34" charset="0"/>
              </a:endParaRPr>
            </a:p>
          </p:txBody>
        </p:sp>
        <p:grpSp>
          <p:nvGrpSpPr>
            <p:cNvPr id="145440" name="Group 4128">
              <a:extLst>
                <a:ext uri="{FF2B5EF4-FFF2-40B4-BE49-F238E27FC236}">
                  <a16:creationId xmlns:a16="http://schemas.microsoft.com/office/drawing/2014/main" id="{DF44AE6D-DEB3-4907-9DDE-C6B0F20D469B}"/>
                </a:ext>
              </a:extLst>
            </p:cNvPr>
            <p:cNvGrpSpPr>
              <a:grpSpLocks/>
            </p:cNvGrpSpPr>
            <p:nvPr/>
          </p:nvGrpSpPr>
          <p:grpSpPr bwMode="auto">
            <a:xfrm>
              <a:off x="3400150" y="1954782"/>
              <a:ext cx="1483519" cy="510778"/>
              <a:chOff x="2395" y="1983"/>
              <a:chExt cx="1246" cy="429"/>
            </a:xfrm>
          </p:grpSpPr>
          <p:sp>
            <p:nvSpPr>
              <p:cNvPr id="145442" name="Rectangle 4130">
                <a:extLst>
                  <a:ext uri="{FF2B5EF4-FFF2-40B4-BE49-F238E27FC236}">
                    <a16:creationId xmlns:a16="http://schemas.microsoft.com/office/drawing/2014/main" id="{3CA3C5EC-F763-4A7C-A660-8024C040A6A7}"/>
                  </a:ext>
                </a:extLst>
              </p:cNvPr>
              <p:cNvSpPr>
                <a:spLocks noChangeArrowheads="1"/>
              </p:cNvSpPr>
              <p:nvPr/>
            </p:nvSpPr>
            <p:spPr bwMode="auto">
              <a:xfrm>
                <a:off x="2395" y="1983"/>
                <a:ext cx="637" cy="212"/>
              </a:xfrm>
              <a:prstGeom prst="rect">
                <a:avLst/>
              </a:prstGeom>
              <a:noFill/>
              <a:ln>
                <a:noFill/>
              </a:ln>
              <a:effectLst/>
              <a:extLst>
                <a:ext uri="{91240B29-F687-4F45-9708-019B960494DF}">
                  <a14:hiddenLine xmlns:a14="http://schemas.microsoft.com/office/drawing/2010/main" w="12700">
                    <a:solidFill>
                      <a:srgbClr val="B500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866" tIns="33338" rIns="67866" bIns="33338">
                <a:spAutoFit/>
              </a:bodyPr>
              <a:lstStyle/>
              <a:p>
                <a:pPr eaLnBrk="0" hangingPunct="0"/>
                <a:r>
                  <a:rPr lang="en-US" altLang="en-US" sz="1200" b="1" dirty="0">
                    <a:latin typeface="Arial" panose="020B0604020202020204" pitchFamily="34" charset="0"/>
                    <a:cs typeface="Arial" panose="020B0604020202020204" pitchFamily="34" charset="0"/>
                  </a:rPr>
                  <a:t>Tax Trap</a:t>
                </a:r>
              </a:p>
            </p:txBody>
          </p:sp>
          <p:sp>
            <p:nvSpPr>
              <p:cNvPr id="145443" name="Line 4131">
                <a:extLst>
                  <a:ext uri="{FF2B5EF4-FFF2-40B4-BE49-F238E27FC236}">
                    <a16:creationId xmlns:a16="http://schemas.microsoft.com/office/drawing/2014/main" id="{228D6AB5-9E67-4C25-9D2C-B46A8D914F28}"/>
                  </a:ext>
                </a:extLst>
              </p:cNvPr>
              <p:cNvSpPr>
                <a:spLocks noChangeShapeType="1"/>
              </p:cNvSpPr>
              <p:nvPr/>
            </p:nvSpPr>
            <p:spPr bwMode="auto">
              <a:xfrm>
                <a:off x="3005" y="2150"/>
                <a:ext cx="636" cy="2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grpSp>
      </p:grpSp>
      <p:grpSp>
        <p:nvGrpSpPr>
          <p:cNvPr id="2" name="Group 1">
            <a:extLst>
              <a:ext uri="{FF2B5EF4-FFF2-40B4-BE49-F238E27FC236}">
                <a16:creationId xmlns:a16="http://schemas.microsoft.com/office/drawing/2014/main" id="{66F6D100-3F30-47E7-BA33-BC2F47C7D667}"/>
              </a:ext>
            </a:extLst>
          </p:cNvPr>
          <p:cNvGrpSpPr/>
          <p:nvPr/>
        </p:nvGrpSpPr>
        <p:grpSpPr>
          <a:xfrm>
            <a:off x="2622672" y="1157063"/>
            <a:ext cx="5344716" cy="2346723"/>
            <a:chOff x="2622672" y="1157063"/>
            <a:chExt cx="5344716" cy="2346723"/>
          </a:xfrm>
        </p:grpSpPr>
        <p:grpSp>
          <p:nvGrpSpPr>
            <p:cNvPr id="145444" name="Group 4132">
              <a:extLst>
                <a:ext uri="{FF2B5EF4-FFF2-40B4-BE49-F238E27FC236}">
                  <a16:creationId xmlns:a16="http://schemas.microsoft.com/office/drawing/2014/main" id="{71E7A0AE-2977-496E-9280-DDDF1F9553E8}"/>
                </a:ext>
              </a:extLst>
            </p:cNvPr>
            <p:cNvGrpSpPr>
              <a:grpSpLocks/>
            </p:cNvGrpSpPr>
            <p:nvPr/>
          </p:nvGrpSpPr>
          <p:grpSpPr bwMode="auto">
            <a:xfrm>
              <a:off x="2622672" y="1157063"/>
              <a:ext cx="5344716" cy="2346723"/>
              <a:chOff x="1406" y="1313"/>
              <a:chExt cx="4489" cy="1971"/>
            </a:xfrm>
          </p:grpSpPr>
          <p:sp>
            <p:nvSpPr>
              <p:cNvPr id="145445" name="Freeform 4133">
                <a:extLst>
                  <a:ext uri="{FF2B5EF4-FFF2-40B4-BE49-F238E27FC236}">
                    <a16:creationId xmlns:a16="http://schemas.microsoft.com/office/drawing/2014/main" id="{42DB102A-CF12-412D-A8B9-E2F6F96571FE}"/>
                  </a:ext>
                </a:extLst>
              </p:cNvPr>
              <p:cNvSpPr>
                <a:spLocks/>
              </p:cNvSpPr>
              <p:nvPr/>
            </p:nvSpPr>
            <p:spPr bwMode="auto">
              <a:xfrm>
                <a:off x="1406" y="1597"/>
                <a:ext cx="3476" cy="1687"/>
              </a:xfrm>
              <a:custGeom>
                <a:avLst/>
                <a:gdLst>
                  <a:gd name="T0" fmla="*/ 0 w 3477"/>
                  <a:gd name="T1" fmla="*/ 1686 h 1687"/>
                  <a:gd name="T2" fmla="*/ 1026 w 3477"/>
                  <a:gd name="T3" fmla="*/ 1686 h 1687"/>
                  <a:gd name="T4" fmla="*/ 1224 w 3477"/>
                  <a:gd name="T5" fmla="*/ 1443 h 1687"/>
                  <a:gd name="T6" fmla="*/ 1885 w 3477"/>
                  <a:gd name="T7" fmla="*/ 1374 h 1687"/>
                  <a:gd name="T8" fmla="*/ 1988 w 3477"/>
                  <a:gd name="T9" fmla="*/ 473 h 1687"/>
                  <a:gd name="T10" fmla="*/ 3476 w 3477"/>
                  <a:gd name="T11" fmla="*/ 0 h 1687"/>
                </a:gdLst>
                <a:ahLst/>
                <a:cxnLst>
                  <a:cxn ang="0">
                    <a:pos x="T0" y="T1"/>
                  </a:cxn>
                  <a:cxn ang="0">
                    <a:pos x="T2" y="T3"/>
                  </a:cxn>
                  <a:cxn ang="0">
                    <a:pos x="T4" y="T5"/>
                  </a:cxn>
                  <a:cxn ang="0">
                    <a:pos x="T6" y="T7"/>
                  </a:cxn>
                  <a:cxn ang="0">
                    <a:pos x="T8" y="T9"/>
                  </a:cxn>
                  <a:cxn ang="0">
                    <a:pos x="T10" y="T11"/>
                  </a:cxn>
                </a:cxnLst>
                <a:rect l="0" t="0" r="r" b="b"/>
                <a:pathLst>
                  <a:path w="3477" h="1687">
                    <a:moveTo>
                      <a:pt x="0" y="1686"/>
                    </a:moveTo>
                    <a:lnTo>
                      <a:pt x="1026" y="1686"/>
                    </a:lnTo>
                    <a:lnTo>
                      <a:pt x="1224" y="1443"/>
                    </a:lnTo>
                    <a:lnTo>
                      <a:pt x="1885" y="1374"/>
                    </a:lnTo>
                    <a:lnTo>
                      <a:pt x="1988" y="473"/>
                    </a:lnTo>
                    <a:lnTo>
                      <a:pt x="3476" y="0"/>
                    </a:lnTo>
                  </a:path>
                </a:pathLst>
              </a:custGeom>
              <a:noFill/>
              <a:ln w="50800" cap="rnd" cmpd="sng">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B5006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Arial" panose="020B0604020202020204" pitchFamily="34" charset="0"/>
                  <a:cs typeface="Arial" panose="020B0604020202020204" pitchFamily="34" charset="0"/>
                </a:endParaRPr>
              </a:p>
            </p:txBody>
          </p:sp>
          <p:sp>
            <p:nvSpPr>
              <p:cNvPr id="145446" name="Text Box 4134">
                <a:extLst>
                  <a:ext uri="{FF2B5EF4-FFF2-40B4-BE49-F238E27FC236}">
                    <a16:creationId xmlns:a16="http://schemas.microsoft.com/office/drawing/2014/main" id="{B5DDEA67-22E9-4C07-A6A7-71F1FB6F2B49}"/>
                  </a:ext>
                </a:extLst>
              </p:cNvPr>
              <p:cNvSpPr txBox="1">
                <a:spLocks noChangeArrowheads="1"/>
              </p:cNvSpPr>
              <p:nvPr/>
            </p:nvSpPr>
            <p:spPr bwMode="auto">
              <a:xfrm>
                <a:off x="4874" y="1313"/>
                <a:ext cx="1021"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latin typeface="Arial" panose="020B0604020202020204" pitchFamily="34" charset="0"/>
                    <a:cs typeface="Arial" panose="020B0604020202020204" pitchFamily="34" charset="0"/>
                  </a:rPr>
                  <a:t>Pensions</a:t>
                </a:r>
                <a:endParaRPr lang="en-US" altLang="en-US" sz="135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Social Security</a:t>
                </a:r>
              </a:p>
              <a:p>
                <a:r>
                  <a:rPr lang="en-US" altLang="en-US" sz="1200" dirty="0">
                    <a:latin typeface="Arial" panose="020B0604020202020204" pitchFamily="34" charset="0"/>
                    <a:cs typeface="Arial" panose="020B0604020202020204" pitchFamily="34" charset="0"/>
                  </a:rPr>
                  <a:t>Qualified Plans</a:t>
                </a:r>
              </a:p>
            </p:txBody>
          </p:sp>
        </p:grpSp>
        <p:grpSp>
          <p:nvGrpSpPr>
            <p:cNvPr id="145447" name="Group 4135">
              <a:extLst>
                <a:ext uri="{FF2B5EF4-FFF2-40B4-BE49-F238E27FC236}">
                  <a16:creationId xmlns:a16="http://schemas.microsoft.com/office/drawing/2014/main" id="{B34A8B5A-6A94-4194-A300-9179EDC7DA4A}"/>
                </a:ext>
              </a:extLst>
            </p:cNvPr>
            <p:cNvGrpSpPr>
              <a:grpSpLocks/>
            </p:cNvGrpSpPr>
            <p:nvPr/>
          </p:nvGrpSpPr>
          <p:grpSpPr bwMode="auto">
            <a:xfrm>
              <a:off x="4899147" y="2746548"/>
              <a:ext cx="914400" cy="369094"/>
              <a:chOff x="3318" y="2648"/>
              <a:chExt cx="768" cy="310"/>
            </a:xfrm>
          </p:grpSpPr>
          <p:sp>
            <p:nvSpPr>
              <p:cNvPr id="145448" name="Text Box 4136">
                <a:extLst>
                  <a:ext uri="{FF2B5EF4-FFF2-40B4-BE49-F238E27FC236}">
                    <a16:creationId xmlns:a16="http://schemas.microsoft.com/office/drawing/2014/main" id="{4952C879-C105-4A7F-A0AC-024B71B7F1B7}"/>
                  </a:ext>
                </a:extLst>
              </p:cNvPr>
              <p:cNvSpPr txBox="1">
                <a:spLocks noChangeArrowheads="1"/>
              </p:cNvSpPr>
              <p:nvPr/>
            </p:nvSpPr>
            <p:spPr bwMode="auto">
              <a:xfrm>
                <a:off x="3637" y="2648"/>
                <a:ext cx="44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latin typeface="Arial" panose="020B0604020202020204" pitchFamily="34" charset="0"/>
                    <a:cs typeface="Arial" panose="020B0604020202020204" pitchFamily="34" charset="0"/>
                  </a:rPr>
                  <a:t>RMD</a:t>
                </a:r>
              </a:p>
            </p:txBody>
          </p:sp>
          <p:sp>
            <p:nvSpPr>
              <p:cNvPr id="145449" name="Line 4137">
                <a:extLst>
                  <a:ext uri="{FF2B5EF4-FFF2-40B4-BE49-F238E27FC236}">
                    <a16:creationId xmlns:a16="http://schemas.microsoft.com/office/drawing/2014/main" id="{480D9D9D-DC5C-44F0-858B-B8D847F96E23}"/>
                  </a:ext>
                </a:extLst>
              </p:cNvPr>
              <p:cNvSpPr>
                <a:spLocks noChangeShapeType="1"/>
              </p:cNvSpPr>
              <p:nvPr/>
            </p:nvSpPr>
            <p:spPr bwMode="auto">
              <a:xfrm flipH="1">
                <a:off x="3318" y="2796"/>
                <a:ext cx="368" cy="1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32897201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76E4-98D2-4FAE-A226-A71F9001EF40}"/>
              </a:ext>
            </a:extLst>
          </p:cNvPr>
          <p:cNvSpPr>
            <a:spLocks noGrp="1"/>
          </p:cNvSpPr>
          <p:nvPr>
            <p:ph type="title"/>
          </p:nvPr>
        </p:nvSpPr>
        <p:spPr/>
        <p:txBody>
          <a:bodyPr/>
          <a:lstStyle/>
          <a:p>
            <a:r>
              <a:rPr lang="en-US" dirty="0">
                <a:solidFill>
                  <a:schemeClr val="bg2"/>
                </a:solidFill>
              </a:rPr>
              <a:t> 72  RMD Tax Avoidance Options</a:t>
            </a:r>
          </a:p>
        </p:txBody>
      </p:sp>
      <p:sp>
        <p:nvSpPr>
          <p:cNvPr id="3" name="Text Placeholder 2">
            <a:extLst>
              <a:ext uri="{FF2B5EF4-FFF2-40B4-BE49-F238E27FC236}">
                <a16:creationId xmlns:a16="http://schemas.microsoft.com/office/drawing/2014/main" id="{35CD6EFA-63C9-46D1-91E1-8D4F0FB7362E}"/>
              </a:ext>
            </a:extLst>
          </p:cNvPr>
          <p:cNvSpPr>
            <a:spLocks noGrp="1"/>
          </p:cNvSpPr>
          <p:nvPr>
            <p:ph type="body" sz="quarter" idx="10"/>
          </p:nvPr>
        </p:nvSpPr>
        <p:spPr/>
        <p:txBody>
          <a:bodyPr/>
          <a:lstStyle/>
          <a:p>
            <a:pPr marL="0" indent="0" algn="ctr">
              <a:buNone/>
            </a:pPr>
            <a:endParaRPr lang="en-US" sz="3200" dirty="0"/>
          </a:p>
          <a:p>
            <a:pPr marL="0" indent="0" algn="ctr">
              <a:buNone/>
            </a:pPr>
            <a:r>
              <a:rPr lang="en-US" sz="2800" dirty="0"/>
              <a:t>Qualified Lifetime Annuity Contract</a:t>
            </a:r>
          </a:p>
          <a:p>
            <a:pPr marL="0" indent="0" algn="ctr">
              <a:buNone/>
            </a:pPr>
            <a:r>
              <a:rPr lang="en-US" sz="2800" dirty="0"/>
              <a:t>“QLAC”</a:t>
            </a:r>
          </a:p>
          <a:p>
            <a:pPr marL="0" indent="0" algn="ctr">
              <a:buNone/>
            </a:pPr>
            <a:r>
              <a:rPr lang="en-US" dirty="0"/>
              <a:t>or</a:t>
            </a:r>
          </a:p>
          <a:p>
            <a:pPr marL="0" indent="0" algn="ctr">
              <a:buNone/>
            </a:pPr>
            <a:r>
              <a:rPr lang="en-US" sz="2800" dirty="0"/>
              <a:t>Qualified Charitable Distribution</a:t>
            </a:r>
          </a:p>
          <a:p>
            <a:pPr marL="0" indent="0" algn="ctr">
              <a:buNone/>
            </a:pPr>
            <a:endParaRPr lang="en-US" sz="2800" dirty="0"/>
          </a:p>
        </p:txBody>
      </p:sp>
    </p:spTree>
    <p:extLst>
      <p:ext uri="{BB962C8B-B14F-4D97-AF65-F5344CB8AC3E}">
        <p14:creationId xmlns:p14="http://schemas.microsoft.com/office/powerpoint/2010/main" val="1819830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00" y="378328"/>
            <a:ext cx="6064119" cy="656822"/>
          </a:xfrm>
        </p:spPr>
        <p:txBody>
          <a:bodyPr>
            <a:normAutofit/>
          </a:bodyPr>
          <a:lstStyle/>
          <a:p>
            <a:r>
              <a:rPr lang="en-US" sz="3300" dirty="0">
                <a:solidFill>
                  <a:schemeClr val="bg2"/>
                </a:solidFill>
                <a:cs typeface="Adobe Arabic" panose="02040503050201020203" pitchFamily="18" charset="-78"/>
              </a:rPr>
              <a:t>Medicare IRMAA Surcharge </a:t>
            </a:r>
          </a:p>
        </p:txBody>
      </p:sp>
      <p:pic>
        <p:nvPicPr>
          <p:cNvPr id="4108" name="Picture 12" descr="Image result for pictures of seniors paying b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454" y="2448515"/>
            <a:ext cx="35718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013FA1-92A4-44AC-9A5D-35AA2F77EEF3}"/>
              </a:ext>
            </a:extLst>
          </p:cNvPr>
          <p:cNvPicPr>
            <a:picLocks noChangeAspect="1"/>
          </p:cNvPicPr>
          <p:nvPr/>
        </p:nvPicPr>
        <p:blipFill>
          <a:blip r:embed="rId4"/>
          <a:stretch>
            <a:fillRect/>
          </a:stretch>
        </p:blipFill>
        <p:spPr>
          <a:xfrm>
            <a:off x="451999" y="1035150"/>
            <a:ext cx="4640996" cy="3568748"/>
          </a:xfrm>
          <a:prstGeom prst="rect">
            <a:avLst/>
          </a:prstGeom>
        </p:spPr>
      </p:pic>
    </p:spTree>
    <p:extLst>
      <p:ext uri="{BB962C8B-B14F-4D97-AF65-F5344CB8AC3E}">
        <p14:creationId xmlns:p14="http://schemas.microsoft.com/office/powerpoint/2010/main" val="3322415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00" y="378328"/>
            <a:ext cx="6064119" cy="656822"/>
          </a:xfrm>
        </p:spPr>
        <p:txBody>
          <a:bodyPr>
            <a:normAutofit/>
          </a:bodyPr>
          <a:lstStyle/>
          <a:p>
            <a:r>
              <a:rPr lang="en-US" sz="3300" dirty="0">
                <a:solidFill>
                  <a:schemeClr val="bg2"/>
                </a:solidFill>
                <a:cs typeface="Adobe Arabic" panose="02040503050201020203" pitchFamily="18" charset="-78"/>
              </a:rPr>
              <a:t>Medicare IRMAA Surcharge </a:t>
            </a:r>
          </a:p>
        </p:txBody>
      </p:sp>
      <p:pic>
        <p:nvPicPr>
          <p:cNvPr id="4108" name="Picture 12" descr="Image result for pictures of seniors paying b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454" y="2448515"/>
            <a:ext cx="35718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67978" y="1279725"/>
            <a:ext cx="5660448" cy="3147447"/>
          </a:xfrm>
          <a:prstGeom prst="rect">
            <a:avLst/>
          </a:prstGeom>
        </p:spPr>
      </p:pic>
    </p:spTree>
    <p:extLst>
      <p:ext uri="{BB962C8B-B14F-4D97-AF65-F5344CB8AC3E}">
        <p14:creationId xmlns:p14="http://schemas.microsoft.com/office/powerpoint/2010/main" val="173729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2"/>
                </a:solidFill>
              </a:rPr>
              <a:t>Key Importance of Managing the Plan</a:t>
            </a:r>
          </a:p>
        </p:txBody>
      </p:sp>
      <p:sp>
        <p:nvSpPr>
          <p:cNvPr id="5" name="Rounded Rectangle 4"/>
          <p:cNvSpPr/>
          <p:nvPr/>
        </p:nvSpPr>
        <p:spPr>
          <a:xfrm>
            <a:off x="2074227" y="1465407"/>
            <a:ext cx="3305493" cy="5588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16"/>
          <p:cNvSpPr/>
          <p:nvPr/>
        </p:nvSpPr>
        <p:spPr>
          <a:xfrm>
            <a:off x="2074227" y="2244340"/>
            <a:ext cx="3305493" cy="5588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17"/>
          <p:cNvSpPr/>
          <p:nvPr/>
        </p:nvSpPr>
        <p:spPr>
          <a:xfrm>
            <a:off x="2074227" y="3023273"/>
            <a:ext cx="3305493" cy="5588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18"/>
          <p:cNvSpPr/>
          <p:nvPr/>
        </p:nvSpPr>
        <p:spPr>
          <a:xfrm>
            <a:off x="2074227" y="3802207"/>
            <a:ext cx="3305493" cy="558800"/>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08288" y="3925439"/>
            <a:ext cx="3049513"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Ability to Adapt to Changes</a:t>
            </a:r>
          </a:p>
        </p:txBody>
      </p:sp>
      <p:sp>
        <p:nvSpPr>
          <p:cNvPr id="10" name="TextBox 9"/>
          <p:cNvSpPr txBox="1"/>
          <p:nvPr/>
        </p:nvSpPr>
        <p:spPr>
          <a:xfrm>
            <a:off x="2208289" y="1567383"/>
            <a:ext cx="3049512"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Flexibility of the Income</a:t>
            </a:r>
          </a:p>
        </p:txBody>
      </p:sp>
      <p:sp>
        <p:nvSpPr>
          <p:cNvPr id="11" name="TextBox 10"/>
          <p:cNvSpPr txBox="1"/>
          <p:nvPr/>
        </p:nvSpPr>
        <p:spPr>
          <a:xfrm>
            <a:off x="2208288" y="2372019"/>
            <a:ext cx="3049513"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Investment Selections</a:t>
            </a:r>
          </a:p>
        </p:txBody>
      </p:sp>
      <p:sp>
        <p:nvSpPr>
          <p:cNvPr id="12" name="TextBox 11"/>
          <p:cNvSpPr txBox="1"/>
          <p:nvPr/>
        </p:nvSpPr>
        <p:spPr>
          <a:xfrm>
            <a:off x="2208288" y="3155972"/>
            <a:ext cx="3049513" cy="307777"/>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Liquidity of the Investments</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720" y="1413360"/>
            <a:ext cx="615822" cy="615822"/>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5045" y="3730077"/>
            <a:ext cx="699172" cy="698500"/>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2237" y="2164100"/>
            <a:ext cx="801648" cy="801648"/>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3733" y="2965749"/>
            <a:ext cx="701796" cy="673848"/>
          </a:xfrm>
          <a:prstGeom prst="rect">
            <a:avLst/>
          </a:prstGeom>
        </p:spPr>
      </p:pic>
    </p:spTree>
    <p:extLst>
      <p:ext uri="{BB962C8B-B14F-4D97-AF65-F5344CB8AC3E}">
        <p14:creationId xmlns:p14="http://schemas.microsoft.com/office/powerpoint/2010/main" val="102043358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3874099" y="2005402"/>
            <a:ext cx="4972721" cy="1080698"/>
          </a:xfrm>
        </p:spPr>
        <p:txBody>
          <a:bodyPr/>
          <a:lstStyle/>
          <a:p>
            <a:pPr marL="0" indent="0">
              <a:buNone/>
            </a:pPr>
            <a:r>
              <a:rPr lang="en-US" dirty="0"/>
              <a:t>What should you expect</a:t>
            </a:r>
          </a:p>
          <a:p>
            <a:pPr marL="0" indent="0">
              <a:buNone/>
            </a:pPr>
            <a:r>
              <a:rPr lang="en-US" dirty="0"/>
              <a:t>from </a:t>
            </a:r>
            <a:r>
              <a:rPr lang="en-US" b="1" dirty="0"/>
              <a:t>your Advisor</a:t>
            </a:r>
            <a:r>
              <a:rPr lang="en-US" dirty="0"/>
              <a:t>?</a:t>
            </a:r>
          </a:p>
        </p:txBody>
      </p:sp>
    </p:spTree>
    <p:extLst>
      <p:ext uri="{BB962C8B-B14F-4D97-AF65-F5344CB8AC3E}">
        <p14:creationId xmlns:p14="http://schemas.microsoft.com/office/powerpoint/2010/main" val="1181354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885" y="263472"/>
            <a:ext cx="8560321" cy="608846"/>
          </a:xfrm>
        </p:spPr>
        <p:txBody>
          <a:bodyPr/>
          <a:lstStyle/>
          <a:p>
            <a:r>
              <a:rPr lang="en-US" dirty="0"/>
              <a:t>An Orchestrated Performance</a:t>
            </a:r>
          </a:p>
        </p:txBody>
      </p:sp>
      <p:sp>
        <p:nvSpPr>
          <p:cNvPr id="6" name="Rounded Rectangle 5"/>
          <p:cNvSpPr/>
          <p:nvPr/>
        </p:nvSpPr>
        <p:spPr>
          <a:xfrm>
            <a:off x="289629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7" name="Rounded Rectangle 6"/>
          <p:cNvSpPr/>
          <p:nvPr/>
        </p:nvSpPr>
        <p:spPr>
          <a:xfrm>
            <a:off x="2896298" y="1767415"/>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8" name="Rounded Rectangle 7"/>
          <p:cNvSpPr/>
          <p:nvPr/>
        </p:nvSpPr>
        <p:spPr>
          <a:xfrm>
            <a:off x="2896298" y="2358983"/>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9" name="Rounded Rectangle 8"/>
          <p:cNvSpPr/>
          <p:nvPr/>
        </p:nvSpPr>
        <p:spPr>
          <a:xfrm>
            <a:off x="2896297" y="2950551"/>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10" name="Rounded Rectangle 9"/>
          <p:cNvSpPr/>
          <p:nvPr/>
        </p:nvSpPr>
        <p:spPr>
          <a:xfrm>
            <a:off x="2896296" y="3542119"/>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4068557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a:t>
            </a:r>
          </a:p>
        </p:txBody>
      </p:sp>
      <p:sp>
        <p:nvSpPr>
          <p:cNvPr id="3" name="Rounded Rectangle 2"/>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4" name="Rounded Rectangle 3"/>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5" name="Rounded Rectangle 4"/>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6" name="Rounded Rectangle 5"/>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7" name="Rounded Rectangle 6"/>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
        <p:nvSpPr>
          <p:cNvPr id="14" name="Rectangle 13"/>
          <p:cNvSpPr/>
          <p:nvPr/>
        </p:nvSpPr>
        <p:spPr>
          <a:xfrm>
            <a:off x="4046220" y="1175847"/>
            <a:ext cx="4572000" cy="2800767"/>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To help ensure you’re poised for lifetime income, together we will develop a personalized income plan that will incorporate your unique goals and objectives.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Your personal income plan for retirement is not based on a single asset or account but rather is based on the financial capital of your whole household. This is so your plan can reflect assets that you may still hold in 401k or employer stock plans. </a:t>
            </a:r>
          </a:p>
        </p:txBody>
      </p:sp>
    </p:spTree>
    <p:extLst>
      <p:ext uri="{BB962C8B-B14F-4D97-AF65-F5344CB8AC3E}">
        <p14:creationId xmlns:p14="http://schemas.microsoft.com/office/powerpoint/2010/main" val="460035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Family &amp; Legal </a:t>
            </a:r>
          </a:p>
        </p:txBody>
      </p:sp>
      <p:sp>
        <p:nvSpPr>
          <p:cNvPr id="14" name="Rectangle 13"/>
          <p:cNvSpPr/>
          <p:nvPr/>
        </p:nvSpPr>
        <p:spPr>
          <a:xfrm>
            <a:off x="4046220" y="1399194"/>
            <a:ext cx="4572000" cy="3046988"/>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Beneficiaries of accounts or trusts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Will</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Powers of Attorney</a:t>
            </a:r>
          </a:p>
          <a:p>
            <a:pPr marL="742950" lvl="1" indent="-285750">
              <a:buFont typeface="Wingdings" panose="05000000000000000000" pitchFamily="2" charset="2"/>
              <a:buChar char="ü"/>
            </a:pPr>
            <a:r>
              <a:rPr lang="en-US" sz="1600" dirty="0">
                <a:solidFill>
                  <a:schemeClr val="accent3"/>
                </a:solidFill>
                <a:latin typeface="Arial" panose="020B0604020202020204" pitchFamily="34" charset="0"/>
                <a:cs typeface="Arial" panose="020B0604020202020204" pitchFamily="34" charset="0"/>
              </a:rPr>
              <a:t>Financial</a:t>
            </a:r>
          </a:p>
          <a:p>
            <a:pPr marL="742950" lvl="1" indent="-285750">
              <a:buFont typeface="Wingdings" panose="05000000000000000000" pitchFamily="2" charset="2"/>
              <a:buChar char="ü"/>
            </a:pPr>
            <a:r>
              <a:rPr lang="en-US" sz="1600" dirty="0">
                <a:solidFill>
                  <a:schemeClr val="accent3"/>
                </a:solidFill>
                <a:latin typeface="Arial" panose="020B0604020202020204" pitchFamily="34" charset="0"/>
                <a:cs typeface="Arial" panose="020B0604020202020204" pitchFamily="34" charset="0"/>
              </a:rPr>
              <a:t>Medical</a:t>
            </a:r>
          </a:p>
          <a:p>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Dependents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Trusts</a:t>
            </a:r>
          </a:p>
          <a:p>
            <a:endParaRPr lang="en-US" sz="1600" dirty="0">
              <a:solidFill>
                <a:schemeClr val="accent3"/>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92961B16-68CD-48CF-B08D-83EB7CA528A9}"/>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2E19C288-D699-4B30-81BB-7BB81AD860AD}"/>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B6C51C7E-9A5A-40E7-BF2A-EC810C33ED41}"/>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4C5AF866-C611-4275-892A-38ABFD1A0C49}"/>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6C8663D6-85A7-435B-A563-8A3586EF56D2}"/>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42127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Your Next Stage of Life</a:t>
            </a:r>
          </a:p>
        </p:txBody>
      </p:sp>
      <p:sp>
        <p:nvSpPr>
          <p:cNvPr id="3" name="Text Placeholder 2"/>
          <p:cNvSpPr>
            <a:spLocks noGrp="1"/>
          </p:cNvSpPr>
          <p:nvPr>
            <p:ph type="body" sz="quarter" idx="10"/>
          </p:nvPr>
        </p:nvSpPr>
        <p:spPr>
          <a:xfrm>
            <a:off x="1063156" y="1205287"/>
            <a:ext cx="7766050" cy="300038"/>
          </a:xfrm>
        </p:spPr>
        <p:txBody>
          <a:bodyPr/>
          <a:lstStyle/>
          <a:p>
            <a:r>
              <a:rPr lang="en-US" dirty="0"/>
              <a:t>This next stage used to be called “retirement” but now many of us think of it as “a whole new chapter” in our life.</a:t>
            </a:r>
          </a:p>
        </p:txBody>
      </p:sp>
      <p:sp>
        <p:nvSpPr>
          <p:cNvPr id="6" name="Text Placeholder 5"/>
          <p:cNvSpPr>
            <a:spLocks noGrp="1"/>
          </p:cNvSpPr>
          <p:nvPr>
            <p:ph type="body" sz="quarter" idx="13"/>
          </p:nvPr>
        </p:nvSpPr>
        <p:spPr>
          <a:xfrm>
            <a:off x="2439602" y="1821766"/>
            <a:ext cx="6394798" cy="2053481"/>
          </a:xfrm>
        </p:spPr>
        <p:txBody>
          <a:bodyPr/>
          <a:lstStyle/>
          <a:p>
            <a:r>
              <a:rPr lang="en-US" dirty="0"/>
              <a:t>However you define this next stage of your life, one common denominator is that you’ll need a source of income that: </a:t>
            </a:r>
          </a:p>
          <a:p>
            <a:endParaRPr lang="en-US" sz="800" dirty="0"/>
          </a:p>
          <a:p>
            <a:pPr marL="285750" indent="-285750">
              <a:buFont typeface="Arial" panose="020B0604020202020204" pitchFamily="34" charset="0"/>
              <a:buChar char="•"/>
            </a:pPr>
            <a:r>
              <a:rPr lang="en-US" dirty="0"/>
              <a:t>Satisfies both the active years and the years you may need even more income to handle increasing healthcare costs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Adapts to changes and unexpected needs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Continues throughout your life</a:t>
            </a:r>
          </a:p>
          <a:p>
            <a:endParaRPr lang="en-US" dirty="0"/>
          </a:p>
        </p:txBody>
      </p:sp>
    </p:spTree>
    <p:extLst>
      <p:ext uri="{BB962C8B-B14F-4D97-AF65-F5344CB8AC3E}">
        <p14:creationId xmlns:p14="http://schemas.microsoft.com/office/powerpoint/2010/main" val="380316113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Goals</a:t>
            </a:r>
          </a:p>
        </p:txBody>
      </p:sp>
      <p:sp>
        <p:nvSpPr>
          <p:cNvPr id="14" name="Rectangle 13"/>
          <p:cNvSpPr/>
          <p:nvPr/>
        </p:nvSpPr>
        <p:spPr>
          <a:xfrm>
            <a:off x="4046220" y="1399194"/>
            <a:ext cx="4572000" cy="2308324"/>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Desired retirement date – full or partial?</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Transfer of wealth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Principal preservation</a:t>
            </a:r>
          </a:p>
          <a:p>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Lump sum expenditures or receipts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Term-certain expenses – Travel?  Education?</a:t>
            </a:r>
          </a:p>
        </p:txBody>
      </p:sp>
      <p:sp>
        <p:nvSpPr>
          <p:cNvPr id="5" name="Rounded Rectangle 2">
            <a:extLst>
              <a:ext uri="{FF2B5EF4-FFF2-40B4-BE49-F238E27FC236}">
                <a16:creationId xmlns:a16="http://schemas.microsoft.com/office/drawing/2014/main" id="{0403D7C7-4ABE-4E08-A4EA-2D5E4273AEB9}"/>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33568067-B729-4357-A586-37B222531F84}"/>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285554BF-39F5-4557-9503-C14BB9D7A971}"/>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D6870981-2D73-43E6-8AB3-137C6FFF085A}"/>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4B48EFDD-567D-4582-B1C4-F85D63E583DC}"/>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133300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Savings</a:t>
            </a:r>
          </a:p>
        </p:txBody>
      </p:sp>
      <p:sp>
        <p:nvSpPr>
          <p:cNvPr id="14" name="Rectangle 13"/>
          <p:cNvSpPr/>
          <p:nvPr/>
        </p:nvSpPr>
        <p:spPr>
          <a:xfrm>
            <a:off x="4046220" y="1399194"/>
            <a:ext cx="4572000" cy="3447098"/>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Types of assets and how they will be taxed</a:t>
            </a:r>
          </a:p>
          <a:p>
            <a:pPr lvl="1"/>
            <a:r>
              <a:rPr lang="en-US" sz="1400" dirty="0">
                <a:solidFill>
                  <a:schemeClr val="accent3"/>
                </a:solidFill>
                <a:latin typeface="Arial" panose="020B0604020202020204" pitchFamily="34" charset="0"/>
                <a:cs typeface="Arial" panose="020B0604020202020204" pitchFamily="34" charset="0"/>
              </a:rPr>
              <a:t>Tax deferred (i.e., IRA)</a:t>
            </a:r>
          </a:p>
          <a:p>
            <a:pPr lvl="1"/>
            <a:r>
              <a:rPr lang="en-US" sz="1400" dirty="0">
                <a:solidFill>
                  <a:schemeClr val="accent3"/>
                </a:solidFill>
                <a:latin typeface="Arial" panose="020B0604020202020204" pitchFamily="34" charset="0"/>
                <a:cs typeface="Arial" panose="020B0604020202020204" pitchFamily="34" charset="0"/>
              </a:rPr>
              <a:t>Taxable (i.e., Joint)</a:t>
            </a:r>
          </a:p>
          <a:p>
            <a:pPr lvl="1"/>
            <a:r>
              <a:rPr lang="en-US" sz="1400" dirty="0">
                <a:solidFill>
                  <a:schemeClr val="accent3"/>
                </a:solidFill>
                <a:latin typeface="Arial" panose="020B0604020202020204" pitchFamily="34" charset="0"/>
                <a:cs typeface="Arial" panose="020B0604020202020204" pitchFamily="34" charset="0"/>
              </a:rPr>
              <a:t>Not taxable (i.e., Roth)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Who is the account holder and where are they located?</a:t>
            </a:r>
          </a:p>
          <a:p>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Which assets will be used to produce income vs. other reasons (i.e., legacy, LTC)?</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In what products are they currently invested and are they liquid?</a:t>
            </a:r>
          </a:p>
          <a:p>
            <a:endParaRPr lang="en-US" sz="1600" dirty="0">
              <a:solidFill>
                <a:schemeClr val="accent3"/>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E4177187-E168-4C6C-9C90-55739D023031}"/>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ADF5E4DF-68A3-48D4-B3F7-05B15F0FFA17}"/>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B15AD4AA-307F-42C5-820B-A3C8C9C74DBE}"/>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1EB4745F-1BF6-47E4-8A5E-7A7D098B1A16}"/>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DD5E96D1-D673-4451-867E-DA30F46DF1ED}"/>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282742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Other sources of income</a:t>
            </a:r>
          </a:p>
        </p:txBody>
      </p:sp>
      <p:sp>
        <p:nvSpPr>
          <p:cNvPr id="14" name="Rectangle 13"/>
          <p:cNvSpPr/>
          <p:nvPr/>
        </p:nvSpPr>
        <p:spPr>
          <a:xfrm>
            <a:off x="4046220" y="1399194"/>
            <a:ext cx="4572000" cy="3108543"/>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Some examples of other sources</a:t>
            </a:r>
          </a:p>
          <a:p>
            <a:pPr lvl="1"/>
            <a:r>
              <a:rPr lang="en-US" sz="1400" dirty="0">
                <a:solidFill>
                  <a:schemeClr val="accent3"/>
                </a:solidFill>
                <a:latin typeface="Arial" panose="020B0604020202020204" pitchFamily="34" charset="0"/>
                <a:cs typeface="Arial" panose="020B0604020202020204" pitchFamily="34" charset="0"/>
              </a:rPr>
              <a:t>Pension</a:t>
            </a:r>
          </a:p>
          <a:p>
            <a:pPr lvl="1"/>
            <a:r>
              <a:rPr lang="en-US" sz="1400" dirty="0">
                <a:solidFill>
                  <a:schemeClr val="accent3"/>
                </a:solidFill>
                <a:latin typeface="Arial" panose="020B0604020202020204" pitchFamily="34" charset="0"/>
                <a:cs typeface="Arial" panose="020B0604020202020204" pitchFamily="34" charset="0"/>
              </a:rPr>
              <a:t>Social Security</a:t>
            </a:r>
          </a:p>
          <a:p>
            <a:pPr lvl="1"/>
            <a:r>
              <a:rPr lang="en-US" sz="1400" dirty="0">
                <a:solidFill>
                  <a:schemeClr val="accent3"/>
                </a:solidFill>
                <a:latin typeface="Arial" panose="020B0604020202020204" pitchFamily="34" charset="0"/>
                <a:cs typeface="Arial" panose="020B0604020202020204" pitchFamily="34" charset="0"/>
              </a:rPr>
              <a:t>Annuities</a:t>
            </a:r>
          </a:p>
          <a:p>
            <a:pPr lvl="1"/>
            <a:r>
              <a:rPr lang="en-US" sz="1400" dirty="0">
                <a:solidFill>
                  <a:schemeClr val="accent3"/>
                </a:solidFill>
                <a:latin typeface="Arial" panose="020B0604020202020204" pitchFamily="34" charset="0"/>
                <a:cs typeface="Arial" panose="020B0604020202020204" pitchFamily="34" charset="0"/>
              </a:rPr>
              <a:t>Loan Repayments</a:t>
            </a:r>
          </a:p>
          <a:p>
            <a:pPr lvl="1"/>
            <a:r>
              <a:rPr lang="en-US" sz="1400" dirty="0">
                <a:solidFill>
                  <a:schemeClr val="accent3"/>
                </a:solidFill>
                <a:latin typeface="Arial" panose="020B0604020202020204" pitchFamily="34" charset="0"/>
                <a:cs typeface="Arial" panose="020B0604020202020204" pitchFamily="34" charset="0"/>
              </a:rPr>
              <a:t>Rental Income</a:t>
            </a:r>
          </a:p>
          <a:p>
            <a:pPr lvl="1"/>
            <a:r>
              <a:rPr lang="en-US" sz="1400" dirty="0">
                <a:solidFill>
                  <a:schemeClr val="accent3"/>
                </a:solidFill>
                <a:latin typeface="Arial" panose="020B0604020202020204" pitchFamily="34" charset="0"/>
                <a:cs typeface="Arial" panose="020B0604020202020204" pitchFamily="34" charset="0"/>
              </a:rPr>
              <a:t>Part Time Work</a:t>
            </a:r>
          </a:p>
          <a:p>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Will they grow year-to-year?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When will these sources start and potentially stop providing income?  </a:t>
            </a:r>
          </a:p>
          <a:p>
            <a:endParaRPr lang="en-US" sz="1600" dirty="0">
              <a:solidFill>
                <a:schemeClr val="accent3"/>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28BE5DB0-9042-4B20-BB35-37B35891D717}"/>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4D51FA20-9143-4D0D-949F-89766C6885CD}"/>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D155F454-C582-4FF6-A631-8D3A7F5C693E}"/>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0499FE2A-FC0B-4B44-A9A5-31BD4A480ADF}"/>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15F452E4-32ED-48D3-9A6A-FDE92813A605}"/>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3735701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Insurance</a:t>
            </a:r>
          </a:p>
        </p:txBody>
      </p:sp>
      <p:sp>
        <p:nvSpPr>
          <p:cNvPr id="14" name="Rectangle 13"/>
          <p:cNvSpPr/>
          <p:nvPr/>
        </p:nvSpPr>
        <p:spPr>
          <a:xfrm>
            <a:off x="4046220" y="1399194"/>
            <a:ext cx="4572000" cy="2800767"/>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Some examples of insurance</a:t>
            </a:r>
          </a:p>
          <a:p>
            <a:r>
              <a:rPr lang="en-US" sz="1600" dirty="0">
                <a:solidFill>
                  <a:schemeClr val="accent3"/>
                </a:solidFill>
                <a:latin typeface="Arial" panose="020B0604020202020204" pitchFamily="34" charset="0"/>
                <a:cs typeface="Arial" panose="020B0604020202020204" pitchFamily="34" charset="0"/>
              </a:rPr>
              <a:t>	Annuities </a:t>
            </a:r>
          </a:p>
          <a:p>
            <a:r>
              <a:rPr lang="en-US" sz="1600" dirty="0">
                <a:solidFill>
                  <a:schemeClr val="accent3"/>
                </a:solidFill>
                <a:latin typeface="Arial" panose="020B0604020202020204" pitchFamily="34" charset="0"/>
                <a:cs typeface="Arial" panose="020B0604020202020204" pitchFamily="34" charset="0"/>
              </a:rPr>
              <a:t>	Life</a:t>
            </a:r>
          </a:p>
          <a:p>
            <a:r>
              <a:rPr lang="en-US" sz="1600" dirty="0">
                <a:solidFill>
                  <a:schemeClr val="accent3"/>
                </a:solidFill>
                <a:latin typeface="Arial" panose="020B0604020202020204" pitchFamily="34" charset="0"/>
                <a:cs typeface="Arial" panose="020B0604020202020204" pitchFamily="34" charset="0"/>
              </a:rPr>
              <a:t>	Long Term Care</a:t>
            </a:r>
          </a:p>
          <a:p>
            <a:r>
              <a:rPr lang="en-US" sz="1600" dirty="0">
                <a:solidFill>
                  <a:schemeClr val="accent3"/>
                </a:solidFill>
                <a:latin typeface="Arial" panose="020B0604020202020204" pitchFamily="34" charset="0"/>
                <a:cs typeface="Arial" panose="020B0604020202020204" pitchFamily="34" charset="0"/>
              </a:rPr>
              <a:t>	Health</a:t>
            </a:r>
            <a:endParaRPr lang="en-US" sz="14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What types of products and how are they structured?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What costs are associated with them?</a:t>
            </a:r>
          </a:p>
          <a:p>
            <a:endParaRPr lang="en-US" sz="1600" dirty="0">
              <a:solidFill>
                <a:schemeClr val="accent3"/>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DE19C396-893C-417F-82B9-5707F0F4B608}"/>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B58AB635-6586-40AE-8CDE-86296A5FCFFD}"/>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42DEB2C4-244C-45EA-A168-3B394B75822F}"/>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FEE5A3DF-2F54-469A-BA99-AF9989C7FEEC}"/>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9903984C-78DD-483E-82EF-6110FF3F1940}"/>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1302079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Plans - Real Estate</a:t>
            </a:r>
          </a:p>
        </p:txBody>
      </p:sp>
      <p:sp>
        <p:nvSpPr>
          <p:cNvPr id="14" name="Rectangle 13"/>
          <p:cNvSpPr/>
          <p:nvPr/>
        </p:nvSpPr>
        <p:spPr>
          <a:xfrm>
            <a:off x="4046220" y="1399194"/>
            <a:ext cx="4572000" cy="3293209"/>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Main residence</a:t>
            </a:r>
          </a:p>
          <a:p>
            <a:r>
              <a:rPr lang="en-US" sz="1600" dirty="0">
                <a:solidFill>
                  <a:schemeClr val="accent3"/>
                </a:solidFill>
                <a:latin typeface="Arial" panose="020B0604020202020204" pitchFamily="34" charset="0"/>
                <a:cs typeface="Arial" panose="020B0604020202020204" pitchFamily="34" charset="0"/>
              </a:rPr>
              <a:t>	Own or rent </a:t>
            </a:r>
          </a:p>
          <a:p>
            <a:r>
              <a:rPr lang="en-US" sz="1600" dirty="0">
                <a:solidFill>
                  <a:schemeClr val="accent3"/>
                </a:solidFill>
                <a:latin typeface="Arial" panose="020B0604020202020204" pitchFamily="34" charset="0"/>
                <a:cs typeface="Arial" panose="020B0604020202020204" pitchFamily="34" charset="0"/>
              </a:rPr>
              <a:t>	Outstanding mortgage or equity loan</a:t>
            </a:r>
          </a:p>
          <a:p>
            <a:r>
              <a:rPr lang="en-US" sz="1600" dirty="0">
                <a:solidFill>
                  <a:schemeClr val="accent3"/>
                </a:solidFill>
                <a:latin typeface="Arial" panose="020B0604020202020204" pitchFamily="34" charset="0"/>
                <a:cs typeface="Arial" panose="020B0604020202020204" pitchFamily="34" charset="0"/>
              </a:rPr>
              <a:t>	How long until you plan to sell or transfer</a:t>
            </a:r>
          </a:p>
          <a:p>
            <a:r>
              <a:rPr lang="en-US" sz="1600" dirty="0">
                <a:solidFill>
                  <a:schemeClr val="accent3"/>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Additional property</a:t>
            </a:r>
          </a:p>
          <a:p>
            <a:r>
              <a:rPr lang="en-US" sz="1600" dirty="0">
                <a:solidFill>
                  <a:schemeClr val="accent3"/>
                </a:solidFill>
                <a:latin typeface="Arial" panose="020B0604020202020204" pitchFamily="34" charset="0"/>
                <a:cs typeface="Arial" panose="020B0604020202020204" pitchFamily="34" charset="0"/>
              </a:rPr>
              <a:t>	Personal or business</a:t>
            </a:r>
          </a:p>
          <a:p>
            <a:r>
              <a:rPr lang="en-US" sz="1600" dirty="0">
                <a:solidFill>
                  <a:schemeClr val="accent3"/>
                </a:solidFill>
                <a:latin typeface="Arial" panose="020B0604020202020204" pitchFamily="34" charset="0"/>
                <a:cs typeface="Arial" panose="020B0604020202020204" pitchFamily="34" charset="0"/>
              </a:rPr>
              <a:t>	Outstanding mortgage or equity loan</a:t>
            </a:r>
          </a:p>
          <a:p>
            <a:r>
              <a:rPr lang="en-US" sz="1600" dirty="0">
                <a:solidFill>
                  <a:schemeClr val="accent3"/>
                </a:solidFill>
                <a:latin typeface="Arial" panose="020B0604020202020204" pitchFamily="34" charset="0"/>
                <a:cs typeface="Arial" panose="020B0604020202020204" pitchFamily="34" charset="0"/>
              </a:rPr>
              <a:t>	How long until you plan to sell or transfer</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What value and costs are associated with each?</a:t>
            </a:r>
          </a:p>
          <a:p>
            <a:endParaRPr lang="en-US" sz="1600" dirty="0">
              <a:solidFill>
                <a:schemeClr val="accent3"/>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34C70C17-04F9-4619-9AFB-4DF19742CE6E}"/>
              </a:ext>
            </a:extLst>
          </p:cNvPr>
          <p:cNvSpPr/>
          <p:nvPr/>
        </p:nvSpPr>
        <p:spPr>
          <a:xfrm>
            <a:off x="473138" y="1175847"/>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6" name="Rounded Rectangle 3">
            <a:extLst>
              <a:ext uri="{FF2B5EF4-FFF2-40B4-BE49-F238E27FC236}">
                <a16:creationId xmlns:a16="http://schemas.microsoft.com/office/drawing/2014/main" id="{E43529B9-F66D-4428-AE7D-A21A10D2B3D0}"/>
              </a:ext>
            </a:extLst>
          </p:cNvPr>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7" name="Rounded Rectangle 4">
            <a:extLst>
              <a:ext uri="{FF2B5EF4-FFF2-40B4-BE49-F238E27FC236}">
                <a16:creationId xmlns:a16="http://schemas.microsoft.com/office/drawing/2014/main" id="{3543370C-2ED4-41EF-88ED-42CAA0B76C7B}"/>
              </a:ext>
            </a:extLst>
          </p:cNvPr>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8" name="Rounded Rectangle 5">
            <a:extLst>
              <a:ext uri="{FF2B5EF4-FFF2-40B4-BE49-F238E27FC236}">
                <a16:creationId xmlns:a16="http://schemas.microsoft.com/office/drawing/2014/main" id="{9C2053F5-3B18-4B8E-89A2-35163E1EF88F}"/>
              </a:ext>
            </a:extLst>
          </p:cNvPr>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9" name="Rounded Rectangle 6">
            <a:extLst>
              <a:ext uri="{FF2B5EF4-FFF2-40B4-BE49-F238E27FC236}">
                <a16:creationId xmlns:a16="http://schemas.microsoft.com/office/drawing/2014/main" id="{42DE7B43-E225-43D6-B111-CCF46E9A77CC}"/>
              </a:ext>
            </a:extLst>
          </p:cNvPr>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Tree>
    <p:extLst>
      <p:ext uri="{BB962C8B-B14F-4D97-AF65-F5344CB8AC3E}">
        <p14:creationId xmlns:p14="http://schemas.microsoft.com/office/powerpoint/2010/main" val="79880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Disciplined Approach</a:t>
            </a:r>
          </a:p>
        </p:txBody>
      </p:sp>
      <p:sp>
        <p:nvSpPr>
          <p:cNvPr id="3" name="Rounded Rectangle 2"/>
          <p:cNvSpPr/>
          <p:nvPr/>
        </p:nvSpPr>
        <p:spPr>
          <a:xfrm>
            <a:off x="473138" y="1175847"/>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4" name="Rounded Rectangle 3"/>
          <p:cNvSpPr/>
          <p:nvPr/>
        </p:nvSpPr>
        <p:spPr>
          <a:xfrm>
            <a:off x="473138" y="1767415"/>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5" name="Rounded Rectangle 4"/>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6" name="Rounded Rectangle 5"/>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7" name="Rounded Rectangle 6"/>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
        <p:nvSpPr>
          <p:cNvPr id="14" name="Rectangle 13"/>
          <p:cNvSpPr/>
          <p:nvPr/>
        </p:nvSpPr>
        <p:spPr>
          <a:xfrm>
            <a:off x="4046220" y="1175847"/>
            <a:ext cx="4572000" cy="2554545"/>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It is natural to experience emotions like fear and greed in response to changes in the markets.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Our income planning strategy can help you manage those emotions by keeping a significant buffer of fixed assets between you and short-term market fluctuations.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endParaRPr lang="en-US" sz="16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499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Diversification</a:t>
            </a:r>
          </a:p>
        </p:txBody>
      </p:sp>
      <p:sp>
        <p:nvSpPr>
          <p:cNvPr id="3" name="Rounded Rectangle 2"/>
          <p:cNvSpPr/>
          <p:nvPr/>
        </p:nvSpPr>
        <p:spPr>
          <a:xfrm>
            <a:off x="473138" y="1175847"/>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4" name="Rounded Rectangle 3"/>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5" name="Rounded Rectangle 4"/>
          <p:cNvSpPr/>
          <p:nvPr/>
        </p:nvSpPr>
        <p:spPr>
          <a:xfrm>
            <a:off x="473138" y="2358983"/>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6" name="Rounded Rectangle 5"/>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7" name="Rounded Rectangle 6"/>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
        <p:nvSpPr>
          <p:cNvPr id="14" name="Rectangle 13"/>
          <p:cNvSpPr/>
          <p:nvPr/>
        </p:nvSpPr>
        <p:spPr>
          <a:xfrm>
            <a:off x="4046220" y="1175847"/>
            <a:ext cx="4572000" cy="2800767"/>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An income plan should use diversified investment portfolios and product selections.  IncomeConductor</a:t>
            </a:r>
            <a:r>
              <a:rPr lang="en-US" sz="1600" baseline="30000" dirty="0">
                <a:solidFill>
                  <a:schemeClr val="accent3"/>
                </a:solidFill>
                <a:latin typeface="Arial" panose="020B0604020202020204" pitchFamily="34" charset="0"/>
                <a:cs typeface="Arial" panose="020B0604020202020204" pitchFamily="34" charset="0"/>
              </a:rPr>
              <a:t>®</a:t>
            </a:r>
            <a:r>
              <a:rPr lang="en-US" sz="1600" dirty="0">
                <a:solidFill>
                  <a:schemeClr val="accent3"/>
                </a:solidFill>
                <a:latin typeface="Arial" panose="020B0604020202020204" pitchFamily="34" charset="0"/>
                <a:cs typeface="Arial" panose="020B0604020202020204" pitchFamily="34" charset="0"/>
              </a:rPr>
              <a:t> tracks  and reports on products and investment portfolios that attempt to manage market risk through proper diversification.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The mix is personalized to meet your income goals and be consistent with your risk tolerance.</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p:txBody>
      </p:sp>
      <p:sp>
        <p:nvSpPr>
          <p:cNvPr id="9" name="Text Placeholder 2"/>
          <p:cNvSpPr txBox="1">
            <a:spLocks/>
          </p:cNvSpPr>
          <p:nvPr/>
        </p:nvSpPr>
        <p:spPr>
          <a:xfrm>
            <a:off x="268884" y="4285009"/>
            <a:ext cx="8614863" cy="43350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800" dirty="0"/>
              <a:t>Although it does not guarantee against loss, asset allocation is the act of spreading investments across different product or asset classes, such as stocks, bonds and cash equivalents, to manage risk and decrease return volatility. Diversification, though it does not necessarily protect an investor from loss in a volatile or declining market, is the act of spreading risk amongst different investments in an attempt to yield higher returns while lowering risk within a portfolio.</a:t>
            </a:r>
          </a:p>
        </p:txBody>
      </p:sp>
    </p:spTree>
    <p:extLst>
      <p:ext uri="{BB962C8B-B14F-4D97-AF65-F5344CB8AC3E}">
        <p14:creationId xmlns:p14="http://schemas.microsoft.com/office/powerpoint/2010/main" val="993302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and Adjustment</a:t>
            </a:r>
          </a:p>
        </p:txBody>
      </p:sp>
      <p:sp>
        <p:nvSpPr>
          <p:cNvPr id="3" name="Rounded Rectangle 2"/>
          <p:cNvSpPr/>
          <p:nvPr/>
        </p:nvSpPr>
        <p:spPr>
          <a:xfrm>
            <a:off x="473138" y="1175847"/>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4" name="Rounded Rectangle 3"/>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5" name="Rounded Rectangle 4"/>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6" name="Rounded Rectangle 5"/>
          <p:cNvSpPr/>
          <p:nvPr/>
        </p:nvSpPr>
        <p:spPr>
          <a:xfrm>
            <a:off x="473137" y="2950551"/>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7" name="Rounded Rectangle 6"/>
          <p:cNvSpPr/>
          <p:nvPr/>
        </p:nvSpPr>
        <p:spPr>
          <a:xfrm>
            <a:off x="473136" y="3542119"/>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
        <p:nvSpPr>
          <p:cNvPr id="14" name="Rectangle 13"/>
          <p:cNvSpPr/>
          <p:nvPr/>
        </p:nvSpPr>
        <p:spPr>
          <a:xfrm>
            <a:off x="4046220" y="1175847"/>
            <a:ext cx="4572000" cy="3293209"/>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Recognizing that your income needs may vary over the stages of your retirement and market conditions may change, we will meet periodically to review the progress of your plan and make any adjustments that are necessary.</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Dynamic plan adjustments based on opportunities to reduce the risk of longer term investments as they approach growth goals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All changes will be approved by you.</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41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Rounded Rectangle 2"/>
          <p:cNvSpPr/>
          <p:nvPr/>
        </p:nvSpPr>
        <p:spPr>
          <a:xfrm>
            <a:off x="473138" y="1175847"/>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Personalized Plan</a:t>
            </a:r>
          </a:p>
        </p:txBody>
      </p:sp>
      <p:sp>
        <p:nvSpPr>
          <p:cNvPr id="4" name="Rounded Rectangle 3"/>
          <p:cNvSpPr/>
          <p:nvPr/>
        </p:nvSpPr>
        <p:spPr>
          <a:xfrm>
            <a:off x="473138" y="1767415"/>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Disciplined Approach</a:t>
            </a:r>
          </a:p>
        </p:txBody>
      </p:sp>
      <p:sp>
        <p:nvSpPr>
          <p:cNvPr id="5" name="Rounded Rectangle 4"/>
          <p:cNvSpPr/>
          <p:nvPr/>
        </p:nvSpPr>
        <p:spPr>
          <a:xfrm>
            <a:off x="473138" y="2358983"/>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Diversification</a:t>
            </a:r>
          </a:p>
        </p:txBody>
      </p:sp>
      <p:sp>
        <p:nvSpPr>
          <p:cNvPr id="6" name="Rounded Rectangle 5"/>
          <p:cNvSpPr/>
          <p:nvPr/>
        </p:nvSpPr>
        <p:spPr>
          <a:xfrm>
            <a:off x="473137" y="2950551"/>
            <a:ext cx="3305493" cy="5588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Review and Adjustment</a:t>
            </a:r>
          </a:p>
        </p:txBody>
      </p:sp>
      <p:sp>
        <p:nvSpPr>
          <p:cNvPr id="7" name="Rounded Rectangle 6"/>
          <p:cNvSpPr/>
          <p:nvPr/>
        </p:nvSpPr>
        <p:spPr>
          <a:xfrm>
            <a:off x="473136" y="3542119"/>
            <a:ext cx="3305493" cy="5588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Communication</a:t>
            </a:r>
          </a:p>
        </p:txBody>
      </p:sp>
      <p:sp>
        <p:nvSpPr>
          <p:cNvPr id="14" name="Rectangle 13"/>
          <p:cNvSpPr/>
          <p:nvPr/>
        </p:nvSpPr>
        <p:spPr>
          <a:xfrm>
            <a:off x="4046220" y="1175847"/>
            <a:ext cx="4572000" cy="3046988"/>
          </a:xfrm>
          <a:prstGeom prst="rect">
            <a:avLst/>
          </a:prstGeom>
        </p:spPr>
        <p:txBody>
          <a:bodyPr>
            <a:spAutoFit/>
          </a:bodyPr>
          <a:lstStyle/>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Each step of this process will be documented and approved by you.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After reviewing Proposed plans, an Approved Plan Report will be created outlining the details of your personalized plan.  </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Each time we meet, you will receive a Client Review Report that will detail and measure your plan’s progress and any changes that we agree to make to the plan at that time.</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609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alphaModFix amt="55000"/>
            <a:extLst>
              <a:ext uri="{28A0092B-C50C-407E-A947-70E740481C1C}">
                <a14:useLocalDpi xmlns:a14="http://schemas.microsoft.com/office/drawing/2010/main"/>
              </a:ext>
            </a:extLst>
          </a:blip>
          <a:srcRect b="7528"/>
          <a:stretch/>
        </p:blipFill>
        <p:spPr>
          <a:xfrm>
            <a:off x="930589" y="0"/>
            <a:ext cx="8213411" cy="5135880"/>
          </a:xfrm>
          <a:prstGeom prst="rect">
            <a:avLst/>
          </a:prstGeom>
        </p:spPr>
      </p:pic>
      <p:sp>
        <p:nvSpPr>
          <p:cNvPr id="6" name="Rectangle 5"/>
          <p:cNvSpPr/>
          <p:nvPr/>
        </p:nvSpPr>
        <p:spPr>
          <a:xfrm>
            <a:off x="388620" y="1257300"/>
            <a:ext cx="6301740" cy="207264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Next Steps</a:t>
            </a:r>
          </a:p>
        </p:txBody>
      </p:sp>
      <p:sp>
        <p:nvSpPr>
          <p:cNvPr id="4" name="Rectangle 3"/>
          <p:cNvSpPr/>
          <p:nvPr/>
        </p:nvSpPr>
        <p:spPr>
          <a:xfrm>
            <a:off x="671034" y="1844412"/>
            <a:ext cx="6133626" cy="1323439"/>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bg2"/>
                </a:solidFill>
                <a:latin typeface="Arial" panose="020B0604020202020204" pitchFamily="34" charset="0"/>
                <a:cs typeface="Arial" panose="020B0604020202020204" pitchFamily="34" charset="0"/>
              </a:rPr>
              <a:t>Allow us to understand your income needs during retirement</a:t>
            </a:r>
          </a:p>
          <a:p>
            <a:pPr marL="285750" indent="-285750">
              <a:buFont typeface="Arial" panose="020B0604020202020204" pitchFamily="34" charset="0"/>
              <a:buChar char="•"/>
            </a:pPr>
            <a:endParaRPr lang="en-US" sz="1600" dirty="0">
              <a:solidFill>
                <a:schemeClr val="bg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2"/>
                </a:solidFill>
                <a:latin typeface="Arial" panose="020B0604020202020204" pitchFamily="34" charset="0"/>
                <a:cs typeface="Arial" panose="020B0604020202020204" pitchFamily="34" charset="0"/>
              </a:rPr>
              <a:t>Gather important asset and liability information</a:t>
            </a:r>
          </a:p>
          <a:p>
            <a:pPr marL="285750" indent="-285750">
              <a:buFont typeface="Arial" panose="020B0604020202020204" pitchFamily="34" charset="0"/>
              <a:buChar char="•"/>
            </a:pPr>
            <a:endParaRPr lang="en-US" sz="1600" dirty="0">
              <a:solidFill>
                <a:schemeClr val="bg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2"/>
                </a:solidFill>
                <a:latin typeface="Arial" panose="020B0604020202020204" pitchFamily="34" charset="0"/>
                <a:cs typeface="Arial" panose="020B0604020202020204" pitchFamily="34" charset="0"/>
              </a:rPr>
              <a:t>Provide you a personalized IncomeConductor™ Proposal </a:t>
            </a:r>
          </a:p>
        </p:txBody>
      </p:sp>
      <p:sp>
        <p:nvSpPr>
          <p:cNvPr id="5" name="Rectangle 4"/>
          <p:cNvSpPr/>
          <p:nvPr/>
        </p:nvSpPr>
        <p:spPr>
          <a:xfrm>
            <a:off x="465294" y="1345124"/>
            <a:ext cx="4572000" cy="338554"/>
          </a:xfrm>
          <a:prstGeom prst="rect">
            <a:avLst/>
          </a:prstGeom>
        </p:spPr>
        <p:txBody>
          <a:bodyPr>
            <a:spAutoFit/>
          </a:bodyPr>
          <a:lstStyle/>
          <a:p>
            <a:r>
              <a:rPr lang="en-US" sz="1600" dirty="0">
                <a:latin typeface="Arial" panose="020B0604020202020204" pitchFamily="34" charset="0"/>
                <a:cs typeface="Arial" panose="020B0604020202020204" pitchFamily="34" charset="0"/>
              </a:rPr>
              <a:t>Complete a discovery process to:</a:t>
            </a:r>
          </a:p>
        </p:txBody>
      </p:sp>
    </p:spTree>
    <p:extLst>
      <p:ext uri="{BB962C8B-B14F-4D97-AF65-F5344CB8AC3E}">
        <p14:creationId xmlns:p14="http://schemas.microsoft.com/office/powerpoint/2010/main" val="281262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Retirement Stages of Life</a:t>
            </a:r>
          </a:p>
        </p:txBody>
      </p:sp>
      <p:sp>
        <p:nvSpPr>
          <p:cNvPr id="3" name="Text Placeholder 2"/>
          <p:cNvSpPr>
            <a:spLocks noGrp="1"/>
          </p:cNvSpPr>
          <p:nvPr>
            <p:ph type="body" sz="quarter" idx="10"/>
          </p:nvPr>
        </p:nvSpPr>
        <p:spPr>
          <a:xfrm>
            <a:off x="575648" y="1132075"/>
            <a:ext cx="7598254" cy="600081"/>
          </a:xfrm>
        </p:spPr>
        <p:txBody>
          <a:bodyPr/>
          <a:lstStyle/>
          <a:p>
            <a:pPr marL="0" indent="0">
              <a:buNone/>
            </a:pPr>
            <a:r>
              <a:rPr lang="en-US" sz="1400" dirty="0"/>
              <a:t>You will go through several stages of retirement, but how long will these stages last?</a:t>
            </a:r>
          </a:p>
          <a:p>
            <a:pPr marL="0" indent="0">
              <a:buNone/>
            </a:pPr>
            <a:r>
              <a:rPr lang="en-US" sz="1400" dirty="0"/>
              <a:t>This unknown is called longevity risk. </a:t>
            </a:r>
          </a:p>
          <a:p>
            <a:pPr marL="0" indent="0">
              <a:buNone/>
            </a:pP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90" y="1827960"/>
            <a:ext cx="7500712" cy="2219573"/>
          </a:xfrm>
          <a:prstGeom prst="rect">
            <a:avLst/>
          </a:prstGeom>
        </p:spPr>
      </p:pic>
      <p:sp>
        <p:nvSpPr>
          <p:cNvPr id="5" name="Text Placeholder 2"/>
          <p:cNvSpPr txBox="1">
            <a:spLocks/>
          </p:cNvSpPr>
          <p:nvPr/>
        </p:nvSpPr>
        <p:spPr>
          <a:xfrm>
            <a:off x="673190" y="4143337"/>
            <a:ext cx="2285600" cy="32458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bg2"/>
                </a:solidFill>
              </a:rPr>
              <a:t>Active Stage</a:t>
            </a:r>
          </a:p>
        </p:txBody>
      </p:sp>
      <p:sp>
        <p:nvSpPr>
          <p:cNvPr id="6" name="Text Placeholder 2"/>
          <p:cNvSpPr txBox="1">
            <a:spLocks/>
          </p:cNvSpPr>
          <p:nvPr/>
        </p:nvSpPr>
        <p:spPr>
          <a:xfrm>
            <a:off x="3280746" y="4143337"/>
            <a:ext cx="2285600" cy="32458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bg2"/>
                </a:solidFill>
              </a:rPr>
              <a:t>Less Active Stage</a:t>
            </a:r>
          </a:p>
        </p:txBody>
      </p:sp>
      <p:sp>
        <p:nvSpPr>
          <p:cNvPr id="7" name="Text Placeholder 2"/>
          <p:cNvSpPr txBox="1">
            <a:spLocks/>
          </p:cNvSpPr>
          <p:nvPr/>
        </p:nvSpPr>
        <p:spPr>
          <a:xfrm>
            <a:off x="5888302" y="4143337"/>
            <a:ext cx="2285600" cy="324585"/>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400" dirty="0">
                <a:solidFill>
                  <a:schemeClr val="bg2"/>
                </a:solidFill>
              </a:rPr>
              <a:t>Least Active Stage</a:t>
            </a:r>
          </a:p>
        </p:txBody>
      </p:sp>
    </p:spTree>
    <p:extLst>
      <p:ext uri="{BB962C8B-B14F-4D97-AF65-F5344CB8AC3E}">
        <p14:creationId xmlns:p14="http://schemas.microsoft.com/office/powerpoint/2010/main" val="494289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042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in Retirement</a:t>
            </a:r>
          </a:p>
        </p:txBody>
      </p:sp>
      <p:sp>
        <p:nvSpPr>
          <p:cNvPr id="3" name="Text Placeholder 2"/>
          <p:cNvSpPr>
            <a:spLocks noGrp="1"/>
          </p:cNvSpPr>
          <p:nvPr>
            <p:ph type="body" sz="quarter" idx="10"/>
          </p:nvPr>
        </p:nvSpPr>
        <p:spPr>
          <a:xfrm>
            <a:off x="268288" y="1132075"/>
            <a:ext cx="8560918" cy="570116"/>
          </a:xfrm>
        </p:spPr>
        <p:txBody>
          <a:bodyPr/>
          <a:lstStyle/>
          <a:p>
            <a:pPr marL="0" indent="0">
              <a:buNone/>
            </a:pPr>
            <a:r>
              <a:rPr lang="en-US" sz="1600" dirty="0"/>
              <a:t>A personalized income plan should reflect your unique goals, dreams and objectives. Below are some of the risks that retirees face. </a:t>
            </a:r>
          </a:p>
          <a:p>
            <a:pPr marL="0" indent="0">
              <a:buNone/>
            </a:pPr>
            <a:endParaRPr lang="en-US" sz="1600" dirty="0"/>
          </a:p>
        </p:txBody>
      </p:sp>
      <p:sp>
        <p:nvSpPr>
          <p:cNvPr id="13" name="Text Placeholder 2">
            <a:extLst>
              <a:ext uri="{FF2B5EF4-FFF2-40B4-BE49-F238E27FC236}">
                <a16:creationId xmlns:a16="http://schemas.microsoft.com/office/drawing/2014/main" id="{A6E48E4D-FDB2-49E1-8BD8-A957FAC97A41}"/>
              </a:ext>
            </a:extLst>
          </p:cNvPr>
          <p:cNvSpPr txBox="1">
            <a:spLocks/>
          </p:cNvSpPr>
          <p:nvPr/>
        </p:nvSpPr>
        <p:spPr>
          <a:xfrm>
            <a:off x="3034175" y="3471887"/>
            <a:ext cx="1203890"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Inflation</a:t>
            </a:r>
          </a:p>
        </p:txBody>
      </p:sp>
      <p:sp>
        <p:nvSpPr>
          <p:cNvPr id="14" name="Text Placeholder 2">
            <a:extLst>
              <a:ext uri="{FF2B5EF4-FFF2-40B4-BE49-F238E27FC236}">
                <a16:creationId xmlns:a16="http://schemas.microsoft.com/office/drawing/2014/main" id="{276599A4-3365-4EE6-8AFD-B357DEFD5E9A}"/>
              </a:ext>
            </a:extLst>
          </p:cNvPr>
          <p:cNvSpPr txBox="1">
            <a:spLocks/>
          </p:cNvSpPr>
          <p:nvPr/>
        </p:nvSpPr>
        <p:spPr>
          <a:xfrm>
            <a:off x="940913" y="3471887"/>
            <a:ext cx="1368654"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Longevity</a:t>
            </a:r>
          </a:p>
        </p:txBody>
      </p:sp>
      <p:sp>
        <p:nvSpPr>
          <p:cNvPr id="15" name="Text Placeholder 2">
            <a:extLst>
              <a:ext uri="{FF2B5EF4-FFF2-40B4-BE49-F238E27FC236}">
                <a16:creationId xmlns:a16="http://schemas.microsoft.com/office/drawing/2014/main" id="{6B47ACB7-CC5C-4654-8141-E01FA0DBF6CF}"/>
              </a:ext>
            </a:extLst>
          </p:cNvPr>
          <p:cNvSpPr txBox="1">
            <a:spLocks/>
          </p:cNvSpPr>
          <p:nvPr/>
        </p:nvSpPr>
        <p:spPr>
          <a:xfrm>
            <a:off x="4793916" y="3468807"/>
            <a:ext cx="1555526"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Investment</a:t>
            </a:r>
          </a:p>
        </p:txBody>
      </p:sp>
      <p:sp>
        <p:nvSpPr>
          <p:cNvPr id="16" name="Text Placeholder 2">
            <a:extLst>
              <a:ext uri="{FF2B5EF4-FFF2-40B4-BE49-F238E27FC236}">
                <a16:creationId xmlns:a16="http://schemas.microsoft.com/office/drawing/2014/main" id="{DE7D267F-B36F-4EE3-AC27-ACF860F52A1D}"/>
              </a:ext>
            </a:extLst>
          </p:cNvPr>
          <p:cNvSpPr txBox="1">
            <a:spLocks/>
          </p:cNvSpPr>
          <p:nvPr/>
        </p:nvSpPr>
        <p:spPr>
          <a:xfrm>
            <a:off x="6660403" y="3468807"/>
            <a:ext cx="1762836"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Behavior</a:t>
            </a:r>
          </a:p>
        </p:txBody>
      </p:sp>
      <p:pic>
        <p:nvPicPr>
          <p:cNvPr id="22" name="Picture 21">
            <a:extLst>
              <a:ext uri="{FF2B5EF4-FFF2-40B4-BE49-F238E27FC236}">
                <a16:creationId xmlns:a16="http://schemas.microsoft.com/office/drawing/2014/main" id="{15572412-AD4E-4A75-A04C-9B8681F15A7F}"/>
              </a:ext>
            </a:extLst>
          </p:cNvPr>
          <p:cNvPicPr>
            <a:picLocks noChangeAspect="1"/>
          </p:cNvPicPr>
          <p:nvPr/>
        </p:nvPicPr>
        <p:blipFill>
          <a:blip r:embed="rId3"/>
          <a:srcRect/>
          <a:stretch/>
        </p:blipFill>
        <p:spPr>
          <a:xfrm>
            <a:off x="3176942" y="2333231"/>
            <a:ext cx="918356" cy="918356"/>
          </a:xfrm>
          <a:prstGeom prst="rect">
            <a:avLst/>
          </a:prstGeom>
        </p:spPr>
      </p:pic>
      <p:pic>
        <p:nvPicPr>
          <p:cNvPr id="24" name="Picture 23">
            <a:extLst>
              <a:ext uri="{FF2B5EF4-FFF2-40B4-BE49-F238E27FC236}">
                <a16:creationId xmlns:a16="http://schemas.microsoft.com/office/drawing/2014/main" id="{D1BFFAFD-2FF1-4C86-B47F-AE07A6EFEB74}"/>
              </a:ext>
            </a:extLst>
          </p:cNvPr>
          <p:cNvPicPr>
            <a:picLocks noChangeAspect="1"/>
          </p:cNvPicPr>
          <p:nvPr/>
        </p:nvPicPr>
        <p:blipFill>
          <a:blip r:embed="rId4"/>
          <a:srcRect/>
          <a:stretch/>
        </p:blipFill>
        <p:spPr>
          <a:xfrm>
            <a:off x="7082642" y="2337892"/>
            <a:ext cx="918358" cy="91835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87D74595-3518-44E5-BEA5-FB0AEB944029}"/>
              </a:ext>
            </a:extLst>
          </p:cNvPr>
          <p:cNvPicPr>
            <a:picLocks noChangeAspect="1"/>
          </p:cNvPicPr>
          <p:nvPr/>
        </p:nvPicPr>
        <p:blipFill>
          <a:blip r:embed="rId5"/>
          <a:stretch>
            <a:fillRect/>
          </a:stretch>
        </p:blipFill>
        <p:spPr>
          <a:xfrm>
            <a:off x="5176722" y="2397452"/>
            <a:ext cx="789914" cy="789914"/>
          </a:xfrm>
          <a:prstGeom prst="rect">
            <a:avLst/>
          </a:prstGeom>
        </p:spPr>
      </p:pic>
      <p:pic>
        <p:nvPicPr>
          <p:cNvPr id="26" name="Picture 25">
            <a:extLst>
              <a:ext uri="{FF2B5EF4-FFF2-40B4-BE49-F238E27FC236}">
                <a16:creationId xmlns:a16="http://schemas.microsoft.com/office/drawing/2014/main" id="{4899FCC6-10AF-4C90-BD64-AD82B819CB66}"/>
              </a:ext>
            </a:extLst>
          </p:cNvPr>
          <p:cNvPicPr>
            <a:picLocks noChangeAspect="1"/>
          </p:cNvPicPr>
          <p:nvPr/>
        </p:nvPicPr>
        <p:blipFill>
          <a:blip r:embed="rId6"/>
          <a:srcRect/>
          <a:stretch/>
        </p:blipFill>
        <p:spPr>
          <a:xfrm>
            <a:off x="1166062" y="2337894"/>
            <a:ext cx="918356" cy="918356"/>
          </a:xfrm>
          <a:prstGeom prst="rect">
            <a:avLst/>
          </a:prstGeom>
        </p:spPr>
      </p:pic>
    </p:spTree>
    <p:extLst>
      <p:ext uri="{BB962C8B-B14F-4D97-AF65-F5344CB8AC3E}">
        <p14:creationId xmlns:p14="http://schemas.microsoft.com/office/powerpoint/2010/main" val="36838375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Long Will You Live?</a:t>
            </a:r>
          </a:p>
        </p:txBody>
      </p:sp>
      <p:pic>
        <p:nvPicPr>
          <p:cNvPr id="4" name="Picture 3" descr="shutterstock_124923554 bw.psd"/>
          <p:cNvPicPr>
            <a:picLocks noChangeAspect="1"/>
          </p:cNvPicPr>
          <p:nvPr/>
        </p:nvPicPr>
        <p:blipFill rotWithShape="1">
          <a:blip r:embed="rId3" cstate="print">
            <a:alphaModFix amt="23000"/>
            <a:duotone>
              <a:prstClr val="black"/>
              <a:schemeClr val="bg2">
                <a:lumMod val="20000"/>
                <a:lumOff val="80000"/>
                <a:tint val="45000"/>
                <a:satMod val="400000"/>
              </a:schemeClr>
            </a:duotone>
            <a:extLst>
              <a:ext uri="{28A0092B-C50C-407E-A947-70E740481C1C}">
                <a14:useLocalDpi xmlns:a14="http://schemas.microsoft.com/office/drawing/2010/main"/>
              </a:ext>
            </a:extLst>
          </a:blip>
          <a:srcRect l="1" t="-1" r="-8891" b="8682"/>
          <a:stretch/>
        </p:blipFill>
        <p:spPr>
          <a:xfrm flipH="1">
            <a:off x="667512" y="0"/>
            <a:ext cx="8476488" cy="5143500"/>
          </a:xfrm>
          <a:prstGeom prst="rect">
            <a:avLst/>
          </a:prstGeom>
        </p:spPr>
      </p:pic>
      <p:sp>
        <p:nvSpPr>
          <p:cNvPr id="5" name="Text Placeholder 2"/>
          <p:cNvSpPr txBox="1">
            <a:spLocks/>
          </p:cNvSpPr>
          <p:nvPr/>
        </p:nvSpPr>
        <p:spPr>
          <a:xfrm>
            <a:off x="1841663" y="1041219"/>
            <a:ext cx="2590910" cy="582691"/>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400" dirty="0">
                <a:solidFill>
                  <a:schemeClr val="accent3"/>
                </a:solidFill>
              </a:rPr>
              <a:t>Probability of 65-year old living to various ages</a:t>
            </a:r>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1123950" y="1638778"/>
            <a:ext cx="3299694" cy="3063689"/>
          </a:xfrm>
          <a:prstGeom prst="rect">
            <a:avLst/>
          </a:prstGeom>
        </p:spPr>
      </p:pic>
      <p:sp>
        <p:nvSpPr>
          <p:cNvPr id="6" name="Rectangle 5">
            <a:extLst>
              <a:ext uri="{FF2B5EF4-FFF2-40B4-BE49-F238E27FC236}">
                <a16:creationId xmlns:a16="http://schemas.microsoft.com/office/drawing/2014/main" id="{9277E808-A700-4135-932F-86DE9DD6C235}"/>
              </a:ext>
            </a:extLst>
          </p:cNvPr>
          <p:cNvSpPr/>
          <p:nvPr/>
        </p:nvSpPr>
        <p:spPr>
          <a:xfrm>
            <a:off x="3578563" y="4778609"/>
            <a:ext cx="1928733"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Source: Annuity 1000 Mortality Tables</a:t>
            </a:r>
          </a:p>
        </p:txBody>
      </p:sp>
    </p:spTree>
    <p:extLst>
      <p:ext uri="{BB962C8B-B14F-4D97-AF65-F5344CB8AC3E}">
        <p14:creationId xmlns:p14="http://schemas.microsoft.com/office/powerpoint/2010/main" val="137607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17AF-2586-4719-8DE0-27C3A8E23611}"/>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Inflation risk</a:t>
            </a:r>
            <a:endParaRPr lang="en-US" dirty="0"/>
          </a:p>
        </p:txBody>
      </p:sp>
      <p:sp>
        <p:nvSpPr>
          <p:cNvPr id="7" name="Text Placeholder 2"/>
          <p:cNvSpPr txBox="1">
            <a:spLocks/>
          </p:cNvSpPr>
          <p:nvPr/>
        </p:nvSpPr>
        <p:spPr>
          <a:xfrm>
            <a:off x="303210" y="3867232"/>
            <a:ext cx="8537580" cy="567355"/>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100" dirty="0"/>
              <a:t>At 3%, $1 today will only be worth $.40 in 25 years.</a:t>
            </a:r>
          </a:p>
        </p:txBody>
      </p:sp>
      <p:sp>
        <p:nvSpPr>
          <p:cNvPr id="8" name="Rectangle 7">
            <a:extLst>
              <a:ext uri="{FF2B5EF4-FFF2-40B4-BE49-F238E27FC236}">
                <a16:creationId xmlns:a16="http://schemas.microsoft.com/office/drawing/2014/main" id="{915372CF-7845-4D56-B4FA-3A3235B46BAA}"/>
              </a:ext>
            </a:extLst>
          </p:cNvPr>
          <p:cNvSpPr/>
          <p:nvPr/>
        </p:nvSpPr>
        <p:spPr>
          <a:xfrm>
            <a:off x="5464861" y="4582073"/>
            <a:ext cx="3431837" cy="207749"/>
          </a:xfrm>
          <a:prstGeom prst="rect">
            <a:avLst/>
          </a:prstGeom>
        </p:spPr>
        <p:txBody>
          <a:bodyPr wrap="square">
            <a:spAutoFit/>
          </a:bodyPr>
          <a:lstStyle/>
          <a:p>
            <a:pPr algn="r"/>
            <a:r>
              <a:rPr lang="en-US" sz="750" dirty="0">
                <a:solidFill>
                  <a:srgbClr val="595959"/>
                </a:solidFill>
                <a:latin typeface="Arial" panose="020B0604020202020204" pitchFamily="34" charset="0"/>
                <a:cs typeface="Arial" panose="020B0604020202020204" pitchFamily="34" charset="0"/>
              </a:rPr>
              <a:t>Source: United States Department of Labor, http://states.bls.gov/data/</a:t>
            </a:r>
          </a:p>
        </p:txBody>
      </p:sp>
      <p:pic>
        <p:nvPicPr>
          <p:cNvPr id="4" name="Picture 3">
            <a:extLst>
              <a:ext uri="{FF2B5EF4-FFF2-40B4-BE49-F238E27FC236}">
                <a16:creationId xmlns:a16="http://schemas.microsoft.com/office/drawing/2014/main" id="{E59C0A48-2DFA-4440-8C35-649F5C5F1AAE}"/>
              </a:ext>
            </a:extLst>
          </p:cNvPr>
          <p:cNvPicPr>
            <a:picLocks noChangeAspect="1"/>
          </p:cNvPicPr>
          <p:nvPr/>
        </p:nvPicPr>
        <p:blipFill>
          <a:blip r:embed="rId3"/>
          <a:srcRect/>
          <a:stretch/>
        </p:blipFill>
        <p:spPr>
          <a:xfrm>
            <a:off x="3198404" y="1589089"/>
            <a:ext cx="875433" cy="875433"/>
          </a:xfrm>
          <a:prstGeom prst="rect">
            <a:avLst/>
          </a:prstGeom>
        </p:spPr>
      </p:pic>
      <p:pic>
        <p:nvPicPr>
          <p:cNvPr id="12" name="Picture 11">
            <a:extLst>
              <a:ext uri="{FF2B5EF4-FFF2-40B4-BE49-F238E27FC236}">
                <a16:creationId xmlns:a16="http://schemas.microsoft.com/office/drawing/2014/main" id="{7C2AADDC-2E76-4041-9502-8C93803AF638}"/>
              </a:ext>
            </a:extLst>
          </p:cNvPr>
          <p:cNvPicPr>
            <a:picLocks noChangeAspect="1"/>
          </p:cNvPicPr>
          <p:nvPr/>
        </p:nvPicPr>
        <p:blipFill>
          <a:blip r:embed="rId4"/>
          <a:srcRect/>
          <a:stretch/>
        </p:blipFill>
        <p:spPr>
          <a:xfrm>
            <a:off x="5119333" y="1589088"/>
            <a:ext cx="875433" cy="875433"/>
          </a:xfrm>
          <a:prstGeom prst="rect">
            <a:avLst/>
          </a:prstGeom>
        </p:spPr>
      </p:pic>
      <p:pic>
        <p:nvPicPr>
          <p:cNvPr id="14" name="Picture 13">
            <a:extLst>
              <a:ext uri="{FF2B5EF4-FFF2-40B4-BE49-F238E27FC236}">
                <a16:creationId xmlns:a16="http://schemas.microsoft.com/office/drawing/2014/main" id="{0D34D6AF-2629-43CA-B1F8-276A405FB840}"/>
              </a:ext>
            </a:extLst>
          </p:cNvPr>
          <p:cNvPicPr>
            <a:picLocks noChangeAspect="1"/>
          </p:cNvPicPr>
          <p:nvPr/>
        </p:nvPicPr>
        <p:blipFill>
          <a:blip r:embed="rId5"/>
          <a:srcRect/>
          <a:stretch/>
        </p:blipFill>
        <p:spPr>
          <a:xfrm>
            <a:off x="7092192" y="1562503"/>
            <a:ext cx="899256" cy="899256"/>
          </a:xfrm>
          <a:prstGeom prst="rect">
            <a:avLst/>
          </a:prstGeom>
        </p:spPr>
      </p:pic>
      <p:pic>
        <p:nvPicPr>
          <p:cNvPr id="16" name="Picture 15">
            <a:extLst>
              <a:ext uri="{FF2B5EF4-FFF2-40B4-BE49-F238E27FC236}">
                <a16:creationId xmlns:a16="http://schemas.microsoft.com/office/drawing/2014/main" id="{E8A34412-0EAA-4D36-8CB2-3A0933F5152B}"/>
              </a:ext>
            </a:extLst>
          </p:cNvPr>
          <p:cNvPicPr>
            <a:picLocks noChangeAspect="1"/>
          </p:cNvPicPr>
          <p:nvPr/>
        </p:nvPicPr>
        <p:blipFill>
          <a:blip r:embed="rId6"/>
          <a:srcRect/>
          <a:stretch/>
        </p:blipFill>
        <p:spPr>
          <a:xfrm>
            <a:off x="1187524" y="1589089"/>
            <a:ext cx="875433" cy="875433"/>
          </a:xfrm>
          <a:prstGeom prst="rect">
            <a:avLst/>
          </a:prstGeom>
        </p:spPr>
      </p:pic>
      <p:sp>
        <p:nvSpPr>
          <p:cNvPr id="17" name="Text Placeholder 2">
            <a:extLst>
              <a:ext uri="{FF2B5EF4-FFF2-40B4-BE49-F238E27FC236}">
                <a16:creationId xmlns:a16="http://schemas.microsoft.com/office/drawing/2014/main" id="{1D0D09AB-6872-4FCB-A95A-7178ED39B45A}"/>
              </a:ext>
            </a:extLst>
          </p:cNvPr>
          <p:cNvSpPr txBox="1">
            <a:spLocks/>
          </p:cNvSpPr>
          <p:nvPr/>
        </p:nvSpPr>
        <p:spPr>
          <a:xfrm>
            <a:off x="3034175" y="2682161"/>
            <a:ext cx="1203890"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Food</a:t>
            </a:r>
          </a:p>
        </p:txBody>
      </p:sp>
      <p:sp>
        <p:nvSpPr>
          <p:cNvPr id="18" name="Text Placeholder 2">
            <a:extLst>
              <a:ext uri="{FF2B5EF4-FFF2-40B4-BE49-F238E27FC236}">
                <a16:creationId xmlns:a16="http://schemas.microsoft.com/office/drawing/2014/main" id="{56984C16-6F6B-4F8C-A637-2F05701D77B4}"/>
              </a:ext>
            </a:extLst>
          </p:cNvPr>
          <p:cNvSpPr txBox="1">
            <a:spLocks/>
          </p:cNvSpPr>
          <p:nvPr/>
        </p:nvSpPr>
        <p:spPr>
          <a:xfrm>
            <a:off x="1023295" y="2682161"/>
            <a:ext cx="1203890"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Fuel</a:t>
            </a:r>
          </a:p>
        </p:txBody>
      </p:sp>
      <p:sp>
        <p:nvSpPr>
          <p:cNvPr id="19" name="Text Placeholder 2">
            <a:extLst>
              <a:ext uri="{FF2B5EF4-FFF2-40B4-BE49-F238E27FC236}">
                <a16:creationId xmlns:a16="http://schemas.microsoft.com/office/drawing/2014/main" id="{14DF7580-B3FD-42FA-9D01-BCA8A82209C9}"/>
              </a:ext>
            </a:extLst>
          </p:cNvPr>
          <p:cNvSpPr txBox="1">
            <a:spLocks/>
          </p:cNvSpPr>
          <p:nvPr/>
        </p:nvSpPr>
        <p:spPr>
          <a:xfrm>
            <a:off x="4863554" y="2679081"/>
            <a:ext cx="1386990"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Utilities</a:t>
            </a:r>
          </a:p>
        </p:txBody>
      </p:sp>
      <p:sp>
        <p:nvSpPr>
          <p:cNvPr id="20" name="Text Placeholder 2">
            <a:extLst>
              <a:ext uri="{FF2B5EF4-FFF2-40B4-BE49-F238E27FC236}">
                <a16:creationId xmlns:a16="http://schemas.microsoft.com/office/drawing/2014/main" id="{D87F2241-8AF9-42B7-9941-C64E84819F6F}"/>
              </a:ext>
            </a:extLst>
          </p:cNvPr>
          <p:cNvSpPr txBox="1">
            <a:spLocks/>
          </p:cNvSpPr>
          <p:nvPr/>
        </p:nvSpPr>
        <p:spPr>
          <a:xfrm>
            <a:off x="6660403" y="2679081"/>
            <a:ext cx="1762836" cy="311796"/>
          </a:xfrm>
          <a:prstGeom prst="rect">
            <a:avLst/>
          </a:prstGeom>
        </p:spPr>
        <p:txBody>
          <a:bodyP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800" b="1" dirty="0">
                <a:solidFill>
                  <a:srgbClr val="2F3033"/>
                </a:solidFill>
              </a:rPr>
              <a:t>Healthcare</a:t>
            </a:r>
          </a:p>
        </p:txBody>
      </p:sp>
      <p:sp>
        <p:nvSpPr>
          <p:cNvPr id="21" name="Text Placeholder 2">
            <a:extLst>
              <a:ext uri="{FF2B5EF4-FFF2-40B4-BE49-F238E27FC236}">
                <a16:creationId xmlns:a16="http://schemas.microsoft.com/office/drawing/2014/main" id="{6B9E89FC-1AE1-4B87-B3A6-14C66DC13C29}"/>
              </a:ext>
            </a:extLst>
          </p:cNvPr>
          <p:cNvSpPr txBox="1">
            <a:spLocks/>
          </p:cNvSpPr>
          <p:nvPr/>
        </p:nvSpPr>
        <p:spPr>
          <a:xfrm>
            <a:off x="2938395" y="3040998"/>
            <a:ext cx="1395449" cy="436306"/>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700" dirty="0">
                <a:solidFill>
                  <a:srgbClr val="FB9334"/>
                </a:solidFill>
              </a:rPr>
              <a:t>+180%</a:t>
            </a:r>
          </a:p>
        </p:txBody>
      </p:sp>
      <p:sp>
        <p:nvSpPr>
          <p:cNvPr id="22" name="Text Placeholder 2">
            <a:extLst>
              <a:ext uri="{FF2B5EF4-FFF2-40B4-BE49-F238E27FC236}">
                <a16:creationId xmlns:a16="http://schemas.microsoft.com/office/drawing/2014/main" id="{6B8057B6-4391-4F39-8784-FB303EA7885A}"/>
              </a:ext>
            </a:extLst>
          </p:cNvPr>
          <p:cNvSpPr txBox="1">
            <a:spLocks/>
          </p:cNvSpPr>
          <p:nvPr/>
        </p:nvSpPr>
        <p:spPr>
          <a:xfrm>
            <a:off x="919127" y="3051623"/>
            <a:ext cx="1395449" cy="436306"/>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700" dirty="0">
                <a:solidFill>
                  <a:srgbClr val="FF6642"/>
                </a:solidFill>
              </a:rPr>
              <a:t>+310%</a:t>
            </a:r>
          </a:p>
        </p:txBody>
      </p:sp>
      <p:sp>
        <p:nvSpPr>
          <p:cNvPr id="23" name="Text Placeholder 2">
            <a:extLst>
              <a:ext uri="{FF2B5EF4-FFF2-40B4-BE49-F238E27FC236}">
                <a16:creationId xmlns:a16="http://schemas.microsoft.com/office/drawing/2014/main" id="{46573672-B6C3-4BAB-AFAA-819FACB1B217}"/>
              </a:ext>
            </a:extLst>
          </p:cNvPr>
          <p:cNvSpPr txBox="1">
            <a:spLocks/>
          </p:cNvSpPr>
          <p:nvPr/>
        </p:nvSpPr>
        <p:spPr>
          <a:xfrm>
            <a:off x="4863554" y="3064450"/>
            <a:ext cx="1395449" cy="436306"/>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700" dirty="0">
                <a:solidFill>
                  <a:srgbClr val="2CBDFF"/>
                </a:solidFill>
              </a:rPr>
              <a:t>+318%</a:t>
            </a:r>
          </a:p>
        </p:txBody>
      </p:sp>
      <p:sp>
        <p:nvSpPr>
          <p:cNvPr id="24" name="Text Placeholder 2">
            <a:extLst>
              <a:ext uri="{FF2B5EF4-FFF2-40B4-BE49-F238E27FC236}">
                <a16:creationId xmlns:a16="http://schemas.microsoft.com/office/drawing/2014/main" id="{0B3C3E7A-E63D-4446-868A-3E00476D3EFE}"/>
              </a:ext>
            </a:extLst>
          </p:cNvPr>
          <p:cNvSpPr txBox="1">
            <a:spLocks/>
          </p:cNvSpPr>
          <p:nvPr/>
        </p:nvSpPr>
        <p:spPr>
          <a:xfrm>
            <a:off x="6844096" y="3051623"/>
            <a:ext cx="1395449" cy="436306"/>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700" dirty="0">
                <a:solidFill>
                  <a:srgbClr val="D296C7"/>
                </a:solidFill>
              </a:rPr>
              <a:t>+313%</a:t>
            </a:r>
          </a:p>
        </p:txBody>
      </p:sp>
      <p:sp>
        <p:nvSpPr>
          <p:cNvPr id="26" name="Text Placeholder 2">
            <a:extLst>
              <a:ext uri="{FF2B5EF4-FFF2-40B4-BE49-F238E27FC236}">
                <a16:creationId xmlns:a16="http://schemas.microsoft.com/office/drawing/2014/main" id="{D352F1BB-73BA-4813-AECD-AE1229A38474}"/>
              </a:ext>
            </a:extLst>
          </p:cNvPr>
          <p:cNvSpPr txBox="1">
            <a:spLocks/>
          </p:cNvSpPr>
          <p:nvPr/>
        </p:nvSpPr>
        <p:spPr>
          <a:xfrm>
            <a:off x="268885" y="765447"/>
            <a:ext cx="3090071" cy="311796"/>
          </a:xfrm>
          <a:prstGeom prst="rect">
            <a:avLst/>
          </a:prstGeom>
        </p:spPr>
        <p:txBody>
          <a:bodyPr anchor="ctr"/>
          <a:lstStyle>
            <a:lvl1pPr marL="257175" indent="-257175"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600" b="0" i="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400" b="0" i="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500" dirty="0">
                <a:solidFill>
                  <a:schemeClr val="tx1">
                    <a:lumMod val="75000"/>
                    <a:lumOff val="25000"/>
                  </a:schemeClr>
                </a:solidFill>
              </a:rPr>
              <a:t>Prices over the past 25 years:</a:t>
            </a:r>
          </a:p>
        </p:txBody>
      </p:sp>
    </p:spTree>
    <p:extLst>
      <p:ext uri="{BB962C8B-B14F-4D97-AF65-F5344CB8AC3E}">
        <p14:creationId xmlns:p14="http://schemas.microsoft.com/office/powerpoint/2010/main" val="421178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8DF3C81-0170-4261-B0F2-4FA5AD1D3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4242" y="1396731"/>
            <a:ext cx="1231831" cy="2073300"/>
          </a:xfrm>
          <a:prstGeom prst="rect">
            <a:avLst/>
          </a:prstGeom>
        </p:spPr>
      </p:pic>
      <p:sp>
        <p:nvSpPr>
          <p:cNvPr id="2" name="Title 1"/>
          <p:cNvSpPr>
            <a:spLocks noGrp="1"/>
          </p:cNvSpPr>
          <p:nvPr>
            <p:ph type="title"/>
          </p:nvPr>
        </p:nvSpPr>
        <p:spPr/>
        <p:txBody>
          <a:bodyPr/>
          <a:lstStyle/>
          <a:p>
            <a:r>
              <a:rPr lang="en-US" dirty="0"/>
              <a:t>Investment Risk</a:t>
            </a:r>
          </a:p>
        </p:txBody>
      </p:sp>
      <p:sp>
        <p:nvSpPr>
          <p:cNvPr id="3" name="Text Placeholder 2"/>
          <p:cNvSpPr>
            <a:spLocks noGrp="1"/>
          </p:cNvSpPr>
          <p:nvPr>
            <p:ph type="body" sz="quarter" idx="10"/>
          </p:nvPr>
        </p:nvSpPr>
        <p:spPr>
          <a:xfrm>
            <a:off x="267691" y="877023"/>
            <a:ext cx="8560918" cy="403110"/>
          </a:xfrm>
        </p:spPr>
        <p:txBody>
          <a:bodyPr/>
          <a:lstStyle/>
          <a:p>
            <a:pPr marL="0" indent="0">
              <a:spcBef>
                <a:spcPts val="500"/>
              </a:spcBef>
              <a:buNone/>
            </a:pPr>
            <a:r>
              <a:rPr lang="en-US" sz="1600" dirty="0"/>
              <a:t>In your next stage, managing investment risk may be more important than it was before.</a:t>
            </a:r>
            <a:endParaRPr lang="en-US" dirty="0"/>
          </a:p>
        </p:txBody>
      </p:sp>
      <p:sp>
        <p:nvSpPr>
          <p:cNvPr id="6" name="Rectangle 5">
            <a:extLst>
              <a:ext uri="{FF2B5EF4-FFF2-40B4-BE49-F238E27FC236}">
                <a16:creationId xmlns:a16="http://schemas.microsoft.com/office/drawing/2014/main" id="{AE14BC7D-FD71-4125-B243-770BEFF4BC9E}"/>
              </a:ext>
            </a:extLst>
          </p:cNvPr>
          <p:cNvSpPr/>
          <p:nvPr/>
        </p:nvSpPr>
        <p:spPr>
          <a:xfrm>
            <a:off x="499145" y="3475032"/>
            <a:ext cx="3653406"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In our prime earning years, we have the means to replenish savings if we experience investment losses. In your next stage, that might not be possible.  </a:t>
            </a:r>
          </a:p>
        </p:txBody>
      </p:sp>
      <p:sp>
        <p:nvSpPr>
          <p:cNvPr id="9" name="Rectangle 8">
            <a:extLst>
              <a:ext uri="{FF2B5EF4-FFF2-40B4-BE49-F238E27FC236}">
                <a16:creationId xmlns:a16="http://schemas.microsoft.com/office/drawing/2014/main" id="{A5BE518C-2601-44A5-8AC6-800F25B2BCBE}"/>
              </a:ext>
            </a:extLst>
          </p:cNvPr>
          <p:cNvSpPr/>
          <p:nvPr/>
        </p:nvSpPr>
        <p:spPr>
          <a:xfrm>
            <a:off x="4668473" y="3470031"/>
            <a:ext cx="4299358"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The need for growing income due to inflation and additional personal expenses requires retirees to have a portion of their investments in portfolios that have “growth opportunities”.</a:t>
            </a:r>
          </a:p>
        </p:txBody>
      </p:sp>
      <p:sp>
        <p:nvSpPr>
          <p:cNvPr id="23" name="Rectangle 22">
            <a:extLst>
              <a:ext uri="{FF2B5EF4-FFF2-40B4-BE49-F238E27FC236}">
                <a16:creationId xmlns:a16="http://schemas.microsoft.com/office/drawing/2014/main" id="{11853DF6-F62D-4A05-9A44-388ED88DA519}"/>
              </a:ext>
            </a:extLst>
          </p:cNvPr>
          <p:cNvSpPr/>
          <p:nvPr/>
        </p:nvSpPr>
        <p:spPr>
          <a:xfrm>
            <a:off x="1731272" y="2450159"/>
            <a:ext cx="1091326" cy="338554"/>
          </a:xfrm>
          <a:prstGeom prst="rect">
            <a:avLst/>
          </a:prstGeom>
        </p:spPr>
        <p:txBody>
          <a:bodyPr wrap="square">
            <a:spAutoFit/>
          </a:bodyPr>
          <a:lstStyle/>
          <a:p>
            <a:pPr algn="ctr"/>
            <a:r>
              <a:rPr lang="en-US" sz="1600" b="1" dirty="0">
                <a:solidFill>
                  <a:schemeClr val="bg1"/>
                </a:solidFill>
                <a:latin typeface="Arial" panose="020B0604020202020204" pitchFamily="34" charset="0"/>
                <a:cs typeface="Arial" panose="020B0604020202020204" pitchFamily="34" charset="0"/>
              </a:rPr>
              <a:t>Salary</a:t>
            </a:r>
          </a:p>
        </p:txBody>
      </p:sp>
      <p:pic>
        <p:nvPicPr>
          <p:cNvPr id="37" name="Picture 36">
            <a:extLst>
              <a:ext uri="{FF2B5EF4-FFF2-40B4-BE49-F238E27FC236}">
                <a16:creationId xmlns:a16="http://schemas.microsoft.com/office/drawing/2014/main" id="{C1A65975-9C52-412C-B18F-B500EF35F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0715" y="1396731"/>
            <a:ext cx="1231831" cy="2073300"/>
          </a:xfrm>
          <a:prstGeom prst="rect">
            <a:avLst/>
          </a:prstGeom>
        </p:spPr>
      </p:pic>
      <p:sp>
        <p:nvSpPr>
          <p:cNvPr id="38" name="Rectangle 37">
            <a:extLst>
              <a:ext uri="{FF2B5EF4-FFF2-40B4-BE49-F238E27FC236}">
                <a16:creationId xmlns:a16="http://schemas.microsoft.com/office/drawing/2014/main" id="{596665E5-1C0F-483B-96CB-B19DAA1B15CF}"/>
              </a:ext>
            </a:extLst>
          </p:cNvPr>
          <p:cNvSpPr/>
          <p:nvPr/>
        </p:nvSpPr>
        <p:spPr>
          <a:xfrm>
            <a:off x="6257745" y="2450159"/>
            <a:ext cx="1091326" cy="338554"/>
          </a:xfrm>
          <a:prstGeom prst="rect">
            <a:avLst/>
          </a:prstGeom>
        </p:spPr>
        <p:txBody>
          <a:bodyPr wrap="square">
            <a:spAutoFit/>
          </a:bodyPr>
          <a:lstStyle/>
          <a:p>
            <a:pPr algn="ctr"/>
            <a:r>
              <a:rPr lang="en-US" sz="1600" b="1" dirty="0">
                <a:solidFill>
                  <a:schemeClr val="bg1"/>
                </a:solidFill>
                <a:latin typeface="Arial" panose="020B0604020202020204" pitchFamily="34" charset="0"/>
                <a:cs typeface="Arial" panose="020B0604020202020204" pitchFamily="34" charset="0"/>
              </a:rPr>
              <a:t>Growth</a:t>
            </a:r>
          </a:p>
        </p:txBody>
      </p:sp>
      <p:pic>
        <p:nvPicPr>
          <p:cNvPr id="8" name="Picture 7">
            <a:extLst>
              <a:ext uri="{FF2B5EF4-FFF2-40B4-BE49-F238E27FC236}">
                <a16:creationId xmlns:a16="http://schemas.microsoft.com/office/drawing/2014/main" id="{04881E7F-E337-4517-9CA0-702C8BEBAB3E}"/>
              </a:ext>
            </a:extLst>
          </p:cNvPr>
          <p:cNvPicPr>
            <a:picLocks noChangeAspect="1"/>
          </p:cNvPicPr>
          <p:nvPr/>
        </p:nvPicPr>
        <p:blipFill>
          <a:blip r:embed="rId4"/>
          <a:stretch>
            <a:fillRect/>
          </a:stretch>
        </p:blipFill>
        <p:spPr>
          <a:xfrm>
            <a:off x="1766157" y="2907096"/>
            <a:ext cx="369066" cy="567936"/>
          </a:xfrm>
          <a:prstGeom prst="rect">
            <a:avLst/>
          </a:prstGeom>
        </p:spPr>
      </p:pic>
      <p:pic>
        <p:nvPicPr>
          <p:cNvPr id="44" name="Picture 43">
            <a:extLst>
              <a:ext uri="{FF2B5EF4-FFF2-40B4-BE49-F238E27FC236}">
                <a16:creationId xmlns:a16="http://schemas.microsoft.com/office/drawing/2014/main" id="{3775EAB3-7AA9-41AE-9DC6-4FCF44EEE6F4}"/>
              </a:ext>
            </a:extLst>
          </p:cNvPr>
          <p:cNvPicPr>
            <a:picLocks noChangeAspect="1"/>
          </p:cNvPicPr>
          <p:nvPr/>
        </p:nvPicPr>
        <p:blipFill>
          <a:blip r:embed="rId4"/>
          <a:stretch>
            <a:fillRect/>
          </a:stretch>
        </p:blipFill>
        <p:spPr>
          <a:xfrm>
            <a:off x="2335409" y="2898611"/>
            <a:ext cx="369066" cy="567936"/>
          </a:xfrm>
          <a:prstGeom prst="rect">
            <a:avLst/>
          </a:prstGeom>
        </p:spPr>
      </p:pic>
      <p:pic>
        <p:nvPicPr>
          <p:cNvPr id="45" name="Picture 44">
            <a:extLst>
              <a:ext uri="{FF2B5EF4-FFF2-40B4-BE49-F238E27FC236}">
                <a16:creationId xmlns:a16="http://schemas.microsoft.com/office/drawing/2014/main" id="{2DD57C82-7E14-4389-B122-265D1D1F7558}"/>
              </a:ext>
            </a:extLst>
          </p:cNvPr>
          <p:cNvPicPr>
            <a:picLocks noChangeAspect="1"/>
          </p:cNvPicPr>
          <p:nvPr/>
        </p:nvPicPr>
        <p:blipFill>
          <a:blip r:embed="rId4"/>
          <a:stretch>
            <a:fillRect/>
          </a:stretch>
        </p:blipFill>
        <p:spPr>
          <a:xfrm>
            <a:off x="2024118" y="2958786"/>
            <a:ext cx="369066" cy="567936"/>
          </a:xfrm>
          <a:prstGeom prst="rect">
            <a:avLst/>
          </a:prstGeom>
        </p:spPr>
      </p:pic>
      <p:pic>
        <p:nvPicPr>
          <p:cNvPr id="47" name="Picture 46">
            <a:extLst>
              <a:ext uri="{FF2B5EF4-FFF2-40B4-BE49-F238E27FC236}">
                <a16:creationId xmlns:a16="http://schemas.microsoft.com/office/drawing/2014/main" id="{136903CC-F429-4E22-83EA-2FF2662BA5C3}"/>
              </a:ext>
            </a:extLst>
          </p:cNvPr>
          <p:cNvPicPr>
            <a:picLocks noChangeAspect="1"/>
          </p:cNvPicPr>
          <p:nvPr/>
        </p:nvPicPr>
        <p:blipFill>
          <a:blip r:embed="rId4"/>
          <a:stretch>
            <a:fillRect/>
          </a:stretch>
        </p:blipFill>
        <p:spPr>
          <a:xfrm>
            <a:off x="6306157" y="2915581"/>
            <a:ext cx="369066" cy="567936"/>
          </a:xfrm>
          <a:prstGeom prst="rect">
            <a:avLst/>
          </a:prstGeom>
        </p:spPr>
      </p:pic>
      <p:pic>
        <p:nvPicPr>
          <p:cNvPr id="48" name="Picture 47">
            <a:extLst>
              <a:ext uri="{FF2B5EF4-FFF2-40B4-BE49-F238E27FC236}">
                <a16:creationId xmlns:a16="http://schemas.microsoft.com/office/drawing/2014/main" id="{6BC65AC2-6FF6-4CE8-82DF-3799E78E71FD}"/>
              </a:ext>
            </a:extLst>
          </p:cNvPr>
          <p:cNvPicPr>
            <a:picLocks noChangeAspect="1"/>
          </p:cNvPicPr>
          <p:nvPr/>
        </p:nvPicPr>
        <p:blipFill>
          <a:blip r:embed="rId4"/>
          <a:stretch>
            <a:fillRect/>
          </a:stretch>
        </p:blipFill>
        <p:spPr>
          <a:xfrm>
            <a:off x="6875409" y="2907096"/>
            <a:ext cx="369066" cy="567936"/>
          </a:xfrm>
          <a:prstGeom prst="rect">
            <a:avLst/>
          </a:prstGeom>
        </p:spPr>
      </p:pic>
      <p:pic>
        <p:nvPicPr>
          <p:cNvPr id="49" name="Picture 48">
            <a:extLst>
              <a:ext uri="{FF2B5EF4-FFF2-40B4-BE49-F238E27FC236}">
                <a16:creationId xmlns:a16="http://schemas.microsoft.com/office/drawing/2014/main" id="{AE1852BC-2CFF-4C60-8D72-90800F7CB359}"/>
              </a:ext>
            </a:extLst>
          </p:cNvPr>
          <p:cNvPicPr>
            <a:picLocks noChangeAspect="1"/>
          </p:cNvPicPr>
          <p:nvPr/>
        </p:nvPicPr>
        <p:blipFill>
          <a:blip r:embed="rId4"/>
          <a:stretch>
            <a:fillRect/>
          </a:stretch>
        </p:blipFill>
        <p:spPr>
          <a:xfrm>
            <a:off x="6564118" y="2967271"/>
            <a:ext cx="369066" cy="567936"/>
          </a:xfrm>
          <a:prstGeom prst="rect">
            <a:avLst/>
          </a:prstGeom>
        </p:spPr>
      </p:pic>
    </p:spTree>
    <p:extLst>
      <p:ext uri="{BB962C8B-B14F-4D97-AF65-F5344CB8AC3E}">
        <p14:creationId xmlns:p14="http://schemas.microsoft.com/office/powerpoint/2010/main" val="162529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304119" y="331139"/>
            <a:ext cx="8515027" cy="4398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8006" tIns="24003" rIns="48006" bIns="24003" rtlCol="0" anchor="ctr">
            <a:noAutofit/>
          </a:bodyPr>
          <a:lstStyle/>
          <a:p>
            <a:r>
              <a:rPr lang="en-US" sz="2800" dirty="0">
                <a:solidFill>
                  <a:schemeClr val="bg2"/>
                </a:solidFill>
                <a:latin typeface="Arial" panose="020B0604020202020204" pitchFamily="34" charset="0"/>
                <a:cs typeface="Arial" panose="020B0604020202020204" pitchFamily="34" charset="0"/>
              </a:rPr>
              <a:t>Behavior Risk</a:t>
            </a:r>
            <a:endParaRPr lang="en-US" altLang="en-US" sz="2800" dirty="0">
              <a:solidFill>
                <a:schemeClr val="bg2"/>
              </a:solidFill>
              <a:latin typeface="Arial" panose="020B0604020202020204" pitchFamily="34" charset="0"/>
              <a:cs typeface="Arial" panose="020B0604020202020204" pitchFamily="34" charset="0"/>
            </a:endParaRPr>
          </a:p>
        </p:txBody>
      </p:sp>
      <p:sp>
        <p:nvSpPr>
          <p:cNvPr id="39957" name="TextBox 1"/>
          <p:cNvSpPr txBox="1">
            <a:spLocks noChangeArrowheads="1"/>
          </p:cNvSpPr>
          <p:nvPr/>
        </p:nvSpPr>
        <p:spPr bwMode="auto">
          <a:xfrm>
            <a:off x="501200" y="3291116"/>
            <a:ext cx="1757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dirty="0">
                <a:latin typeface="Arial" panose="020B0604020202020204" pitchFamily="34" charset="0"/>
                <a:cs typeface="Arial" panose="020B0604020202020204" pitchFamily="34" charset="0"/>
              </a:rPr>
              <a:t>Source:  </a:t>
            </a:r>
            <a:r>
              <a:rPr lang="en-US" altLang="en-US" sz="1100" b="1" dirty="0">
                <a:latin typeface="Arial" panose="020B0604020202020204" pitchFamily="34" charset="0"/>
                <a:cs typeface="Arial" panose="020B0604020202020204" pitchFamily="34" charset="0"/>
              </a:rPr>
              <a:t>DALBAR, Inc. </a:t>
            </a:r>
          </a:p>
        </p:txBody>
      </p:sp>
      <p:graphicFrame>
        <p:nvGraphicFramePr>
          <p:cNvPr id="2" name="Table 1">
            <a:extLst>
              <a:ext uri="{FF2B5EF4-FFF2-40B4-BE49-F238E27FC236}">
                <a16:creationId xmlns:a16="http://schemas.microsoft.com/office/drawing/2014/main" id="{EFB3F034-A27F-4A30-8F85-2934797B2F9C}"/>
              </a:ext>
            </a:extLst>
          </p:cNvPr>
          <p:cNvGraphicFramePr>
            <a:graphicFrameLocks noGrp="1"/>
          </p:cNvGraphicFramePr>
          <p:nvPr/>
        </p:nvGraphicFramePr>
        <p:xfrm>
          <a:off x="510112" y="1366987"/>
          <a:ext cx="2596002" cy="1853091"/>
        </p:xfrm>
        <a:graphic>
          <a:graphicData uri="http://schemas.openxmlformats.org/drawingml/2006/table">
            <a:tbl>
              <a:tblPr firstRow="1" bandRow="1">
                <a:tableStyleId>{5C22544A-7EE6-4342-B048-85BDC9FD1C3A}</a:tableStyleId>
              </a:tblPr>
              <a:tblGrid>
                <a:gridCol w="1298001">
                  <a:extLst>
                    <a:ext uri="{9D8B030D-6E8A-4147-A177-3AD203B41FA5}">
                      <a16:colId xmlns:a16="http://schemas.microsoft.com/office/drawing/2014/main" val="3981004896"/>
                    </a:ext>
                  </a:extLst>
                </a:gridCol>
                <a:gridCol w="1298001">
                  <a:extLst>
                    <a:ext uri="{9D8B030D-6E8A-4147-A177-3AD203B41FA5}">
                      <a16:colId xmlns:a16="http://schemas.microsoft.com/office/drawing/2014/main" val="1070776835"/>
                    </a:ext>
                  </a:extLst>
                </a:gridCol>
              </a:tblGrid>
              <a:tr h="404337">
                <a:tc gridSpan="2">
                  <a:txBody>
                    <a:bodyPr/>
                    <a:lstStyle/>
                    <a:p>
                      <a:pPr algn="ctr"/>
                      <a:r>
                        <a:rPr lang="en-US" sz="1800" dirty="0">
                          <a:solidFill>
                            <a:schemeClr val="bg1"/>
                          </a:solidFill>
                          <a:latin typeface="Arial" panose="020B0604020202020204" pitchFamily="34" charset="0"/>
                          <a:cs typeface="Arial" panose="020B0604020202020204" pitchFamily="34" charset="0"/>
                        </a:rPr>
                        <a:t>20 Year</a:t>
                      </a:r>
                    </a:p>
                    <a:p>
                      <a:pPr algn="ctr"/>
                      <a:r>
                        <a:rPr lang="en-US" sz="1800" dirty="0">
                          <a:solidFill>
                            <a:schemeClr val="bg1"/>
                          </a:solidFill>
                          <a:latin typeface="Arial" panose="020B0604020202020204" pitchFamily="34" charset="0"/>
                          <a:cs typeface="Arial" panose="020B0604020202020204" pitchFamily="34" charset="0"/>
                        </a:rPr>
                        <a:t>Annualized Returns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endParaRPr lang="en-US"/>
                    </a:p>
                  </a:txBody>
                  <a:tcPr/>
                </a:tc>
                <a:extLst>
                  <a:ext uri="{0D108BD9-81ED-4DB2-BD59-A6C34878D82A}">
                    <a16:rowId xmlns:a16="http://schemas.microsoft.com/office/drawing/2014/main" val="2866806618"/>
                  </a:ext>
                </a:extLst>
              </a:tr>
              <a:tr h="404337">
                <a:tc>
                  <a:txBody>
                    <a:bodyPr/>
                    <a:lstStyle/>
                    <a:p>
                      <a:pPr algn="r"/>
                      <a:r>
                        <a:rPr lang="en-US" sz="1800" dirty="0">
                          <a:solidFill>
                            <a:schemeClr val="bg1"/>
                          </a:solidFill>
                          <a:latin typeface="Arial" panose="020B0604020202020204" pitchFamily="34" charset="0"/>
                          <a:cs typeface="Arial" panose="020B0604020202020204" pitchFamily="34" charset="0"/>
                        </a:rPr>
                        <a:t>Equities: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l"/>
                      <a:r>
                        <a:rPr lang="en-US" sz="1800" dirty="0">
                          <a:solidFill>
                            <a:schemeClr val="bg1"/>
                          </a:solidFill>
                          <a:latin typeface="Arial" panose="020B0604020202020204" pitchFamily="34" charset="0"/>
                          <a:cs typeface="Arial" panose="020B0604020202020204" pitchFamily="34" charset="0"/>
                        </a:rPr>
                        <a:t>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998362694"/>
                  </a:ext>
                </a:extLst>
              </a:tr>
              <a:tr h="404337">
                <a:tc>
                  <a:txBody>
                    <a:bodyPr/>
                    <a:lstStyle/>
                    <a:p>
                      <a:pPr algn="r"/>
                      <a:r>
                        <a:rPr lang="en-US" sz="1800" dirty="0">
                          <a:solidFill>
                            <a:schemeClr val="bg1"/>
                          </a:solidFill>
                          <a:latin typeface="Arial" panose="020B0604020202020204" pitchFamily="34" charset="0"/>
                          <a:cs typeface="Arial" panose="020B0604020202020204" pitchFamily="34" charset="0"/>
                        </a:rPr>
                        <a:t>Investors: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l"/>
                      <a:r>
                        <a:rPr lang="en-US" sz="1800" dirty="0">
                          <a:solidFill>
                            <a:schemeClr val="bg1"/>
                          </a:solidFill>
                          <a:latin typeface="Arial" panose="020B0604020202020204" pitchFamily="34" charset="0"/>
                          <a:cs typeface="Arial" panose="020B0604020202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68437982"/>
                  </a:ext>
                </a:extLst>
              </a:tr>
              <a:tr h="404337">
                <a:tc>
                  <a:txBody>
                    <a:bodyPr/>
                    <a:lstStyle/>
                    <a:p>
                      <a:pPr algn="r"/>
                      <a:r>
                        <a:rPr lang="en-US" sz="1800" dirty="0">
                          <a:solidFill>
                            <a:schemeClr val="bg1"/>
                          </a:solidFill>
                          <a:latin typeface="Arial" panose="020B0604020202020204" pitchFamily="34" charset="0"/>
                          <a:cs typeface="Arial" panose="020B0604020202020204" pitchFamily="34" charset="0"/>
                        </a:rPr>
                        <a:t>Gap:</a:t>
                      </a:r>
                      <a:endParaRPr lang="en-US" sz="1800" dirty="0">
                        <a:solidFill>
                          <a:schemeClr val="bg2"/>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l"/>
                      <a:r>
                        <a:rPr lang="en-US" sz="2000" b="1" dirty="0">
                          <a:solidFill>
                            <a:schemeClr val="bg2"/>
                          </a:solidFill>
                          <a:latin typeface="Arial" panose="020B0604020202020204" pitchFamily="34" charset="0"/>
                          <a:cs typeface="Arial" panose="020B060402020202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66965041"/>
                  </a:ext>
                </a:extLst>
              </a:tr>
            </a:tbl>
          </a:graphicData>
        </a:graphic>
      </p:graphicFrame>
      <p:cxnSp>
        <p:nvCxnSpPr>
          <p:cNvPr id="4" name="Straight Connector 3">
            <a:extLst>
              <a:ext uri="{FF2B5EF4-FFF2-40B4-BE49-F238E27FC236}">
                <a16:creationId xmlns:a16="http://schemas.microsoft.com/office/drawing/2014/main" id="{6E5E3C9D-A93A-4396-AA56-3FFAB6E9AB00}"/>
              </a:ext>
            </a:extLst>
          </p:cNvPr>
          <p:cNvCxnSpPr>
            <a:cxnSpLocks/>
          </p:cNvCxnSpPr>
          <p:nvPr/>
        </p:nvCxnSpPr>
        <p:spPr>
          <a:xfrm>
            <a:off x="774481" y="2801001"/>
            <a:ext cx="2016000" cy="0"/>
          </a:xfrm>
          <a:prstGeom prst="line">
            <a:avLst/>
          </a:prstGeom>
          <a:ln>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39940" name="Rectangle 4"/>
          <p:cNvSpPr>
            <a:spLocks noChangeArrowheads="1"/>
          </p:cNvSpPr>
          <p:nvPr/>
        </p:nvSpPr>
        <p:spPr bwMode="auto">
          <a:xfrm>
            <a:off x="3542889" y="1171575"/>
            <a:ext cx="587010" cy="3125393"/>
          </a:xfrm>
          <a:prstGeom prst="rect">
            <a:avLst/>
          </a:prstGeom>
          <a:solidFill>
            <a:schemeClr val="accent3"/>
          </a:solidFill>
          <a:ln>
            <a:noFill/>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387527"/>
              </a:solidFill>
              <a:latin typeface="Arial" panose="020B0604020202020204" pitchFamily="34" charset="0"/>
              <a:cs typeface="Arial" panose="020B0604020202020204" pitchFamily="34" charset="0"/>
            </a:endParaRPr>
          </a:p>
        </p:txBody>
      </p:sp>
      <p:sp>
        <p:nvSpPr>
          <p:cNvPr id="39941" name="Rectangle 5"/>
          <p:cNvSpPr>
            <a:spLocks noChangeArrowheads="1"/>
          </p:cNvSpPr>
          <p:nvPr/>
        </p:nvSpPr>
        <p:spPr bwMode="auto">
          <a:xfrm>
            <a:off x="4284967" y="2531271"/>
            <a:ext cx="587010" cy="1764506"/>
          </a:xfrm>
          <a:prstGeom prst="rect">
            <a:avLst/>
          </a:prstGeom>
          <a:solidFill>
            <a:schemeClr val="accent3"/>
          </a:solidFill>
          <a:ln>
            <a:noFill/>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333399"/>
              </a:solidFill>
              <a:latin typeface="Arial" panose="020B0604020202020204" pitchFamily="34" charset="0"/>
              <a:cs typeface="Arial" panose="020B0604020202020204" pitchFamily="34" charset="0"/>
            </a:endParaRPr>
          </a:p>
        </p:txBody>
      </p:sp>
      <p:sp>
        <p:nvSpPr>
          <p:cNvPr id="39943" name="Rectangle 7"/>
          <p:cNvSpPr>
            <a:spLocks noChangeArrowheads="1"/>
          </p:cNvSpPr>
          <p:nvPr/>
        </p:nvSpPr>
        <p:spPr bwMode="auto">
          <a:xfrm>
            <a:off x="4442741" y="1492075"/>
            <a:ext cx="273844" cy="238125"/>
          </a:xfrm>
          <a:prstGeom prst="rect">
            <a:avLst/>
          </a:prstGeom>
          <a:solidFill>
            <a:srgbClr val="333399"/>
          </a:solidFill>
          <a:ln w="9525">
            <a:solidFill>
              <a:schemeClr val="bg1"/>
            </a:solidFill>
            <a:miter lim="800000"/>
            <a:headEnd/>
            <a:tailEnd/>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333399"/>
              </a:solidFill>
              <a:latin typeface="Arial" panose="020B0604020202020204" pitchFamily="34" charset="0"/>
              <a:cs typeface="Arial" panose="020B0604020202020204" pitchFamily="34" charset="0"/>
            </a:endParaRPr>
          </a:p>
        </p:txBody>
      </p:sp>
      <p:sp>
        <p:nvSpPr>
          <p:cNvPr id="39944" name="Rectangle 8"/>
          <p:cNvSpPr>
            <a:spLocks noChangeArrowheads="1"/>
          </p:cNvSpPr>
          <p:nvPr/>
        </p:nvSpPr>
        <p:spPr bwMode="auto">
          <a:xfrm>
            <a:off x="4286158" y="1477787"/>
            <a:ext cx="582534" cy="461963"/>
          </a:xfrm>
          <a:prstGeom prst="rect">
            <a:avLst/>
          </a:prstGeom>
          <a:solidFill>
            <a:schemeClr val="bg2"/>
          </a:solidFill>
          <a:ln>
            <a:noFill/>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013C79"/>
              </a:solidFill>
              <a:latin typeface="Arial" panose="020B0604020202020204" pitchFamily="34" charset="0"/>
              <a:cs typeface="Arial" panose="020B0604020202020204" pitchFamily="34" charset="0"/>
            </a:endParaRPr>
          </a:p>
        </p:txBody>
      </p:sp>
      <p:sp>
        <p:nvSpPr>
          <p:cNvPr id="39945" name="Rectangle 9"/>
          <p:cNvSpPr>
            <a:spLocks noChangeArrowheads="1"/>
          </p:cNvSpPr>
          <p:nvPr/>
        </p:nvSpPr>
        <p:spPr bwMode="auto">
          <a:xfrm>
            <a:off x="4284966" y="1170176"/>
            <a:ext cx="582533" cy="300038"/>
          </a:xfrm>
          <a:prstGeom prst="rect">
            <a:avLst/>
          </a:prstGeom>
          <a:solidFill>
            <a:schemeClr val="bg2"/>
          </a:solidFill>
          <a:ln>
            <a:noFill/>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013C79"/>
              </a:solidFill>
              <a:latin typeface="Arial" panose="020B0604020202020204" pitchFamily="34" charset="0"/>
              <a:cs typeface="Arial" panose="020B0604020202020204" pitchFamily="34" charset="0"/>
            </a:endParaRPr>
          </a:p>
        </p:txBody>
      </p:sp>
      <p:sp>
        <p:nvSpPr>
          <p:cNvPr id="39946" name="Rectangle 10"/>
          <p:cNvSpPr>
            <a:spLocks noChangeArrowheads="1"/>
          </p:cNvSpPr>
          <p:nvPr/>
        </p:nvSpPr>
        <p:spPr bwMode="auto">
          <a:xfrm>
            <a:off x="4284967" y="1947863"/>
            <a:ext cx="584801" cy="576263"/>
          </a:xfrm>
          <a:prstGeom prst="rect">
            <a:avLst/>
          </a:prstGeom>
          <a:solidFill>
            <a:schemeClr val="bg2"/>
          </a:solidFill>
          <a:ln>
            <a:noFill/>
          </a:ln>
        </p:spPr>
        <p:txBody>
          <a:bodyPr wrap="none" lIns="48006" tIns="24003" rIns="48006" bIns="2400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1950" dirty="0">
              <a:solidFill>
                <a:srgbClr val="013C79"/>
              </a:solidFill>
              <a:latin typeface="Arial" panose="020B0604020202020204" pitchFamily="34" charset="0"/>
              <a:cs typeface="Arial" panose="020B0604020202020204" pitchFamily="34" charset="0"/>
            </a:endParaRPr>
          </a:p>
        </p:txBody>
      </p:sp>
      <p:sp>
        <p:nvSpPr>
          <p:cNvPr id="39947" name="Text Box 11"/>
          <p:cNvSpPr txBox="1">
            <a:spLocks noChangeArrowheads="1"/>
          </p:cNvSpPr>
          <p:nvPr/>
        </p:nvSpPr>
        <p:spPr bwMode="auto">
          <a:xfrm>
            <a:off x="3542889" y="2516273"/>
            <a:ext cx="587010"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75" dirty="0">
                <a:solidFill>
                  <a:schemeClr val="bg1"/>
                </a:solidFill>
                <a:latin typeface="Arial" panose="020B0604020202020204" pitchFamily="34" charset="0"/>
                <a:cs typeface="Arial" panose="020B0604020202020204" pitchFamily="34" charset="0"/>
              </a:rPr>
              <a:t>9%</a:t>
            </a:r>
          </a:p>
        </p:txBody>
      </p:sp>
      <p:sp>
        <p:nvSpPr>
          <p:cNvPr id="39949" name="Text Box 13"/>
          <p:cNvSpPr txBox="1">
            <a:spLocks noChangeArrowheads="1"/>
          </p:cNvSpPr>
          <p:nvPr/>
        </p:nvSpPr>
        <p:spPr bwMode="auto">
          <a:xfrm>
            <a:off x="4958121" y="2079662"/>
            <a:ext cx="1590076" cy="263918"/>
          </a:xfrm>
          <a:prstGeom prst="rect">
            <a:avLst/>
          </a:prstGeom>
          <a:noFill/>
          <a:ln>
            <a:noFill/>
          </a:ln>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400" dirty="0">
                <a:latin typeface="Arial" panose="020B0604020202020204" pitchFamily="34" charset="0"/>
                <a:cs typeface="Arial" panose="020B0604020202020204" pitchFamily="34" charset="0"/>
              </a:rPr>
              <a:t>Investor Behavior</a:t>
            </a:r>
            <a:endParaRPr lang="en-US" altLang="en-US" sz="1400" b="1" dirty="0">
              <a:latin typeface="Arial" panose="020B0604020202020204" pitchFamily="34" charset="0"/>
              <a:cs typeface="Arial" panose="020B0604020202020204" pitchFamily="34" charset="0"/>
            </a:endParaRPr>
          </a:p>
        </p:txBody>
      </p:sp>
      <p:sp>
        <p:nvSpPr>
          <p:cNvPr id="39950" name="Text Box 14"/>
          <p:cNvSpPr txBox="1">
            <a:spLocks noChangeArrowheads="1"/>
          </p:cNvSpPr>
          <p:nvPr/>
        </p:nvSpPr>
        <p:spPr bwMode="auto">
          <a:xfrm>
            <a:off x="4958121" y="1184894"/>
            <a:ext cx="1724455" cy="263918"/>
          </a:xfrm>
          <a:prstGeom prst="rect">
            <a:avLst/>
          </a:prstGeom>
          <a:noFill/>
          <a:ln>
            <a:noFill/>
          </a:ln>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400" dirty="0">
                <a:latin typeface="Arial" panose="020B0604020202020204" pitchFamily="34" charset="0"/>
                <a:cs typeface="Arial" panose="020B0604020202020204" pitchFamily="34" charset="0"/>
              </a:rPr>
              <a:t>Fund Expenses</a:t>
            </a:r>
          </a:p>
        </p:txBody>
      </p:sp>
      <p:sp>
        <p:nvSpPr>
          <p:cNvPr id="39951" name="Text Box 16"/>
          <p:cNvSpPr txBox="1">
            <a:spLocks noChangeArrowheads="1"/>
          </p:cNvSpPr>
          <p:nvPr/>
        </p:nvSpPr>
        <p:spPr bwMode="auto">
          <a:xfrm>
            <a:off x="4958121" y="1578945"/>
            <a:ext cx="1724455" cy="263918"/>
          </a:xfrm>
          <a:prstGeom prst="rect">
            <a:avLst/>
          </a:prstGeom>
          <a:noFill/>
          <a:ln>
            <a:noFill/>
          </a:ln>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400" dirty="0">
                <a:latin typeface="Arial" panose="020B0604020202020204" pitchFamily="34" charset="0"/>
                <a:cs typeface="Arial" panose="020B0604020202020204" pitchFamily="34" charset="0"/>
              </a:rPr>
              <a:t>Cash/Need for cash</a:t>
            </a:r>
            <a:endParaRPr lang="en-US" altLang="en-US" sz="1400" b="1"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BE4BD30C-FCE2-4E7F-850D-763B35171ADA}"/>
              </a:ext>
            </a:extLst>
          </p:cNvPr>
          <p:cNvCxnSpPr>
            <a:cxnSpLocks/>
          </p:cNvCxnSpPr>
          <p:nvPr/>
        </p:nvCxnSpPr>
        <p:spPr>
          <a:xfrm>
            <a:off x="3423397" y="4304015"/>
            <a:ext cx="1572983" cy="0"/>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3" name="TextBox 1">
            <a:extLst>
              <a:ext uri="{FF2B5EF4-FFF2-40B4-BE49-F238E27FC236}">
                <a16:creationId xmlns:a16="http://schemas.microsoft.com/office/drawing/2014/main" id="{3A91D776-FA45-4C79-8679-EB7585B57E27}"/>
              </a:ext>
            </a:extLst>
          </p:cNvPr>
          <p:cNvSpPr txBox="1">
            <a:spLocks noChangeArrowheads="1"/>
          </p:cNvSpPr>
          <p:nvPr/>
        </p:nvSpPr>
        <p:spPr bwMode="auto">
          <a:xfrm>
            <a:off x="3444300" y="4304015"/>
            <a:ext cx="7841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200" b="1" dirty="0">
                <a:latin typeface="Arial" panose="020B0604020202020204" pitchFamily="34" charset="0"/>
                <a:cs typeface="Arial" panose="020B0604020202020204" pitchFamily="34" charset="0"/>
              </a:rPr>
              <a:t>Equities</a:t>
            </a:r>
          </a:p>
        </p:txBody>
      </p:sp>
      <p:sp>
        <p:nvSpPr>
          <p:cNvPr id="34" name="TextBox 1">
            <a:extLst>
              <a:ext uri="{FF2B5EF4-FFF2-40B4-BE49-F238E27FC236}">
                <a16:creationId xmlns:a16="http://schemas.microsoft.com/office/drawing/2014/main" id="{69B79CE8-11CF-4E16-95A5-3F2F1CA99725}"/>
              </a:ext>
            </a:extLst>
          </p:cNvPr>
          <p:cNvSpPr txBox="1">
            <a:spLocks noChangeArrowheads="1"/>
          </p:cNvSpPr>
          <p:nvPr/>
        </p:nvSpPr>
        <p:spPr bwMode="auto">
          <a:xfrm>
            <a:off x="4158508" y="4298019"/>
            <a:ext cx="837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200" b="1" dirty="0">
                <a:latin typeface="Arial" panose="020B0604020202020204" pitchFamily="34" charset="0"/>
                <a:cs typeface="Arial" panose="020B0604020202020204" pitchFamily="34" charset="0"/>
              </a:rPr>
              <a:t>Investor</a:t>
            </a:r>
          </a:p>
          <a:p>
            <a:pPr algn="ctr"/>
            <a:r>
              <a:rPr lang="en-US" altLang="en-US" sz="1200" b="1" dirty="0">
                <a:latin typeface="Arial" panose="020B0604020202020204" pitchFamily="34" charset="0"/>
                <a:cs typeface="Arial" panose="020B0604020202020204" pitchFamily="34" charset="0"/>
              </a:rPr>
              <a:t>Returns</a:t>
            </a:r>
            <a:endParaRPr lang="en-US" altLang="en-US" sz="1100" b="1" dirty="0">
              <a:latin typeface="Arial" panose="020B0604020202020204" pitchFamily="34" charset="0"/>
              <a:cs typeface="Arial" panose="020B0604020202020204" pitchFamily="34" charset="0"/>
            </a:endParaRPr>
          </a:p>
        </p:txBody>
      </p:sp>
      <p:sp>
        <p:nvSpPr>
          <p:cNvPr id="35" name="Text Box 11">
            <a:extLst>
              <a:ext uri="{FF2B5EF4-FFF2-40B4-BE49-F238E27FC236}">
                <a16:creationId xmlns:a16="http://schemas.microsoft.com/office/drawing/2014/main" id="{7546C95B-C93D-49F5-B415-C2CE6D77B3B8}"/>
              </a:ext>
            </a:extLst>
          </p:cNvPr>
          <p:cNvSpPr txBox="1">
            <a:spLocks noChangeArrowheads="1"/>
          </p:cNvSpPr>
          <p:nvPr/>
        </p:nvSpPr>
        <p:spPr bwMode="auto">
          <a:xfrm>
            <a:off x="4294491" y="3293902"/>
            <a:ext cx="587010"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75" dirty="0">
                <a:solidFill>
                  <a:schemeClr val="bg1"/>
                </a:solidFill>
                <a:latin typeface="Arial" panose="020B0604020202020204" pitchFamily="34" charset="0"/>
                <a:cs typeface="Arial" panose="020B0604020202020204" pitchFamily="34" charset="0"/>
              </a:rPr>
              <a:t>5%</a:t>
            </a:r>
          </a:p>
        </p:txBody>
      </p:sp>
      <p:sp>
        <p:nvSpPr>
          <p:cNvPr id="36" name="Text Box 11">
            <a:extLst>
              <a:ext uri="{FF2B5EF4-FFF2-40B4-BE49-F238E27FC236}">
                <a16:creationId xmlns:a16="http://schemas.microsoft.com/office/drawing/2014/main" id="{0A245309-BF8E-45B5-BC4C-2090987F2579}"/>
              </a:ext>
            </a:extLst>
          </p:cNvPr>
          <p:cNvSpPr txBox="1">
            <a:spLocks noChangeArrowheads="1"/>
          </p:cNvSpPr>
          <p:nvPr/>
        </p:nvSpPr>
        <p:spPr bwMode="auto">
          <a:xfrm>
            <a:off x="4282758" y="2110321"/>
            <a:ext cx="587010"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75" dirty="0">
                <a:solidFill>
                  <a:schemeClr val="bg1"/>
                </a:solidFill>
                <a:latin typeface="Arial" panose="020B0604020202020204" pitchFamily="34" charset="0"/>
                <a:cs typeface="Arial" panose="020B0604020202020204" pitchFamily="34" charset="0"/>
              </a:rPr>
              <a:t>40%</a:t>
            </a:r>
          </a:p>
        </p:txBody>
      </p:sp>
      <p:sp>
        <p:nvSpPr>
          <p:cNvPr id="37" name="Text Box 11">
            <a:extLst>
              <a:ext uri="{FF2B5EF4-FFF2-40B4-BE49-F238E27FC236}">
                <a16:creationId xmlns:a16="http://schemas.microsoft.com/office/drawing/2014/main" id="{74511093-DA02-415A-ACAA-D5C149EA5B76}"/>
              </a:ext>
            </a:extLst>
          </p:cNvPr>
          <p:cNvSpPr txBox="1">
            <a:spLocks noChangeArrowheads="1"/>
          </p:cNvSpPr>
          <p:nvPr/>
        </p:nvSpPr>
        <p:spPr bwMode="auto">
          <a:xfrm>
            <a:off x="4286158" y="1187615"/>
            <a:ext cx="582534"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75" dirty="0">
                <a:solidFill>
                  <a:schemeClr val="bg1"/>
                </a:solidFill>
                <a:latin typeface="Arial" panose="020B0604020202020204" pitchFamily="34" charset="0"/>
                <a:cs typeface="Arial" panose="020B0604020202020204" pitchFamily="34" charset="0"/>
              </a:rPr>
              <a:t>25%</a:t>
            </a:r>
          </a:p>
        </p:txBody>
      </p:sp>
      <p:sp>
        <p:nvSpPr>
          <p:cNvPr id="38" name="Text Box 11">
            <a:extLst>
              <a:ext uri="{FF2B5EF4-FFF2-40B4-BE49-F238E27FC236}">
                <a16:creationId xmlns:a16="http://schemas.microsoft.com/office/drawing/2014/main" id="{9B032FC7-C053-475B-BEC2-9A157BCD5C5E}"/>
              </a:ext>
            </a:extLst>
          </p:cNvPr>
          <p:cNvSpPr txBox="1">
            <a:spLocks noChangeArrowheads="1"/>
          </p:cNvSpPr>
          <p:nvPr/>
        </p:nvSpPr>
        <p:spPr bwMode="auto">
          <a:xfrm>
            <a:off x="4283891" y="1589072"/>
            <a:ext cx="587010"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8006" tIns="24003" rIns="48006" bIns="24003">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75" dirty="0">
                <a:solidFill>
                  <a:schemeClr val="bg1"/>
                </a:solidFill>
                <a:latin typeface="Arial" panose="020B0604020202020204" pitchFamily="34" charset="0"/>
                <a:cs typeface="Arial" panose="020B0604020202020204" pitchFamily="34" charset="0"/>
              </a:rPr>
              <a:t>35%</a:t>
            </a:r>
          </a:p>
        </p:txBody>
      </p:sp>
      <p:sp>
        <p:nvSpPr>
          <p:cNvPr id="6" name="TextBox 5">
            <a:extLst>
              <a:ext uri="{FF2B5EF4-FFF2-40B4-BE49-F238E27FC236}">
                <a16:creationId xmlns:a16="http://schemas.microsoft.com/office/drawing/2014/main" id="{6B42EEA2-475E-43D3-AD92-712A8387422E}"/>
              </a:ext>
            </a:extLst>
          </p:cNvPr>
          <p:cNvSpPr txBox="1"/>
          <p:nvPr/>
        </p:nvSpPr>
        <p:spPr>
          <a:xfrm>
            <a:off x="5141369" y="2960635"/>
            <a:ext cx="3452856" cy="738664"/>
          </a:xfrm>
          <a:prstGeom prst="rect">
            <a:avLst/>
          </a:prstGeom>
          <a:noFill/>
        </p:spPr>
        <p:txBody>
          <a:bodyPr wrap="square" rtlCol="0">
            <a:spAutoFit/>
          </a:bodyPr>
          <a:lstStyle/>
          <a:p>
            <a:pPr marL="114300" indent="-114300">
              <a:buFont typeface="Arial" panose="020B0604020202020204" pitchFamily="34" charset="0"/>
              <a:buChar char="•"/>
            </a:pPr>
            <a:r>
              <a:rPr lang="en-US" sz="1400" dirty="0">
                <a:latin typeface="Arial" panose="020B0604020202020204" pitchFamily="34" charset="0"/>
                <a:cs typeface="Arial" panose="020B0604020202020204" pitchFamily="34" charset="0"/>
              </a:rPr>
              <a:t>Bad Markets do temporary damage.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pPr>
            <a:r>
              <a:rPr lang="en-US" sz="1400" dirty="0">
                <a:latin typeface="Arial" panose="020B0604020202020204" pitchFamily="34" charset="0"/>
                <a:cs typeface="Arial" panose="020B0604020202020204" pitchFamily="34" charset="0"/>
              </a:rPr>
              <a:t>Bad Behavior does permanent damage.</a:t>
            </a:r>
          </a:p>
        </p:txBody>
      </p:sp>
    </p:spTree>
    <p:extLst>
      <p:ext uri="{BB962C8B-B14F-4D97-AF65-F5344CB8AC3E}">
        <p14:creationId xmlns:p14="http://schemas.microsoft.com/office/powerpoint/2010/main" val="58702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Custom 38">
      <a:dk1>
        <a:srgbClr val="434443"/>
      </a:dk1>
      <a:lt1>
        <a:srgbClr val="FFFFFF"/>
      </a:lt1>
      <a:dk2>
        <a:srgbClr val="686968"/>
      </a:dk2>
      <a:lt2>
        <a:srgbClr val="F83C04"/>
      </a:lt2>
      <a:accent1>
        <a:srgbClr val="FC6C41"/>
      </a:accent1>
      <a:accent2>
        <a:srgbClr val="FB9D80"/>
      </a:accent2>
      <a:accent3>
        <a:srgbClr val="07BEA2"/>
      </a:accent3>
      <a:accent4>
        <a:srgbClr val="A2A2A2"/>
      </a:accent4>
      <a:accent5>
        <a:srgbClr val="008671"/>
      </a:accent5>
      <a:accent6>
        <a:srgbClr val="A92902"/>
      </a:accent6>
      <a:hlink>
        <a:srgbClr val="434443"/>
      </a:hlink>
      <a:folHlink>
        <a:srgbClr val="4344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9AB7C1FA6AB8468FA48906B214B189" ma:contentTypeVersion="12" ma:contentTypeDescription="Create a new document." ma:contentTypeScope="" ma:versionID="24d419e79ed4bc5b07bfda09fc2d8de6">
  <xsd:schema xmlns:xsd="http://www.w3.org/2001/XMLSchema" xmlns:xs="http://www.w3.org/2001/XMLSchema" xmlns:p="http://schemas.microsoft.com/office/2006/metadata/properties" xmlns:ns2="71c1583b-4730-4fd3-bd19-6c8e2ce440c3" xmlns:ns3="ff415cfe-f353-4c93-9395-20840b773873" targetNamespace="http://schemas.microsoft.com/office/2006/metadata/properties" ma:root="true" ma:fieldsID="54dfbff84caeee33eba1ae3f0190b1b9" ns2:_="" ns3:_="">
    <xsd:import namespace="71c1583b-4730-4fd3-bd19-6c8e2ce440c3"/>
    <xsd:import namespace="ff415cfe-f353-4c93-9395-20840b77387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1583b-4730-4fd3-bd19-6c8e2ce440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415cfe-f353-4c93-9395-20840b77387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E09C12-4C89-4862-A0BD-57AD90A00545}"/>
</file>

<file path=customXml/itemProps2.xml><?xml version="1.0" encoding="utf-8"?>
<ds:datastoreItem xmlns:ds="http://schemas.openxmlformats.org/officeDocument/2006/customXml" ds:itemID="{DB39C3E8-D265-462D-A80F-AAAE19F48A7E}"/>
</file>

<file path=customXml/itemProps3.xml><?xml version="1.0" encoding="utf-8"?>
<ds:datastoreItem xmlns:ds="http://schemas.openxmlformats.org/officeDocument/2006/customXml" ds:itemID="{F865501D-961E-4440-9D16-DAEDC4C9993F}"/>
</file>

<file path=docProps/app.xml><?xml version="1.0" encoding="utf-8"?>
<Properties xmlns="http://schemas.openxmlformats.org/officeDocument/2006/extended-properties" xmlns:vt="http://schemas.openxmlformats.org/officeDocument/2006/docPropsVTypes">
  <TotalTime>20273</TotalTime>
  <Words>10273</Words>
  <Application>Microsoft Office PowerPoint</Application>
  <PresentationFormat>On-screen Show (16:9)</PresentationFormat>
  <Paragraphs>747</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Black</vt:lpstr>
      <vt:lpstr>Arial Narrow</vt:lpstr>
      <vt:lpstr>Calibri</vt:lpstr>
      <vt:lpstr>Wingdings</vt:lpstr>
      <vt:lpstr>Office Theme</vt:lpstr>
      <vt:lpstr>Managing Income in the Next Stage</vt:lpstr>
      <vt:lpstr>Important Disclosures</vt:lpstr>
      <vt:lpstr>Your Next Stage of Life</vt:lpstr>
      <vt:lpstr>Retirement Stages of Life</vt:lpstr>
      <vt:lpstr>Risks in Retirement</vt:lpstr>
      <vt:lpstr>How Long Will You Live?</vt:lpstr>
      <vt:lpstr>Inflation risk</vt:lpstr>
      <vt:lpstr>Investment Risk</vt:lpstr>
      <vt:lpstr>Behavior Risk</vt:lpstr>
      <vt:lpstr> 4 Options for Managing Risk</vt:lpstr>
      <vt:lpstr>Additional Investment Risks</vt:lpstr>
      <vt:lpstr>Managing Volatility With Diversification</vt:lpstr>
      <vt:lpstr>Managing Loss of Principal Risk with Time, Not Timing</vt:lpstr>
      <vt:lpstr>PowerPoint Presentation</vt:lpstr>
      <vt:lpstr>IncomeConductor® - Liability Driven Investing</vt:lpstr>
      <vt:lpstr>Investment &amp; Behavioral Risks</vt:lpstr>
      <vt:lpstr>Loss of Principal Risk</vt:lpstr>
      <vt:lpstr>Inflation Risk</vt:lpstr>
      <vt:lpstr>Longevity Risk</vt:lpstr>
      <vt:lpstr>Other Issues Needing Consideration During Retirement</vt:lpstr>
      <vt:lpstr>72  Tax Trap</vt:lpstr>
      <vt:lpstr> 72  RMD Tax Avoidance Options</vt:lpstr>
      <vt:lpstr>Medicare IRMAA Surcharge </vt:lpstr>
      <vt:lpstr>Medicare IRMAA Surcharge </vt:lpstr>
      <vt:lpstr>Key Importance of Managing the Plan</vt:lpstr>
      <vt:lpstr>PowerPoint Presentation</vt:lpstr>
      <vt:lpstr>An Orchestrated Performance</vt:lpstr>
      <vt:lpstr>Personalized Plans</vt:lpstr>
      <vt:lpstr>Personalized Plans – Family &amp; Legal </vt:lpstr>
      <vt:lpstr>Personalized Plans - Goals</vt:lpstr>
      <vt:lpstr>Personalized Plans - Savings</vt:lpstr>
      <vt:lpstr>Personalized Plans - Other sources of income</vt:lpstr>
      <vt:lpstr>Personalized Plans - Insurance</vt:lpstr>
      <vt:lpstr>Personalized Plans - Real Estate</vt:lpstr>
      <vt:lpstr>Disciplined Approach</vt:lpstr>
      <vt:lpstr>Diversification</vt:lpstr>
      <vt:lpstr>Review and Adjustment</vt:lpstr>
      <vt:lpstr>Communication</vt:lpstr>
      <vt:lpstr>Our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Lisa Dimaio</dc:creator>
  <cp:lastModifiedBy>Tom O'Connor</cp:lastModifiedBy>
  <cp:revision>760</cp:revision>
  <cp:lastPrinted>2016-12-05T01:35:43Z</cp:lastPrinted>
  <dcterms:created xsi:type="dcterms:W3CDTF">2014-08-26T20:23:56Z</dcterms:created>
  <dcterms:modified xsi:type="dcterms:W3CDTF">2020-03-11T20:49:36Z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0x010100459AB7C1FA6AB8468FA48906B214B189</vt:lpwstr>
  </property>
  <property fmtid="{D5CDD505-2E9C-101B-9397-08002B2CF9AE}" pid="3" name="Order">
    <vt:r8>641000</vt:r8>
  </property>
</Properties>
</file>